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5143500" type="screen16x9"/>
  <p:notesSz cx="6858000" cy="9144000"/>
  <p:embeddedFontLst>
    <p:embeddedFont>
      <p:font typeface="Montserrat" panose="020B0604020202020204" charset="0"/>
      <p:regular r:id="rId25"/>
      <p:bold r:id="rId26"/>
      <p:italic r:id="rId27"/>
      <p:boldItalic r:id="rId28"/>
    </p:embeddedFont>
    <p:embeddedFont>
      <p:font typeface="Oswald" panose="020B0604020202020204" charset="0"/>
      <p:regular r:id="rId29"/>
      <p:bold r:id="rId30"/>
    </p:embeddedFont>
    <p:embeddedFont>
      <p:font typeface="Playfair Display"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3" d="100"/>
          <a:sy n="143" d="100"/>
        </p:scale>
        <p:origin x="684" y="11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55111c4b72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55111c4b72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5111c4b72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5111c4b72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55111c4b72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55111c4b72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55111c4b72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55111c4b72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55111c4b72_0_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55111c4b72_0_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55111c4b72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55111c4b72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5111c4b72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55111c4b72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55111c4b72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55111c4b72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g55111c4b72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3" name="Google Shape;183;g55111c4b72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55111c4b72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55111c4b72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547bd5d953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547bd5d953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55111c4b72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55111c4b72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5111c4b72_0_1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55111c4b72_0_1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55179d55f9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55179d55f9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547bd5d953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547bd5d953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547bd5d953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547bd5d953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547bd5d953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547bd5d953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5111c4b7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55111c4b7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55111c4b7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55111c4b72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55111c4b72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55111c4b72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55111c4b72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55111c4b72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4358475" y="0"/>
            <a:ext cx="3853200" cy="5143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44250" y="1403850"/>
            <a:ext cx="8455500" cy="2146800"/>
          </a:xfrm>
          <a:prstGeom prst="rect">
            <a:avLst/>
          </a:prstGeom>
          <a:solidFill>
            <a:srgbClr val="FFFFFF"/>
          </a:solidFill>
        </p:spPr>
        <p:txBody>
          <a:bodyPr spcFirstLastPara="1" wrap="square" lIns="91425" tIns="91425" rIns="91425" bIns="91425" anchor="ctr" anchorCtr="0"/>
          <a:lstStyle>
            <a:lvl1pPr lvl="0" algn="ctr">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13" name="Google Shape;13;p2"/>
          <p:cNvSpPr txBox="1">
            <a:spLocks noGrp="1"/>
          </p:cNvSpPr>
          <p:nvPr>
            <p:ph type="subTitle" idx="1"/>
          </p:nvPr>
        </p:nvSpPr>
        <p:spPr>
          <a:xfrm>
            <a:off x="344250" y="3550650"/>
            <a:ext cx="4910100" cy="577800"/>
          </a:xfrm>
          <a:prstGeom prst="rect">
            <a:avLst/>
          </a:prstGeom>
          <a:solidFill>
            <a:schemeClr val="dk2"/>
          </a:solidFill>
        </p:spPr>
        <p:txBody>
          <a:bodyPr spcFirstLastPara="1" wrap="square" lIns="91425" tIns="91425" rIns="91425" bIns="91425" anchor="ctr" anchorCtr="0"/>
          <a:lstStyle>
            <a:lvl1pPr lv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14" name="Google Shape;14;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highlight>
                  <a:schemeClr val="dk1"/>
                </a:highlight>
              </a:defRPr>
            </a:lvl1pPr>
            <a:lvl2pPr marL="914400" lvl="1" indent="-317500" algn="ctr">
              <a:spcBef>
                <a:spcPts val="1600"/>
              </a:spcBef>
              <a:spcAft>
                <a:spcPts val="0"/>
              </a:spcAft>
              <a:buSzPts val="1400"/>
              <a:buChar char="○"/>
              <a:defRPr>
                <a:highlight>
                  <a:schemeClr val="dk1"/>
                </a:highlight>
              </a:defRPr>
            </a:lvl2pPr>
            <a:lvl3pPr marL="1371600" lvl="2" indent="-317500" algn="ctr">
              <a:spcBef>
                <a:spcPts val="1600"/>
              </a:spcBef>
              <a:spcAft>
                <a:spcPts val="0"/>
              </a:spcAft>
              <a:buSzPts val="1400"/>
              <a:buChar char="■"/>
              <a:defRPr>
                <a:highlight>
                  <a:schemeClr val="dk1"/>
                </a:highlight>
              </a:defRPr>
            </a:lvl3pPr>
            <a:lvl4pPr marL="1828800" lvl="3" indent="-317500" algn="ctr">
              <a:spcBef>
                <a:spcPts val="1600"/>
              </a:spcBef>
              <a:spcAft>
                <a:spcPts val="0"/>
              </a:spcAft>
              <a:buSzPts val="1400"/>
              <a:buChar char="●"/>
              <a:defRPr>
                <a:highlight>
                  <a:schemeClr val="dk1"/>
                </a:highlight>
              </a:defRPr>
            </a:lvl4pPr>
            <a:lvl5pPr marL="2286000" lvl="4" indent="-317500" algn="ctr">
              <a:spcBef>
                <a:spcPts val="1600"/>
              </a:spcBef>
              <a:spcAft>
                <a:spcPts val="0"/>
              </a:spcAft>
              <a:buSzPts val="1400"/>
              <a:buChar char="○"/>
              <a:defRPr>
                <a:highlight>
                  <a:schemeClr val="dk1"/>
                </a:highlight>
              </a:defRPr>
            </a:lvl5pPr>
            <a:lvl6pPr marL="2743200" lvl="5" indent="-317500" algn="ctr">
              <a:spcBef>
                <a:spcPts val="1600"/>
              </a:spcBef>
              <a:spcAft>
                <a:spcPts val="0"/>
              </a:spcAft>
              <a:buSzPts val="1400"/>
              <a:buChar char="■"/>
              <a:defRPr>
                <a:highlight>
                  <a:schemeClr val="dk1"/>
                </a:highlight>
              </a:defRPr>
            </a:lvl6pPr>
            <a:lvl7pPr marL="3200400" lvl="6" indent="-317500" algn="ctr">
              <a:spcBef>
                <a:spcPts val="1600"/>
              </a:spcBef>
              <a:spcAft>
                <a:spcPts val="0"/>
              </a:spcAft>
              <a:buSzPts val="1400"/>
              <a:buChar char="●"/>
              <a:defRPr>
                <a:highlight>
                  <a:schemeClr val="dk1"/>
                </a:highlight>
              </a:defRPr>
            </a:lvl7pPr>
            <a:lvl8pPr marL="3657600" lvl="7" indent="-317500" algn="ctr">
              <a:spcBef>
                <a:spcPts val="1600"/>
              </a:spcBef>
              <a:spcAft>
                <a:spcPts val="0"/>
              </a:spcAft>
              <a:buSzPts val="1400"/>
              <a:buChar char="○"/>
              <a:defRPr>
                <a:highlight>
                  <a:schemeClr val="dk1"/>
                </a:highlight>
              </a:defRPr>
            </a:lvl8pPr>
            <a:lvl9pPr marL="4114800" lvl="8" indent="-317500" algn="ctr">
              <a:spcBef>
                <a:spcPts val="1600"/>
              </a:spcBef>
              <a:spcAft>
                <a:spcPts val="1600"/>
              </a:spcAft>
              <a:buSzPts val="1400"/>
              <a:buChar char="■"/>
              <a:defRPr>
                <a:highlight>
                  <a:schemeClr val="dk1"/>
                </a:highlight>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5"/>
        </a:solidFill>
        <a:effectLst/>
      </p:bgPr>
    </p:bg>
    <p:spTree>
      <p:nvGrpSpPr>
        <p:cNvPr id="1"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344250" y="1403850"/>
            <a:ext cx="8455500" cy="2146800"/>
          </a:xfrm>
          <a:prstGeom prst="rect">
            <a:avLst/>
          </a:prstGeom>
          <a:solidFill>
            <a:srgbClr val="FFFFFF"/>
          </a:solidFill>
        </p:spPr>
        <p:txBody>
          <a:bodyPr spcFirstLastPara="1" wrap="square" lIns="91425" tIns="91425" rIns="91425" bIns="91425" anchor="ctr" anchorCtr="0"/>
          <a:lstStyle>
            <a:lvl1pPr lvl="0" algn="ctr">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18" name="Google Shape;18;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2" name="Google Shape;22;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6" name="Google Shape;26;p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0" name="Google Shape;30;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7" name="Google Shape;3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highlight>
                  <a:schemeClr val="lt1"/>
                </a:highlight>
              </a:defRPr>
            </a:lvl1pPr>
            <a:lvl2pPr marL="914400" lvl="1" indent="-317500">
              <a:spcBef>
                <a:spcPts val="1600"/>
              </a:spcBef>
              <a:spcAft>
                <a:spcPts val="0"/>
              </a:spcAft>
              <a:buSzPts val="1400"/>
              <a:buChar char="○"/>
              <a:defRPr>
                <a:highlight>
                  <a:schemeClr val="lt1"/>
                </a:highlight>
              </a:defRPr>
            </a:lvl2pPr>
            <a:lvl3pPr marL="1371600" lvl="2" indent="-317500">
              <a:spcBef>
                <a:spcPts val="1600"/>
              </a:spcBef>
              <a:spcAft>
                <a:spcPts val="0"/>
              </a:spcAft>
              <a:buSzPts val="1400"/>
              <a:buChar char="■"/>
              <a:defRPr>
                <a:highlight>
                  <a:schemeClr val="lt1"/>
                </a:highlight>
              </a:defRPr>
            </a:lvl3pPr>
            <a:lvl4pPr marL="1828800" lvl="3" indent="-317500">
              <a:spcBef>
                <a:spcPts val="1600"/>
              </a:spcBef>
              <a:spcAft>
                <a:spcPts val="0"/>
              </a:spcAft>
              <a:buSzPts val="1400"/>
              <a:buChar char="●"/>
              <a:defRPr>
                <a:highlight>
                  <a:schemeClr val="lt1"/>
                </a:highlight>
              </a:defRPr>
            </a:lvl4pPr>
            <a:lvl5pPr marL="2286000" lvl="4" indent="-317500">
              <a:spcBef>
                <a:spcPts val="1600"/>
              </a:spcBef>
              <a:spcAft>
                <a:spcPts val="0"/>
              </a:spcAft>
              <a:buSzPts val="1400"/>
              <a:buChar char="○"/>
              <a:defRPr>
                <a:highlight>
                  <a:schemeClr val="lt1"/>
                </a:highlight>
              </a:defRPr>
            </a:lvl5pPr>
            <a:lvl6pPr marL="2743200" lvl="5" indent="-317500">
              <a:spcBef>
                <a:spcPts val="1600"/>
              </a:spcBef>
              <a:spcAft>
                <a:spcPts val="0"/>
              </a:spcAft>
              <a:buSzPts val="1400"/>
              <a:buChar char="■"/>
              <a:defRPr>
                <a:highlight>
                  <a:schemeClr val="lt1"/>
                </a:highlight>
              </a:defRPr>
            </a:lvl6pPr>
            <a:lvl7pPr marL="3200400" lvl="6" indent="-317500">
              <a:spcBef>
                <a:spcPts val="1600"/>
              </a:spcBef>
              <a:spcAft>
                <a:spcPts val="0"/>
              </a:spcAft>
              <a:buSzPts val="1400"/>
              <a:buChar char="●"/>
              <a:defRPr>
                <a:highlight>
                  <a:schemeClr val="lt1"/>
                </a:highlight>
              </a:defRPr>
            </a:lvl7pPr>
            <a:lvl8pPr marL="3657600" lvl="7" indent="-317500">
              <a:spcBef>
                <a:spcPts val="1600"/>
              </a:spcBef>
              <a:spcAft>
                <a:spcPts val="0"/>
              </a:spcAft>
              <a:buSzPts val="1400"/>
              <a:buChar char="○"/>
              <a:defRPr>
                <a:highlight>
                  <a:schemeClr val="lt1"/>
                </a:highlight>
              </a:defRPr>
            </a:lvl8pPr>
            <a:lvl9pPr marL="4114800" lvl="8" indent="-317500">
              <a:spcBef>
                <a:spcPts val="1600"/>
              </a:spcBef>
              <a:spcAft>
                <a:spcPts val="1600"/>
              </a:spcAft>
              <a:buSzPts val="1400"/>
              <a:buChar char="■"/>
              <a:defRPr>
                <a:highlight>
                  <a:schemeClr val="lt1"/>
                </a:highlight>
              </a:defRPr>
            </a:lvl9pPr>
          </a:lstStyle>
          <a:p>
            <a:endParaRPr/>
          </a:p>
        </p:txBody>
      </p:sp>
      <p:sp>
        <p:nvSpPr>
          <p:cNvPr id="44" name="Google Shape;4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highlight>
                  <a:schemeClr val="dk1"/>
                </a:highlight>
              </a:defRPr>
            </a:lvl1pPr>
          </a:lstStyle>
          <a:p>
            <a:endParaRPr/>
          </a:p>
        </p:txBody>
      </p:sp>
      <p:sp>
        <p:nvSpPr>
          <p:cNvPr id="47" name="Google Shape;47;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234075"/>
            <a:ext cx="8520600" cy="33348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marL="914400" lvl="1"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marL="1371600" lvl="2"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marL="1828800" lvl="3"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marL="2286000" lvl="4"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marL="2743200" lvl="5"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marL="3200400" lvl="6"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marL="3657600" lvl="7"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marL="4114800" lvl="8" indent="-317500">
              <a:lnSpc>
                <a:spcPct val="115000"/>
              </a:lnSpc>
              <a:spcBef>
                <a:spcPts val="1600"/>
              </a:spcBef>
              <a:spcAft>
                <a:spcPts val="160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ctr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it"/>
              <a:t>BULLISMO DI GENERE</a:t>
            </a:r>
            <a:endParaRPr/>
          </a:p>
        </p:txBody>
      </p:sp>
      <p:sp>
        <p:nvSpPr>
          <p:cNvPr id="59" name="Google Shape;59;p13"/>
          <p:cNvSpPr txBox="1">
            <a:spLocks noGrp="1"/>
          </p:cNvSpPr>
          <p:nvPr>
            <p:ph type="subTitle" idx="1"/>
          </p:nvPr>
        </p:nvSpPr>
        <p:spPr>
          <a:xfrm>
            <a:off x="344250" y="3550650"/>
            <a:ext cx="4910100" cy="867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it"/>
              <a:t>Carlotta Grisorio - Consigliera di Parità Provincia di Biella</a:t>
            </a:r>
            <a:endParaRPr/>
          </a:p>
        </p:txBody>
      </p:sp>
      <p:pic>
        <p:nvPicPr>
          <p:cNvPr id="60" name="Google Shape;60;p13"/>
          <p:cNvPicPr preferRelativeResize="0"/>
          <p:nvPr/>
        </p:nvPicPr>
        <p:blipFill>
          <a:blip r:embed="rId3">
            <a:alphaModFix/>
          </a:blip>
          <a:stretch>
            <a:fillRect/>
          </a:stretch>
        </p:blipFill>
        <p:spPr>
          <a:xfrm>
            <a:off x="6554851" y="7"/>
            <a:ext cx="2589146" cy="83604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BULLISMO DIRETTO VS BULLISMO INDIRETTO</a:t>
            </a:r>
            <a:endParaRPr/>
          </a:p>
        </p:txBody>
      </p:sp>
      <p:sp>
        <p:nvSpPr>
          <p:cNvPr id="125" name="Google Shape;125;p22"/>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sz="2400"/>
              <a:t>BULLISMO DIRETTO</a:t>
            </a:r>
            <a:endParaRPr sz="2400"/>
          </a:p>
          <a:p>
            <a:pPr marL="0" lvl="0" indent="0" algn="l" rtl="0">
              <a:lnSpc>
                <a:spcPct val="150000"/>
              </a:lnSpc>
              <a:spcBef>
                <a:spcPts val="1600"/>
              </a:spcBef>
              <a:spcAft>
                <a:spcPts val="0"/>
              </a:spcAft>
              <a:buNone/>
            </a:pPr>
            <a:r>
              <a:rPr lang="it" sz="2400"/>
              <a:t>Violenza fisica o verbale</a:t>
            </a:r>
            <a:endParaRPr sz="2400"/>
          </a:p>
          <a:p>
            <a:pPr marL="457200" lvl="0" indent="0" algn="l" rtl="0">
              <a:lnSpc>
                <a:spcPct val="150000"/>
              </a:lnSpc>
              <a:spcBef>
                <a:spcPts val="1600"/>
              </a:spcBef>
              <a:spcAft>
                <a:spcPts val="0"/>
              </a:spcAft>
              <a:buNone/>
            </a:pPr>
            <a:endParaRPr/>
          </a:p>
          <a:p>
            <a:pPr marL="457200" lvl="0" indent="0" algn="l" rtl="0">
              <a:spcBef>
                <a:spcPts val="1600"/>
              </a:spcBef>
              <a:spcAft>
                <a:spcPts val="1600"/>
              </a:spcAft>
              <a:buNone/>
            </a:pPr>
            <a:endParaRPr/>
          </a:p>
        </p:txBody>
      </p:sp>
      <p:sp>
        <p:nvSpPr>
          <p:cNvPr id="126" name="Google Shape;126;p22"/>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sz="2400"/>
              <a:t>BULLISMO INDIRETTO</a:t>
            </a:r>
            <a:endParaRPr sz="2400"/>
          </a:p>
          <a:p>
            <a:pPr marL="0" lvl="0" indent="0" algn="l" rtl="0">
              <a:spcBef>
                <a:spcPts val="1600"/>
              </a:spcBef>
              <a:spcAft>
                <a:spcPts val="0"/>
              </a:spcAft>
              <a:buNone/>
            </a:pPr>
            <a:r>
              <a:rPr lang="it" sz="2400"/>
              <a:t>Diverse modalità di esclusione dal gruppo dei pari e isolameneto sociale</a:t>
            </a:r>
            <a:endParaRPr sz="2400"/>
          </a:p>
          <a:p>
            <a:pPr marL="0" lvl="0" indent="0" algn="l" rtl="0">
              <a:spcBef>
                <a:spcPts val="1600"/>
              </a:spcBef>
              <a:spcAft>
                <a:spcPts val="1600"/>
              </a:spcAft>
              <a:buNone/>
            </a:pPr>
            <a:r>
              <a:rPr lang="it" sz="2400"/>
              <a:t>Manipolazione sociale</a:t>
            </a:r>
            <a:endParaRPr sz="2400"/>
          </a:p>
        </p:txBody>
      </p:sp>
      <p:pic>
        <p:nvPicPr>
          <p:cNvPr id="127" name="Google Shape;127;p22"/>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25"/>
                                        </p:tgtEl>
                                        <p:attrNameLst>
                                          <p:attrName>style.visibility</p:attrName>
                                        </p:attrNameLst>
                                      </p:cBhvr>
                                      <p:to>
                                        <p:strVal val="visible"/>
                                      </p:to>
                                    </p:set>
                                    <p:animEffect transition="in" filter="fade">
                                      <p:cBhvr>
                                        <p:cTn id="11" dur="1000"/>
                                        <p:tgtEl>
                                          <p:spTgt spid="12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26"/>
                                        </p:tgtEl>
                                        <p:attrNameLst>
                                          <p:attrName>style.visibility</p:attrName>
                                        </p:attrNameLst>
                                      </p:cBhvr>
                                      <p:to>
                                        <p:strVal val="visible"/>
                                      </p:to>
                                    </p:set>
                                    <p:animEffect transition="in" filter="fade">
                                      <p:cBhvr>
                                        <p:cTn id="16" dur="10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3"/>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it"/>
              <a:t>DIFFERENZE TRA MASCHI E FEMMINE</a:t>
            </a:r>
            <a:endParaRPr/>
          </a:p>
          <a:p>
            <a:pPr marL="0" lvl="0" indent="0" algn="ctr" rtl="0">
              <a:spcBef>
                <a:spcPts val="0"/>
              </a:spcBef>
              <a:spcAft>
                <a:spcPts val="0"/>
              </a:spcAft>
              <a:buNone/>
            </a:pPr>
            <a:endParaRPr/>
          </a:p>
        </p:txBody>
      </p:sp>
      <p:pic>
        <p:nvPicPr>
          <p:cNvPr id="133" name="Google Shape;133;p23"/>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4"/>
          <p:cNvSpPr txBox="1">
            <a:spLocks noGrp="1"/>
          </p:cNvSpPr>
          <p:nvPr>
            <p:ph type="title"/>
          </p:nvPr>
        </p:nvSpPr>
        <p:spPr>
          <a:xfrm>
            <a:off x="265500" y="300375"/>
            <a:ext cx="4045200" cy="17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it" sz="3600"/>
              <a:t>Fino agli anni ‘70 </a:t>
            </a:r>
            <a:endParaRPr sz="3600"/>
          </a:p>
        </p:txBody>
      </p:sp>
      <p:sp>
        <p:nvSpPr>
          <p:cNvPr id="139" name="Google Shape;139;p24"/>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 sz="2400"/>
              <a:t>le femmine erano considerate poco o per nulla aggressive</a:t>
            </a:r>
            <a:endParaRPr sz="2400"/>
          </a:p>
        </p:txBody>
      </p:sp>
      <p:sp>
        <p:nvSpPr>
          <p:cNvPr id="140" name="Google Shape;140;p24"/>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ctr" rtl="0">
              <a:lnSpc>
                <a:spcPct val="100000"/>
              </a:lnSpc>
              <a:spcBef>
                <a:spcPts val="0"/>
              </a:spcBef>
              <a:spcAft>
                <a:spcPts val="0"/>
              </a:spcAft>
              <a:buClr>
                <a:schemeClr val="dk2"/>
              </a:buClr>
              <a:buSzPts val="1100"/>
              <a:buFont typeface="Arial"/>
              <a:buNone/>
            </a:pPr>
            <a:r>
              <a:rPr lang="it" sz="3600">
                <a:highlight>
                  <a:schemeClr val="dk1"/>
                </a:highlight>
                <a:latin typeface="Oswald"/>
                <a:ea typeface="Oswald"/>
                <a:cs typeface="Oswald"/>
                <a:sym typeface="Oswald"/>
              </a:rPr>
              <a:t>la maggior parte degli studi sul bullismo si sono concentrate sull’aggressività maschile</a:t>
            </a:r>
            <a:endParaRPr sz="3600">
              <a:highlight>
                <a:schemeClr val="dk1"/>
              </a:highlight>
              <a:latin typeface="Oswald"/>
              <a:ea typeface="Oswald"/>
              <a:cs typeface="Oswald"/>
              <a:sym typeface="Oswald"/>
            </a:endParaRPr>
          </a:p>
          <a:p>
            <a:pPr marL="0" lvl="0" indent="0" algn="l" rtl="0">
              <a:spcBef>
                <a:spcPts val="0"/>
              </a:spcBef>
              <a:spcAft>
                <a:spcPts val="1600"/>
              </a:spcAft>
              <a:buNone/>
            </a:pPr>
            <a:endParaRPr/>
          </a:p>
        </p:txBody>
      </p:sp>
      <p:pic>
        <p:nvPicPr>
          <p:cNvPr id="141" name="Google Shape;141;p24"/>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animEffect transition="in" filter="fade">
                                      <p:cBhvr>
                                        <p:cTn id="7" dur="1000"/>
                                        <p:tgtEl>
                                          <p:spTgt spid="13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140"/>
                                        </p:tgtEl>
                                        <p:attrNameLst>
                                          <p:attrName>style.visibility</p:attrName>
                                        </p:attrNameLst>
                                      </p:cBhvr>
                                      <p:to>
                                        <p:strVal val="visible"/>
                                      </p:to>
                                    </p:set>
                                    <p:anim calcmode="lin" valueType="num">
                                      <p:cBhvr additive="base">
                                        <p:cTn id="12" dur="1000"/>
                                        <p:tgtEl>
                                          <p:spTgt spid="140"/>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39"/>
                                        </p:tgtEl>
                                        <p:attrNameLst>
                                          <p:attrName>style.visibility</p:attrName>
                                        </p:attrNameLst>
                                      </p:cBhvr>
                                      <p:to>
                                        <p:strVal val="visible"/>
                                      </p:to>
                                    </p:set>
                                    <p:anim calcmode="lin" valueType="num">
                                      <p:cBhvr additive="base">
                                        <p:cTn id="17" dur="1000"/>
                                        <p:tgtEl>
                                          <p:spTgt spid="13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5"/>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it"/>
              <a:t>In seguito agli studi sull’aggressività indiretta</a:t>
            </a:r>
            <a:endParaRPr/>
          </a:p>
        </p:txBody>
      </p:sp>
      <p:sp>
        <p:nvSpPr>
          <p:cNvPr id="147" name="Google Shape;147;p25"/>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 sz="2400"/>
              <a:t>Sono più propense a iniziare pettegolezzi sulle compagne di classe e ad escluderle dal gruppo</a:t>
            </a:r>
            <a:endParaRPr sz="2400"/>
          </a:p>
        </p:txBody>
      </p:sp>
      <p:sp>
        <p:nvSpPr>
          <p:cNvPr id="148" name="Google Shape;148;p2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it" sz="3000"/>
              <a:t>Le femmine utilizzano principalmente l’aggressività indiretta:</a:t>
            </a:r>
            <a:endParaRPr sz="3000"/>
          </a:p>
          <a:p>
            <a:pPr marL="0" lvl="0" indent="0" algn="l" rtl="0">
              <a:spcBef>
                <a:spcPts val="1600"/>
              </a:spcBef>
              <a:spcAft>
                <a:spcPts val="0"/>
              </a:spcAft>
              <a:buNone/>
            </a:pPr>
            <a:r>
              <a:rPr lang="it" sz="3000"/>
              <a:t>l’isolamento sociale</a:t>
            </a:r>
            <a:endParaRPr sz="3000"/>
          </a:p>
          <a:p>
            <a:pPr marL="0" lvl="0" indent="0" algn="l" rtl="0">
              <a:spcBef>
                <a:spcPts val="1600"/>
              </a:spcBef>
              <a:spcAft>
                <a:spcPts val="1600"/>
              </a:spcAft>
              <a:buNone/>
            </a:pPr>
            <a:endParaRPr/>
          </a:p>
        </p:txBody>
      </p:sp>
      <p:pic>
        <p:nvPicPr>
          <p:cNvPr id="149" name="Google Shape;149;p25"/>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cBhvr additive="base">
                                        <p:cTn id="7" dur="1000"/>
                                        <p:tgtEl>
                                          <p:spTgt spid="14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48"/>
                                        </p:tgtEl>
                                        <p:attrNameLst>
                                          <p:attrName>style.visibility</p:attrName>
                                        </p:attrNameLst>
                                      </p:cBhvr>
                                      <p:to>
                                        <p:strVal val="visible"/>
                                      </p:to>
                                    </p:set>
                                    <p:anim calcmode="lin" valueType="num">
                                      <p:cBhvr additive="base">
                                        <p:cTn id="12" dur="1000"/>
                                        <p:tgtEl>
                                          <p:spTgt spid="148"/>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47"/>
                                        </p:tgtEl>
                                        <p:attrNameLst>
                                          <p:attrName>style.visibility</p:attrName>
                                        </p:attrNameLst>
                                      </p:cBhvr>
                                      <p:to>
                                        <p:strVal val="visible"/>
                                      </p:to>
                                    </p:set>
                                    <p:anim calcmode="lin" valueType="num">
                                      <p:cBhvr additive="base">
                                        <p:cTn id="17" dur="1500"/>
                                        <p:tgtEl>
                                          <p:spTgt spid="14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6"/>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it"/>
              <a:t>Il bullismo femminile è subdolo, ambiguo</a:t>
            </a:r>
            <a:endParaRPr/>
          </a:p>
        </p:txBody>
      </p:sp>
      <p:sp>
        <p:nvSpPr>
          <p:cNvPr id="155" name="Google Shape;155;p26"/>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 sz="3000"/>
              <a:t>viene anche chiamato bullismo psicologico</a:t>
            </a:r>
            <a:endParaRPr sz="3000"/>
          </a:p>
        </p:txBody>
      </p:sp>
      <p:sp>
        <p:nvSpPr>
          <p:cNvPr id="156" name="Google Shape;156;p2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1600"/>
              </a:spcAft>
              <a:buNone/>
            </a:pPr>
            <a:r>
              <a:rPr lang="it" sz="3000"/>
              <a:t>Fa leva sulla parte strettamente psicologica della vittima</a:t>
            </a:r>
            <a:endParaRPr sz="3000"/>
          </a:p>
        </p:txBody>
      </p:sp>
      <p:pic>
        <p:nvPicPr>
          <p:cNvPr id="157" name="Google Shape;157;p26"/>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5"/>
                                        </p:tgtEl>
                                        <p:attrNameLst>
                                          <p:attrName>style.visibility</p:attrName>
                                        </p:attrNameLst>
                                      </p:cBhvr>
                                      <p:to>
                                        <p:strVal val="visible"/>
                                      </p:to>
                                    </p:set>
                                    <p:animEffect transition="in" filter="fade">
                                      <p:cBhvr>
                                        <p:cTn id="15" dur="10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27"/>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it"/>
              <a:t>L’escalation di questo fenomeno avviene nell’adolescenza</a:t>
            </a:r>
            <a:endParaRPr/>
          </a:p>
        </p:txBody>
      </p:sp>
      <p:sp>
        <p:nvSpPr>
          <p:cNvPr id="163" name="Google Shape;163;p27"/>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
              <a:t>Tali atteggiamenti hanno lo scopo di rafforzare l’immagine di colei che effettua il bullismo rispetto al resto del gruppo, di colei che si sente e viene percepita come leader</a:t>
            </a:r>
            <a:endParaRPr/>
          </a:p>
        </p:txBody>
      </p:sp>
      <p:sp>
        <p:nvSpPr>
          <p:cNvPr id="164" name="Google Shape;164;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it" sz="2400" dirty="0"/>
              <a:t>Le forme tipicamente usate sono</a:t>
            </a:r>
            <a:endParaRPr sz="2400" dirty="0"/>
          </a:p>
          <a:p>
            <a:pPr marL="0" lvl="0" indent="0" algn="l" rtl="0">
              <a:spcBef>
                <a:spcPts val="1600"/>
              </a:spcBef>
              <a:spcAft>
                <a:spcPts val="0"/>
              </a:spcAft>
              <a:buNone/>
            </a:pPr>
            <a:r>
              <a:rPr lang="it" sz="2400" dirty="0"/>
              <a:t>la calunnia</a:t>
            </a:r>
            <a:endParaRPr sz="2400" dirty="0"/>
          </a:p>
          <a:p>
            <a:pPr marL="0" lvl="0" indent="0" algn="l" rtl="0">
              <a:spcBef>
                <a:spcPts val="1600"/>
              </a:spcBef>
              <a:spcAft>
                <a:spcPts val="0"/>
              </a:spcAft>
              <a:buNone/>
            </a:pPr>
            <a:r>
              <a:rPr lang="it" sz="2400" dirty="0"/>
              <a:t>l’ostracismo dal grupo</a:t>
            </a:r>
            <a:endParaRPr sz="2400" dirty="0"/>
          </a:p>
          <a:p>
            <a:pPr marL="0" lvl="0" indent="0" algn="l" rtl="0">
              <a:spcBef>
                <a:spcPts val="1600"/>
              </a:spcBef>
              <a:spcAft>
                <a:spcPts val="1600"/>
              </a:spcAft>
              <a:buNone/>
            </a:pPr>
            <a:r>
              <a:rPr lang="it" sz="2400" dirty="0"/>
              <a:t>le prese in giro sul fisico, sul modo di vestire,sul carattere e così via</a:t>
            </a:r>
            <a:endParaRPr sz="2400" dirty="0"/>
          </a:p>
        </p:txBody>
      </p:sp>
      <p:pic>
        <p:nvPicPr>
          <p:cNvPr id="165" name="Google Shape;165;p27"/>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fade">
                                      <p:cBhvr>
                                        <p:cTn id="7" dur="1000"/>
                                        <p:tgtEl>
                                          <p:spTgt spid="1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4"/>
                                        </p:tgtEl>
                                        <p:attrNameLst>
                                          <p:attrName>style.visibility</p:attrName>
                                        </p:attrNameLst>
                                      </p:cBhvr>
                                      <p:to>
                                        <p:strVal val="visible"/>
                                      </p:to>
                                    </p:set>
                                    <p:animEffect transition="in" filter="fade">
                                      <p:cBhvr>
                                        <p:cTn id="12" dur="1000"/>
                                        <p:tgtEl>
                                          <p:spTgt spid="16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
                                        </p:tgtEl>
                                        <p:attrNameLst>
                                          <p:attrName>style.visibility</p:attrName>
                                        </p:attrNameLst>
                                      </p:cBhvr>
                                      <p:to>
                                        <p:strVal val="visible"/>
                                      </p:to>
                                    </p:set>
                                    <p:animEffect transition="in" filter="fade">
                                      <p:cBhvr>
                                        <p:cTn id="17" dur="10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8"/>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it"/>
              <a:t>In comune con il bullismo maschile ha</a:t>
            </a:r>
            <a:endParaRPr/>
          </a:p>
        </p:txBody>
      </p:sp>
      <p:sp>
        <p:nvSpPr>
          <p:cNvPr id="171" name="Google Shape;171;p28"/>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 sz="2400"/>
              <a:t>A risentirne è il senso di sicurezza nei confronti del gruppo e l’autostima</a:t>
            </a:r>
            <a:endParaRPr sz="2400"/>
          </a:p>
        </p:txBody>
      </p:sp>
      <p:sp>
        <p:nvSpPr>
          <p:cNvPr id="172" name="Google Shape;172;p28"/>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1600"/>
              </a:spcAft>
              <a:buNone/>
            </a:pPr>
            <a:r>
              <a:rPr lang="it" sz="2400"/>
              <a:t>L’enorme capacità distruttiva e l’incisività sull’autostima e sulla capacità di relazione</a:t>
            </a:r>
            <a:endParaRPr sz="2400"/>
          </a:p>
        </p:txBody>
      </p:sp>
      <p:pic>
        <p:nvPicPr>
          <p:cNvPr id="173" name="Google Shape;173;p28"/>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fade">
                                      <p:cBhvr>
                                        <p:cTn id="7" dur="1000"/>
                                        <p:tgtEl>
                                          <p:spTgt spid="1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2"/>
                                        </p:tgtEl>
                                        <p:attrNameLst>
                                          <p:attrName>style.visibility</p:attrName>
                                        </p:attrNameLst>
                                      </p:cBhvr>
                                      <p:to>
                                        <p:strVal val="visible"/>
                                      </p:to>
                                    </p:set>
                                    <p:animEffect transition="in" filter="fade">
                                      <p:cBhvr>
                                        <p:cTn id="12" dur="1000"/>
                                        <p:tgtEl>
                                          <p:spTgt spid="17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1"/>
                                        </p:tgtEl>
                                        <p:attrNameLst>
                                          <p:attrName>style.visibility</p:attrName>
                                        </p:attrNameLst>
                                      </p:cBhvr>
                                      <p:to>
                                        <p:strVal val="visible"/>
                                      </p:to>
                                    </p:set>
                                    <p:animEffect transition="in" filter="fade">
                                      <p:cBhvr>
                                        <p:cTn id="17" dur="10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9"/>
          <p:cNvSpPr txBox="1">
            <a:spLocks noGrp="1"/>
          </p:cNvSpPr>
          <p:nvPr>
            <p:ph type="title" idx="4294967295"/>
          </p:nvPr>
        </p:nvSpPr>
        <p:spPr>
          <a:xfrm>
            <a:off x="344250" y="1403850"/>
            <a:ext cx="8455500" cy="2146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sz="3600"/>
              <a:t>Non è raro che le ragazze appartengano allo stesso gruppo sociale di amici delle vittime</a:t>
            </a:r>
            <a:endParaRPr sz="3600"/>
          </a:p>
        </p:txBody>
      </p:sp>
      <p:sp>
        <p:nvSpPr>
          <p:cNvPr id="179" name="Google Shape;179;p29"/>
          <p:cNvSpPr txBox="1">
            <a:spLocks noGrp="1"/>
          </p:cNvSpPr>
          <p:nvPr>
            <p:ph type="body" idx="1"/>
          </p:nvPr>
        </p:nvSpPr>
        <p:spPr>
          <a:xfrm>
            <a:off x="311700" y="4230575"/>
            <a:ext cx="5998800" cy="605100"/>
          </a:xfrm>
          <a:prstGeom prst="rect">
            <a:avLst/>
          </a:prstGeom>
          <a:solidFill>
            <a:srgbClr val="FFFFFF"/>
          </a:solidFill>
          <a:ln w="9525" cap="flat" cmpd="sng">
            <a:solidFill>
              <a:srgbClr val="F3F3F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it" b="1"/>
              <a:t>Le ragazze sarebbero quindi temute e ammirate allo stesso tempo</a:t>
            </a:r>
            <a:endParaRPr b="1"/>
          </a:p>
        </p:txBody>
      </p:sp>
      <p:pic>
        <p:nvPicPr>
          <p:cNvPr id="180" name="Google Shape;180;p29"/>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79"/>
                                        </p:tgtEl>
                                        <p:attrNameLst>
                                          <p:attrName>style.visibility</p:attrName>
                                        </p:attrNameLst>
                                      </p:cBhvr>
                                      <p:to>
                                        <p:strVal val="visible"/>
                                      </p:to>
                                    </p:set>
                                    <p:animEffect transition="in" filter="fade">
                                      <p:cBhvr>
                                        <p:cTn id="11" dur="10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30"/>
          <p:cNvSpPr txBox="1">
            <a:spLocks noGrp="1"/>
          </p:cNvSpPr>
          <p:nvPr>
            <p:ph type="body" idx="4294967295"/>
          </p:nvPr>
        </p:nvSpPr>
        <p:spPr>
          <a:xfrm>
            <a:off x="311700" y="1234050"/>
            <a:ext cx="82173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None/>
            </a:pPr>
            <a:r>
              <a:rPr lang="it" sz="3000"/>
              <a:t>Si può ipotizzare che la modalità con cui le femmine agiscono nelle situazioni sociali e i ruoli che esse adottano siano regolate maggiormente dal contesto e dalle situazione che dalla loro personalità</a:t>
            </a:r>
            <a:endParaRPr sz="3000"/>
          </a:p>
          <a:p>
            <a:pPr marL="0" lvl="0" indent="0" algn="l" rtl="0">
              <a:spcBef>
                <a:spcPts val="1600"/>
              </a:spcBef>
              <a:spcAft>
                <a:spcPts val="1600"/>
              </a:spcAft>
              <a:buNone/>
            </a:pPr>
            <a:endParaRPr/>
          </a:p>
        </p:txBody>
      </p:sp>
      <p:sp>
        <p:nvSpPr>
          <p:cNvPr id="186" name="Google Shape;186;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Il bullismo potrebbe avere significati diversi nel mondo sociale maschile e femminile</a:t>
            </a:r>
            <a:endParaRPr/>
          </a:p>
        </p:txBody>
      </p:sp>
      <p:pic>
        <p:nvPicPr>
          <p:cNvPr id="187" name="Google Shape;187;p30"/>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gtEl>
                                        <p:attrNameLst>
                                          <p:attrName>style.visibility</p:attrName>
                                        </p:attrNameLst>
                                      </p:cBhvr>
                                      <p:to>
                                        <p:strVal val="visible"/>
                                      </p:to>
                                    </p:set>
                                    <p:animEffect transition="in" filter="fade">
                                      <p:cBhvr>
                                        <p:cTn id="7" dur="1000"/>
                                        <p:tgtEl>
                                          <p:spTgt spid="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5"/>
                                        </p:tgtEl>
                                        <p:attrNameLst>
                                          <p:attrName>style.visibility</p:attrName>
                                        </p:attrNameLst>
                                      </p:cBhvr>
                                      <p:to>
                                        <p:strVal val="visible"/>
                                      </p:to>
                                    </p:set>
                                    <p:animEffect transition="in" filter="fade">
                                      <p:cBhvr>
                                        <p:cTn id="12" dur="10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it"/>
              <a:t>Entrambi i sessi devono essere inclusi negli studi sul bullismo</a:t>
            </a:r>
            <a:endParaRPr/>
          </a:p>
        </p:txBody>
      </p:sp>
      <p:pic>
        <p:nvPicPr>
          <p:cNvPr id="193" name="Google Shape;193;p31"/>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lnSpc>
                <a:spcPct val="150000"/>
              </a:lnSpc>
              <a:spcBef>
                <a:spcPts val="0"/>
              </a:spcBef>
              <a:spcAft>
                <a:spcPts val="0"/>
              </a:spcAft>
              <a:buNone/>
            </a:pPr>
            <a:endParaRPr sz="1400" b="0" i="1">
              <a:solidFill>
                <a:srgbClr val="000000"/>
              </a:solidFill>
              <a:latin typeface="Arial"/>
              <a:ea typeface="Arial"/>
              <a:cs typeface="Arial"/>
              <a:sym typeface="Arial"/>
            </a:endParaRPr>
          </a:p>
          <a:p>
            <a:pPr marL="0" lvl="0" indent="0" algn="ctr" rtl="0">
              <a:lnSpc>
                <a:spcPct val="150000"/>
              </a:lnSpc>
              <a:spcBef>
                <a:spcPts val="0"/>
              </a:spcBef>
              <a:spcAft>
                <a:spcPts val="0"/>
              </a:spcAft>
              <a:buNone/>
            </a:pPr>
            <a:endParaRPr sz="1400" b="0" i="1">
              <a:solidFill>
                <a:srgbClr val="000000"/>
              </a:solidFill>
              <a:latin typeface="Arial"/>
              <a:ea typeface="Arial"/>
              <a:cs typeface="Arial"/>
              <a:sym typeface="Arial"/>
            </a:endParaRPr>
          </a:p>
          <a:p>
            <a:pPr marL="0" lvl="0" indent="0" algn="ctr" rtl="0">
              <a:lnSpc>
                <a:spcPct val="150000"/>
              </a:lnSpc>
              <a:spcBef>
                <a:spcPts val="0"/>
              </a:spcBef>
              <a:spcAft>
                <a:spcPts val="0"/>
              </a:spcAft>
              <a:buNone/>
            </a:pPr>
            <a:r>
              <a:rPr lang="it" sz="1400" b="0" i="1">
                <a:solidFill>
                  <a:srgbClr val="000000"/>
                </a:solidFill>
                <a:latin typeface="Arial"/>
                <a:ea typeface="Arial"/>
                <a:cs typeface="Arial"/>
                <a:sym typeface="Arial"/>
              </a:rPr>
              <a:t>“</a:t>
            </a:r>
            <a:r>
              <a:rPr lang="it" sz="1400" b="0" i="1">
                <a:latin typeface="Arial"/>
                <a:ea typeface="Arial"/>
                <a:cs typeface="Arial"/>
                <a:sym typeface="Arial"/>
              </a:rPr>
              <a:t>Le manifestazioni di bullismo rappresentano solo l’aspetto, per così dire emergente, di una più ampia e complessa situazione di malessere evolutivo. L’essere bullo o vittima costituisce in altre parole l’espressione comportamentale di una crisi più profonda, meno acclarata ed in gran parte sommersa, ma non per questa meno sofferta, legata alla difficoltà di crescere armonicamente come individuo fra gli altri.”</a:t>
            </a:r>
            <a:endParaRPr sz="1400" b="0" i="1">
              <a:latin typeface="Arial"/>
              <a:ea typeface="Arial"/>
              <a:cs typeface="Arial"/>
              <a:sym typeface="Arial"/>
            </a:endParaRPr>
          </a:p>
          <a:p>
            <a:pPr marL="0" lvl="0" indent="0" algn="r" rtl="0">
              <a:lnSpc>
                <a:spcPct val="150000"/>
              </a:lnSpc>
              <a:spcBef>
                <a:spcPts val="0"/>
              </a:spcBef>
              <a:spcAft>
                <a:spcPts val="0"/>
              </a:spcAft>
              <a:buClr>
                <a:schemeClr val="dk2"/>
              </a:buClr>
              <a:buSzPts val="1100"/>
              <a:buFont typeface="Arial"/>
              <a:buNone/>
            </a:pPr>
            <a:r>
              <a:rPr lang="it" sz="1400" b="0">
                <a:latin typeface="Arial"/>
                <a:ea typeface="Arial"/>
                <a:cs typeface="Arial"/>
                <a:sym typeface="Arial"/>
              </a:rPr>
              <a:t>Alessia Filippi, </a:t>
            </a:r>
            <a:r>
              <a:rPr lang="it" sz="1400" b="0" i="1">
                <a:latin typeface="Arial"/>
                <a:ea typeface="Arial"/>
                <a:cs typeface="Arial"/>
                <a:sym typeface="Arial"/>
              </a:rPr>
              <a:t>Il bullismo scolastico</a:t>
            </a:r>
            <a:r>
              <a:rPr lang="it" sz="1400" b="0">
                <a:latin typeface="Arial"/>
                <a:ea typeface="Arial"/>
                <a:cs typeface="Arial"/>
                <a:sym typeface="Arial"/>
              </a:rPr>
              <a:t>, 2007</a:t>
            </a:r>
            <a:endParaRPr sz="1400" b="0">
              <a:latin typeface="Arial"/>
              <a:ea typeface="Arial"/>
              <a:cs typeface="Arial"/>
              <a:sym typeface="Arial"/>
            </a:endParaRPr>
          </a:p>
          <a:p>
            <a:pPr marL="0" lvl="0" indent="0" algn="ctr" rtl="0">
              <a:lnSpc>
                <a:spcPct val="150000"/>
              </a:lnSpc>
              <a:spcBef>
                <a:spcPts val="0"/>
              </a:spcBef>
              <a:spcAft>
                <a:spcPts val="0"/>
              </a:spcAft>
              <a:buClr>
                <a:schemeClr val="dk2"/>
              </a:buClr>
              <a:buSzPts val="1100"/>
              <a:buFont typeface="Arial"/>
              <a:buNone/>
            </a:pPr>
            <a:endParaRPr sz="1400" b="0" i="1">
              <a:latin typeface="Arial"/>
              <a:ea typeface="Arial"/>
              <a:cs typeface="Arial"/>
              <a:sym typeface="Arial"/>
            </a:endParaRPr>
          </a:p>
          <a:p>
            <a:pPr marL="0" lvl="0" indent="0" algn="ctr" rtl="0">
              <a:lnSpc>
                <a:spcPct val="150000"/>
              </a:lnSpc>
              <a:spcBef>
                <a:spcPts val="0"/>
              </a:spcBef>
              <a:spcAft>
                <a:spcPts val="0"/>
              </a:spcAft>
              <a:buNone/>
            </a:pPr>
            <a:endParaRPr sz="1400" b="0" i="1">
              <a:solidFill>
                <a:srgbClr val="000000"/>
              </a:solidFill>
              <a:latin typeface="Arial"/>
              <a:ea typeface="Arial"/>
              <a:cs typeface="Arial"/>
              <a:sym typeface="Arial"/>
            </a:endParaRPr>
          </a:p>
        </p:txBody>
      </p:sp>
      <p:pic>
        <p:nvPicPr>
          <p:cNvPr id="66" name="Google Shape;66;p14"/>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Le conseguenze del bullismo per i bulli</a:t>
            </a:r>
            <a:endParaRPr/>
          </a:p>
        </p:txBody>
      </p:sp>
      <p:sp>
        <p:nvSpPr>
          <p:cNvPr id="199" name="Google Shape;199;p32"/>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sz="1800"/>
              <a:t>A BREVE TERMINE</a:t>
            </a:r>
            <a:endParaRPr sz="1800"/>
          </a:p>
          <a:p>
            <a:pPr marL="457200" lvl="0" indent="-342900" algn="l" rtl="0">
              <a:lnSpc>
                <a:spcPct val="200000"/>
              </a:lnSpc>
              <a:spcBef>
                <a:spcPts val="1600"/>
              </a:spcBef>
              <a:spcAft>
                <a:spcPts val="0"/>
              </a:spcAft>
              <a:buSzPts val="1800"/>
              <a:buChar char="●"/>
            </a:pPr>
            <a:r>
              <a:rPr lang="it" sz="1800"/>
              <a:t>Basso rendimento scolastico</a:t>
            </a:r>
            <a:endParaRPr sz="1800"/>
          </a:p>
          <a:p>
            <a:pPr marL="457200" lvl="0" indent="-342900" algn="l" rtl="0">
              <a:lnSpc>
                <a:spcPct val="200000"/>
              </a:lnSpc>
              <a:spcBef>
                <a:spcPts val="0"/>
              </a:spcBef>
              <a:spcAft>
                <a:spcPts val="0"/>
              </a:spcAft>
              <a:buSzPts val="1800"/>
              <a:buChar char="●"/>
            </a:pPr>
            <a:r>
              <a:rPr lang="it" sz="1800"/>
              <a:t>Disturbi della condotta per incapacità di rispettare le regole</a:t>
            </a:r>
            <a:endParaRPr sz="1800"/>
          </a:p>
          <a:p>
            <a:pPr marL="457200" lvl="0" indent="-342900" algn="l" rtl="0">
              <a:lnSpc>
                <a:spcPct val="200000"/>
              </a:lnSpc>
              <a:spcBef>
                <a:spcPts val="0"/>
              </a:spcBef>
              <a:spcAft>
                <a:spcPts val="0"/>
              </a:spcAft>
              <a:buSzPts val="1800"/>
              <a:buChar char="●"/>
            </a:pPr>
            <a:r>
              <a:rPr lang="it" sz="1800"/>
              <a:t>Difficoltà relazionali</a:t>
            </a:r>
            <a:endParaRPr sz="1800"/>
          </a:p>
          <a:p>
            <a:pPr marL="0" lvl="0" indent="0" algn="l" rtl="0">
              <a:spcBef>
                <a:spcPts val="1600"/>
              </a:spcBef>
              <a:spcAft>
                <a:spcPts val="1600"/>
              </a:spcAft>
              <a:buNone/>
            </a:pPr>
            <a:endParaRPr/>
          </a:p>
        </p:txBody>
      </p:sp>
      <p:sp>
        <p:nvSpPr>
          <p:cNvPr id="200" name="Google Shape;200;p32"/>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sz="1800"/>
              <a:t>A LUNGO TERMINE</a:t>
            </a:r>
            <a:endParaRPr sz="1800"/>
          </a:p>
          <a:p>
            <a:pPr marL="457200" lvl="0" indent="-342900" algn="l" rtl="0">
              <a:spcBef>
                <a:spcPts val="1600"/>
              </a:spcBef>
              <a:spcAft>
                <a:spcPts val="0"/>
              </a:spcAft>
              <a:buSzPts val="1800"/>
              <a:buChar char="●"/>
            </a:pPr>
            <a:r>
              <a:rPr lang="it" sz="1800"/>
              <a:t>Ripetute bocciature e abbandono scolastico</a:t>
            </a:r>
            <a:endParaRPr sz="1800"/>
          </a:p>
          <a:p>
            <a:pPr marL="457200" lvl="0" indent="-342900" algn="l" rtl="0">
              <a:spcBef>
                <a:spcPts val="0"/>
              </a:spcBef>
              <a:spcAft>
                <a:spcPts val="0"/>
              </a:spcAft>
              <a:buSzPts val="1800"/>
              <a:buChar char="●"/>
            </a:pPr>
            <a:r>
              <a:rPr lang="it" sz="1800"/>
              <a:t>Comportamente devianti o antisociali: crimini, furti, atti vandalici, abuso di sostanze</a:t>
            </a:r>
            <a:endParaRPr sz="1800"/>
          </a:p>
          <a:p>
            <a:pPr marL="457200" lvl="0" indent="-342900" algn="l" rtl="0">
              <a:spcBef>
                <a:spcPts val="0"/>
              </a:spcBef>
              <a:spcAft>
                <a:spcPts val="0"/>
              </a:spcAft>
              <a:buSzPts val="1800"/>
              <a:buChar char="●"/>
            </a:pPr>
            <a:r>
              <a:rPr lang="it" sz="1800"/>
              <a:t>Violenza in famiglia e aggressività</a:t>
            </a:r>
            <a:endParaRPr sz="1800"/>
          </a:p>
          <a:p>
            <a:pPr marL="0" lvl="0" indent="0" algn="l" rtl="0">
              <a:spcBef>
                <a:spcPts val="1600"/>
              </a:spcBef>
              <a:spcAft>
                <a:spcPts val="0"/>
              </a:spcAft>
              <a:buNone/>
            </a:pPr>
            <a:endParaRPr/>
          </a:p>
          <a:p>
            <a:pPr marL="457200" lvl="0" indent="0" algn="l" rtl="0">
              <a:lnSpc>
                <a:spcPct val="200000"/>
              </a:lnSpc>
              <a:spcBef>
                <a:spcPts val="1600"/>
              </a:spcBef>
              <a:spcAft>
                <a:spcPts val="1600"/>
              </a:spcAft>
              <a:buNone/>
            </a:pPr>
            <a:endParaRPr/>
          </a:p>
        </p:txBody>
      </p:sp>
      <p:pic>
        <p:nvPicPr>
          <p:cNvPr id="201" name="Google Shape;201;p32"/>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8"/>
                                        </p:tgtEl>
                                        <p:attrNameLst>
                                          <p:attrName>style.visibility</p:attrName>
                                        </p:attrNameLst>
                                      </p:cBhvr>
                                      <p:to>
                                        <p:strVal val="visible"/>
                                      </p:to>
                                    </p:set>
                                    <p:animEffect transition="in" filter="fade">
                                      <p:cBhvr>
                                        <p:cTn id="7" dur="1000"/>
                                        <p:tgtEl>
                                          <p:spTgt spid="1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9"/>
                                        </p:tgtEl>
                                        <p:attrNameLst>
                                          <p:attrName>style.visibility</p:attrName>
                                        </p:attrNameLst>
                                      </p:cBhvr>
                                      <p:to>
                                        <p:strVal val="visible"/>
                                      </p:to>
                                    </p:set>
                                    <p:animEffect transition="in" filter="fade">
                                      <p:cBhvr>
                                        <p:cTn id="12" dur="1000"/>
                                        <p:tgtEl>
                                          <p:spTgt spid="19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0"/>
                                        </p:tgtEl>
                                        <p:attrNameLst>
                                          <p:attrName>style.visibility</p:attrName>
                                        </p:attrNameLst>
                                      </p:cBhvr>
                                      <p:to>
                                        <p:strVal val="visible"/>
                                      </p:to>
                                    </p:set>
                                    <p:animEffect transition="in" filter="fade">
                                      <p:cBhvr>
                                        <p:cTn id="17" dur="1000"/>
                                        <p:tgtEl>
                                          <p:spTgt spid="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LE CONSEGUENZE PER LE VITTIME</a:t>
            </a:r>
            <a:endParaRPr/>
          </a:p>
        </p:txBody>
      </p:sp>
      <p:sp>
        <p:nvSpPr>
          <p:cNvPr id="207" name="Google Shape;207;p33"/>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A BREVE TERMINE</a:t>
            </a:r>
            <a:endParaRPr/>
          </a:p>
          <a:p>
            <a:pPr marL="457200" lvl="0" indent="-317500" algn="l" rtl="0">
              <a:spcBef>
                <a:spcPts val="1600"/>
              </a:spcBef>
              <a:spcAft>
                <a:spcPts val="0"/>
              </a:spcAft>
              <a:buSzPts val="1400"/>
              <a:buChar char="●"/>
            </a:pPr>
            <a:r>
              <a:rPr lang="it"/>
              <a:t>Sintomi fisici: mal di pancia, mal di stomaco, mal di testa (soprattutto la mattina prima di andare a scuola)</a:t>
            </a:r>
            <a:endParaRPr/>
          </a:p>
          <a:p>
            <a:pPr marL="457200" lvl="0" indent="-317500" algn="l" rtl="0">
              <a:spcBef>
                <a:spcPts val="0"/>
              </a:spcBef>
              <a:spcAft>
                <a:spcPts val="0"/>
              </a:spcAft>
              <a:buSzPts val="1400"/>
              <a:buChar char="●"/>
            </a:pPr>
            <a:r>
              <a:rPr lang="it"/>
              <a:t>Sintomi psicologici: disturbi del sonno, incubi, attacchi d’ansia</a:t>
            </a:r>
            <a:endParaRPr/>
          </a:p>
          <a:p>
            <a:pPr marL="457200" lvl="0" indent="-317500" algn="l" rtl="0">
              <a:spcBef>
                <a:spcPts val="0"/>
              </a:spcBef>
              <a:spcAft>
                <a:spcPts val="0"/>
              </a:spcAft>
              <a:buSzPts val="1400"/>
              <a:buChar char="●"/>
            </a:pPr>
            <a:r>
              <a:rPr lang="it"/>
              <a:t>Problemi di concentrazione e apprendimento, calo del rendimento scolastico</a:t>
            </a:r>
            <a:endParaRPr/>
          </a:p>
          <a:p>
            <a:pPr marL="457200" lvl="0" indent="-317500" algn="l" rtl="0">
              <a:spcBef>
                <a:spcPts val="0"/>
              </a:spcBef>
              <a:spcAft>
                <a:spcPts val="0"/>
              </a:spcAft>
              <a:buSzPts val="1400"/>
              <a:buChar char="●"/>
            </a:pPr>
            <a:r>
              <a:rPr lang="it"/>
              <a:t>Riluttanza nell’andare a scuola, disinvestimento nelle attività scolastiche</a:t>
            </a:r>
            <a:endParaRPr/>
          </a:p>
          <a:p>
            <a:pPr marL="457200" lvl="0" indent="-317500" algn="l" rtl="0">
              <a:spcBef>
                <a:spcPts val="0"/>
              </a:spcBef>
              <a:spcAft>
                <a:spcPts val="0"/>
              </a:spcAft>
              <a:buSzPts val="1400"/>
              <a:buChar char="●"/>
            </a:pPr>
            <a:r>
              <a:rPr lang="it"/>
              <a:t>Svalutazione della propria identità, scarsa autostima</a:t>
            </a:r>
            <a:endParaRPr/>
          </a:p>
        </p:txBody>
      </p:sp>
      <p:sp>
        <p:nvSpPr>
          <p:cNvPr id="208" name="Google Shape;208;p33"/>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A LUNGO TERMINE</a:t>
            </a:r>
            <a:endParaRPr/>
          </a:p>
          <a:p>
            <a:pPr marL="457200" lvl="0" indent="-317500" algn="l" rtl="0">
              <a:spcBef>
                <a:spcPts val="1600"/>
              </a:spcBef>
              <a:spcAft>
                <a:spcPts val="0"/>
              </a:spcAft>
              <a:buSzPts val="1400"/>
              <a:buChar char="●"/>
            </a:pPr>
            <a:r>
              <a:rPr lang="it"/>
              <a:t>Psicopatologie: depressione, comportamenti atuodistruttivi/autolesivi</a:t>
            </a:r>
            <a:endParaRPr/>
          </a:p>
          <a:p>
            <a:pPr marL="457200" lvl="0" indent="-317500" algn="l" rtl="0">
              <a:spcBef>
                <a:spcPts val="0"/>
              </a:spcBef>
              <a:spcAft>
                <a:spcPts val="0"/>
              </a:spcAft>
              <a:buSzPts val="1400"/>
              <a:buChar char="●"/>
            </a:pPr>
            <a:r>
              <a:rPr lang="it"/>
              <a:t>Abbandono scolastico</a:t>
            </a:r>
            <a:endParaRPr/>
          </a:p>
          <a:p>
            <a:pPr marL="457200" lvl="0" indent="-317500" algn="l" rtl="0">
              <a:spcBef>
                <a:spcPts val="0"/>
              </a:spcBef>
              <a:spcAft>
                <a:spcPts val="0"/>
              </a:spcAft>
              <a:buSzPts val="1400"/>
              <a:buChar char="●"/>
            </a:pPr>
            <a:r>
              <a:rPr lang="it"/>
              <a:t>A livello personale: insicurezza, ansia, bassa autostima, problemi nell’adattamento socio-affettivo</a:t>
            </a:r>
            <a:endParaRPr/>
          </a:p>
          <a:p>
            <a:pPr marL="457200" lvl="0" indent="-317500" algn="l" rtl="0">
              <a:spcBef>
                <a:spcPts val="0"/>
              </a:spcBef>
              <a:spcAft>
                <a:spcPts val="0"/>
              </a:spcAft>
              <a:buSzPts val="1400"/>
              <a:buChar char="●"/>
            </a:pPr>
            <a:r>
              <a:rPr lang="it"/>
              <a:t>A livello sociale: ritiro, solitudine, relazioni povere</a:t>
            </a:r>
            <a:endParaRPr/>
          </a:p>
        </p:txBody>
      </p:sp>
      <p:pic>
        <p:nvPicPr>
          <p:cNvPr id="209" name="Google Shape;209;p33"/>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fade">
                                      <p:cBhvr>
                                        <p:cTn id="7" dur="1000"/>
                                        <p:tgtEl>
                                          <p:spTgt spid="2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7"/>
                                        </p:tgtEl>
                                        <p:attrNameLst>
                                          <p:attrName>style.visibility</p:attrName>
                                        </p:attrNameLst>
                                      </p:cBhvr>
                                      <p:to>
                                        <p:strVal val="visible"/>
                                      </p:to>
                                    </p:set>
                                    <p:animEffect transition="in" filter="fade">
                                      <p:cBhvr>
                                        <p:cTn id="12" dur="1000"/>
                                        <p:tgtEl>
                                          <p:spTgt spid="20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8"/>
                                        </p:tgtEl>
                                        <p:attrNameLst>
                                          <p:attrName>style.visibility</p:attrName>
                                        </p:attrNameLst>
                                      </p:cBhvr>
                                      <p:to>
                                        <p:strVal val="visible"/>
                                      </p:to>
                                    </p:set>
                                    <p:animEffect transition="in" filter="fade">
                                      <p:cBhvr>
                                        <p:cTn id="17" dur="10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34"/>
          <p:cNvPicPr preferRelativeResize="0"/>
          <p:nvPr/>
        </p:nvPicPr>
        <p:blipFill>
          <a:blip r:embed="rId3">
            <a:alphaModFix/>
          </a:blip>
          <a:stretch>
            <a:fillRect/>
          </a:stretch>
        </p:blipFill>
        <p:spPr>
          <a:xfrm>
            <a:off x="7500724" y="2"/>
            <a:ext cx="1643274" cy="530626"/>
          </a:xfrm>
          <a:prstGeom prst="rect">
            <a:avLst/>
          </a:prstGeom>
          <a:noFill/>
          <a:ln>
            <a:noFill/>
          </a:ln>
        </p:spPr>
      </p:pic>
      <p:pic>
        <p:nvPicPr>
          <p:cNvPr id="215" name="Google Shape;215;p34"/>
          <p:cNvPicPr preferRelativeResize="0"/>
          <p:nvPr/>
        </p:nvPicPr>
        <p:blipFill>
          <a:blip r:embed="rId4">
            <a:alphaModFix/>
          </a:blip>
          <a:stretch>
            <a:fillRect/>
          </a:stretch>
        </p:blipFill>
        <p:spPr>
          <a:xfrm>
            <a:off x="152400" y="683028"/>
            <a:ext cx="8572500" cy="31432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it" sz="3000"/>
              <a:t> ALCUNI ESEMPI DELLE NUMEROSE NOTIZIE DI VIOLENZA GIOVANILE RIPORTATE DAI QUOTIDIANI</a:t>
            </a:r>
            <a:endParaRPr sz="3000"/>
          </a:p>
        </p:txBody>
      </p:sp>
      <p:pic>
        <p:nvPicPr>
          <p:cNvPr id="72" name="Google Shape;72;p15"/>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7020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a:highlight>
                  <a:srgbClr val="FFFFFF"/>
                </a:highlight>
              </a:rPr>
              <a:t>“Bullismo a scuola, 16enne gay si butta dalla finestra durante l’intervallo” (Corriere della sera, 30 maggio 2013)</a:t>
            </a:r>
            <a:endParaRPr sz="1800">
              <a:highlight>
                <a:srgbClr val="FFFFFF"/>
              </a:highlight>
            </a:endParaRPr>
          </a:p>
        </p:txBody>
      </p:sp>
      <p:sp>
        <p:nvSpPr>
          <p:cNvPr id="78" name="Google Shape;78;p16"/>
          <p:cNvSpPr txBox="1">
            <a:spLocks noGrp="1"/>
          </p:cNvSpPr>
          <p:nvPr>
            <p:ph type="title"/>
          </p:nvPr>
        </p:nvSpPr>
        <p:spPr>
          <a:xfrm>
            <a:off x="363500" y="1410825"/>
            <a:ext cx="8520600" cy="5874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a:highlight>
                  <a:srgbClr val="FFFFFF"/>
                </a:highlight>
              </a:rPr>
              <a:t>“Bullismo “rosa” sul treno tre ragazze accusate di lesioni” (Repubblica, 29 novembre 2013)</a:t>
            </a:r>
            <a:endParaRPr sz="1800">
              <a:highlight>
                <a:srgbClr val="FFFFFF"/>
              </a:highlight>
            </a:endParaRPr>
          </a:p>
        </p:txBody>
      </p:sp>
      <p:sp>
        <p:nvSpPr>
          <p:cNvPr id="79" name="Google Shape;79;p16"/>
          <p:cNvSpPr txBox="1">
            <a:spLocks noGrp="1"/>
          </p:cNvSpPr>
          <p:nvPr>
            <p:ph type="title"/>
          </p:nvPr>
        </p:nvSpPr>
        <p:spPr>
          <a:xfrm>
            <a:off x="363500" y="2262025"/>
            <a:ext cx="8520600" cy="7389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a:highlight>
                  <a:srgbClr val="FFFFFF"/>
                </a:highlight>
              </a:rPr>
              <a:t>“Bullismo a scuola: da 4 anni spengono sigarette sul corpo di mio figlio disabile” (Il Messaggero, 14 novembre 2013)</a:t>
            </a:r>
            <a:endParaRPr sz="1800">
              <a:highlight>
                <a:srgbClr val="FFFFFF"/>
              </a:highlight>
            </a:endParaRPr>
          </a:p>
        </p:txBody>
      </p:sp>
      <p:sp>
        <p:nvSpPr>
          <p:cNvPr id="80" name="Google Shape;80;p16"/>
          <p:cNvSpPr txBox="1">
            <a:spLocks noGrp="1"/>
          </p:cNvSpPr>
          <p:nvPr>
            <p:ph type="title"/>
          </p:nvPr>
        </p:nvSpPr>
        <p:spPr>
          <a:xfrm>
            <a:off x="393125" y="3264725"/>
            <a:ext cx="8520600" cy="7389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it" sz="1800">
                <a:highlight>
                  <a:srgbClr val="FFFFFF"/>
                </a:highlight>
              </a:rPr>
              <a:t>“Firenze, a 10 anni torturato dai compagni-bulli” (Tgcom24, 09 giugno 2013)</a:t>
            </a:r>
            <a:endParaRPr sz="1800">
              <a:highlight>
                <a:srgbClr val="FFFFFF"/>
              </a:highlight>
            </a:endParaRPr>
          </a:p>
        </p:txBody>
      </p:sp>
      <p:pic>
        <p:nvPicPr>
          <p:cNvPr id="81" name="Google Shape;81;p16"/>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7">
                                            <p:txEl>
                                              <p:pRg st="0" end="0"/>
                                            </p:txEl>
                                          </p:spTgt>
                                        </p:tgtEl>
                                        <p:attrNameLst>
                                          <p:attrName>style.visibility</p:attrName>
                                        </p:attrNameLst>
                                      </p:cBhvr>
                                      <p:to>
                                        <p:strVal val="visible"/>
                                      </p:to>
                                    </p:set>
                                    <p:anim calcmode="lin" valueType="num">
                                      <p:cBhvr additive="base">
                                        <p:cTn id="7" dur="1000"/>
                                        <p:tgtEl>
                                          <p:spTgt spid="77">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1000"/>
                                        <p:tgtEl>
                                          <p:spTgt spid="78"/>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additive="base">
                                        <p:cTn id="17" dur="1000"/>
                                        <p:tgtEl>
                                          <p:spTgt spid="79"/>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1000"/>
                                        <p:tgtEl>
                                          <p:spTgt spid="79"/>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1000"/>
                                        <p:tgtEl>
                                          <p:spTgt spid="80"/>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endParaRPr/>
          </a:p>
          <a:p>
            <a:pPr marL="0" lvl="0" indent="0" algn="ctr" rtl="0">
              <a:spcBef>
                <a:spcPts val="0"/>
              </a:spcBef>
              <a:spcAft>
                <a:spcPts val="0"/>
              </a:spcAft>
              <a:buNone/>
            </a:pPr>
            <a:r>
              <a:rPr lang="it"/>
              <a:t>S</a:t>
            </a:r>
            <a:r>
              <a:rPr lang="it" sz="3600"/>
              <a:t>econdo le ultime ricerche il bullismo a scuola colpisce:</a:t>
            </a:r>
            <a:endParaRPr sz="3600"/>
          </a:p>
        </p:txBody>
      </p:sp>
      <p:sp>
        <p:nvSpPr>
          <p:cNvPr id="87" name="Google Shape;87;p1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1600"/>
              </a:spcAft>
              <a:buNone/>
            </a:pPr>
            <a:r>
              <a:rPr lang="it"/>
              <a:t>IL BULLISMO E’ QUINDI UN FENOMENO MOLTO DIFFUSO, CHE VA ANALIZZATO NELLA SUA COMPLESSITA’, PER POTER FORNIRE AI RAGAZZI STRUMENTI ADEGUATI PER CONTRASTARLO</a:t>
            </a:r>
            <a:endParaRPr/>
          </a:p>
        </p:txBody>
      </p:sp>
      <p:sp>
        <p:nvSpPr>
          <p:cNvPr id="88" name="Google Shape;88;p17"/>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it"/>
              <a:t>Un bambino su due alle elementari</a:t>
            </a:r>
            <a:endParaRPr/>
          </a:p>
          <a:p>
            <a:pPr marL="0" lvl="0" indent="0" algn="ctr" rtl="0">
              <a:spcBef>
                <a:spcPts val="0"/>
              </a:spcBef>
              <a:spcAft>
                <a:spcPts val="0"/>
              </a:spcAft>
              <a:buNone/>
            </a:pPr>
            <a:r>
              <a:rPr lang="it"/>
              <a:t>Un bambino su tre alle medie</a:t>
            </a:r>
            <a:endParaRPr/>
          </a:p>
        </p:txBody>
      </p:sp>
      <p:pic>
        <p:nvPicPr>
          <p:cNvPr id="89" name="Google Shape;89;p17"/>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1000"/>
                                        <p:tgtEl>
                                          <p:spTgt spid="86"/>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8"/>
                                        </p:tgtEl>
                                        <p:attrNameLst>
                                          <p:attrName>style.visibility</p:attrName>
                                        </p:attrNameLst>
                                      </p:cBhvr>
                                      <p:to>
                                        <p:strVal val="visible"/>
                                      </p:to>
                                    </p:set>
                                    <p:animEffect transition="in" filter="fade">
                                      <p:cBhvr>
                                        <p:cTn id="12" dur="1000"/>
                                        <p:tgtEl>
                                          <p:spTgt spid="8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87"/>
                                        </p:tgtEl>
                                        <p:attrNameLst>
                                          <p:attrName>style.visibility</p:attrName>
                                        </p:attrNameLst>
                                      </p:cBhvr>
                                      <p:to>
                                        <p:strVal val="visible"/>
                                      </p:to>
                                    </p:set>
                                    <p:anim calcmode="lin" valueType="num">
                                      <p:cBhvr additive="base">
                                        <p:cTn id="17" dur="1000"/>
                                        <p:tgtEl>
                                          <p:spTgt spid="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None/>
            </a:pPr>
            <a:r>
              <a:rPr lang="it" sz="1800"/>
              <a:t>Gli episodi di bullismo non avvengono solo fra i ragazzi </a:t>
            </a:r>
            <a:endParaRPr sz="1800"/>
          </a:p>
          <a:p>
            <a:pPr marL="0" lvl="0" indent="0" algn="l" rtl="0">
              <a:spcBef>
                <a:spcPts val="1600"/>
              </a:spcBef>
              <a:spcAft>
                <a:spcPts val="1600"/>
              </a:spcAft>
              <a:buNone/>
            </a:pPr>
            <a:r>
              <a:rPr lang="it" sz="1800"/>
              <a:t>Questi comportamenti non sono tipicamente maschili</a:t>
            </a:r>
            <a:endParaRPr sz="1800"/>
          </a:p>
        </p:txBody>
      </p:sp>
      <p:sp>
        <p:nvSpPr>
          <p:cNvPr id="95" name="Google Shape;95;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E’ molto importante concentrarsi sulle differenze di genere nel bullismo</a:t>
            </a:r>
            <a:endParaRPr/>
          </a:p>
        </p:txBody>
      </p:sp>
      <p:sp>
        <p:nvSpPr>
          <p:cNvPr id="96" name="Google Shape;96;p18"/>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1600"/>
              </a:spcBef>
              <a:spcAft>
                <a:spcPts val="0"/>
              </a:spcAft>
              <a:buNone/>
            </a:pPr>
            <a:r>
              <a:rPr lang="it" sz="1800"/>
              <a:t>Le ragazze sono capaci di episodi di violenza,</a:t>
            </a:r>
            <a:endParaRPr sz="1800"/>
          </a:p>
          <a:p>
            <a:pPr marL="0" lvl="0" indent="0" algn="l" rtl="0">
              <a:spcBef>
                <a:spcPts val="1600"/>
              </a:spcBef>
              <a:spcAft>
                <a:spcPts val="0"/>
              </a:spcAft>
              <a:buNone/>
            </a:pPr>
            <a:r>
              <a:rPr lang="it" sz="1800"/>
              <a:t>solitamente più subdoli</a:t>
            </a:r>
            <a:endParaRPr sz="1800"/>
          </a:p>
          <a:p>
            <a:pPr marL="0" lvl="0" indent="0" algn="l" rtl="0">
              <a:spcBef>
                <a:spcPts val="1600"/>
              </a:spcBef>
              <a:spcAft>
                <a:spcPts val="1600"/>
              </a:spcAft>
              <a:buNone/>
            </a:pPr>
            <a:r>
              <a:rPr lang="it" sz="1800"/>
              <a:t>e quindi più difficili da individuare</a:t>
            </a:r>
            <a:endParaRPr sz="1800"/>
          </a:p>
        </p:txBody>
      </p:sp>
      <p:pic>
        <p:nvPicPr>
          <p:cNvPr id="97" name="Google Shape;97;p18"/>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4"/>
                                        </p:tgtEl>
                                        <p:attrNameLst>
                                          <p:attrName>style.visibility</p:attrName>
                                        </p:attrNameLst>
                                      </p:cBhvr>
                                      <p:to>
                                        <p:strVal val="visible"/>
                                      </p:to>
                                    </p:set>
                                    <p:animEffect transition="in" filter="fade">
                                      <p:cBhvr>
                                        <p:cTn id="12" dur="1000"/>
                                        <p:tgtEl>
                                          <p:spTgt spid="9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10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9"/>
          <p:cNvSpPr txBox="1">
            <a:spLocks noGrp="1"/>
          </p:cNvSpPr>
          <p:nvPr>
            <p:ph type="title"/>
          </p:nvPr>
        </p:nvSpPr>
        <p:spPr>
          <a:xfrm>
            <a:off x="344250" y="1403850"/>
            <a:ext cx="8455500" cy="214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it" sz="3600"/>
              <a:t>Quello della violenza fra ragazze può quindi essere definito un fenomeno sommerso, a cui spesso non viene dato il giusto peso</a:t>
            </a:r>
            <a:endParaRPr sz="3600"/>
          </a:p>
        </p:txBody>
      </p:sp>
      <p:pic>
        <p:nvPicPr>
          <p:cNvPr id="103" name="Google Shape;103;p19"/>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sz="3600"/>
              <a:t>Il bullismo è...</a:t>
            </a:r>
            <a:endParaRPr sz="3600"/>
          </a:p>
        </p:txBody>
      </p:sp>
      <p:sp>
        <p:nvSpPr>
          <p:cNvPr id="109" name="Google Shape;109;p20"/>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it" sz="3000"/>
              <a:t>Un </a:t>
            </a:r>
            <a:r>
              <a:rPr lang="it" sz="3000" b="1"/>
              <a:t>comportamento aggressivo ripetuto ed intenzionale</a:t>
            </a:r>
            <a:r>
              <a:rPr lang="it" sz="3000"/>
              <a:t> attuato da un soggetto verso un altro, solitamente più debole (fisicamente o psicologicamente) con la finalità di infliggere sofferenza (fisica o psicologica) nella vittima</a:t>
            </a:r>
            <a:endParaRPr sz="3000"/>
          </a:p>
        </p:txBody>
      </p:sp>
      <p:pic>
        <p:nvPicPr>
          <p:cNvPr id="110" name="Google Shape;110;p20"/>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additive="base">
                                        <p:cTn id="7" dur="1000"/>
                                        <p:tgtEl>
                                          <p:spTgt spid="108"/>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1000"/>
                                        <p:tgtEl>
                                          <p:spTgt spid="1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a:t>E’ un comportamento proattivo e non reattivo</a:t>
            </a:r>
            <a:endParaRPr/>
          </a:p>
        </p:txBody>
      </p:sp>
      <p:sp>
        <p:nvSpPr>
          <p:cNvPr id="116" name="Google Shape;116;p21"/>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it" sz="2400"/>
              <a:t>La motivazione principale che porta il bullo ad attuare la violenza è la </a:t>
            </a:r>
            <a:r>
              <a:rPr lang="it" sz="2400" b="1"/>
              <a:t>necessità di dominare l’altro</a:t>
            </a:r>
            <a:r>
              <a:rPr lang="it" sz="2400"/>
              <a:t> per acquisire uno status nel gruppo dei pari</a:t>
            </a:r>
            <a:endParaRPr sz="2400"/>
          </a:p>
        </p:txBody>
      </p:sp>
      <p:sp>
        <p:nvSpPr>
          <p:cNvPr id="117" name="Google Shape;117;p21"/>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it" sz="1800"/>
              <a:t>Si manifesta solitamente in un conteso specifico</a:t>
            </a:r>
            <a:endParaRPr sz="1800"/>
          </a:p>
          <a:p>
            <a:pPr marL="0" lvl="0" indent="0" algn="l" rtl="0">
              <a:spcBef>
                <a:spcPts val="1600"/>
              </a:spcBef>
              <a:spcAft>
                <a:spcPts val="0"/>
              </a:spcAft>
              <a:buNone/>
            </a:pPr>
            <a:r>
              <a:rPr lang="it" sz="1800"/>
              <a:t>quello del </a:t>
            </a:r>
            <a:r>
              <a:rPr lang="it" sz="1800" b="1"/>
              <a:t>gruppo dei pari</a:t>
            </a:r>
            <a:endParaRPr sz="1800" b="1"/>
          </a:p>
          <a:p>
            <a:pPr marL="0" lvl="0" indent="0" algn="l" rtl="0">
              <a:spcBef>
                <a:spcPts val="1600"/>
              </a:spcBef>
              <a:spcAft>
                <a:spcPts val="0"/>
              </a:spcAft>
              <a:buNone/>
            </a:pPr>
            <a:r>
              <a:rPr lang="it" sz="1800"/>
              <a:t>Ad es la classe scolastica: </a:t>
            </a:r>
            <a:endParaRPr sz="1800"/>
          </a:p>
          <a:p>
            <a:pPr marL="0" lvl="0" indent="0" algn="l" rtl="0">
              <a:spcBef>
                <a:spcPts val="1600"/>
              </a:spcBef>
              <a:spcAft>
                <a:spcPts val="0"/>
              </a:spcAft>
              <a:buNone/>
            </a:pPr>
            <a:r>
              <a:rPr lang="it" sz="1800"/>
              <a:t>gruppo sociale duraturo nel tempo</a:t>
            </a:r>
            <a:endParaRPr sz="1800"/>
          </a:p>
          <a:p>
            <a:pPr marL="0" lvl="0" indent="0" algn="l" rtl="0">
              <a:spcBef>
                <a:spcPts val="1600"/>
              </a:spcBef>
              <a:spcAft>
                <a:spcPts val="0"/>
              </a:spcAft>
              <a:buNone/>
            </a:pPr>
            <a:r>
              <a:rPr lang="it" sz="1800"/>
              <a:t>l’appartenenza al gruppo è involontaria</a:t>
            </a:r>
            <a:endParaRPr sz="1800"/>
          </a:p>
          <a:p>
            <a:pPr marL="0" lvl="0" indent="0" algn="l" rtl="0">
              <a:spcBef>
                <a:spcPts val="1600"/>
              </a:spcBef>
              <a:spcAft>
                <a:spcPts val="1600"/>
              </a:spcAft>
              <a:buNone/>
            </a:pPr>
            <a:endParaRPr/>
          </a:p>
        </p:txBody>
      </p:sp>
      <p:sp>
        <p:nvSpPr>
          <p:cNvPr id="118" name="Google Shape;118;p21"/>
          <p:cNvSpPr txBox="1"/>
          <p:nvPr/>
        </p:nvSpPr>
        <p:spPr>
          <a:xfrm>
            <a:off x="1512000" y="4470600"/>
            <a:ext cx="6120000" cy="67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800">
                <a:latin typeface="Playfair Display"/>
                <a:ea typeface="Playfair Display"/>
                <a:cs typeface="Playfair Display"/>
                <a:sym typeface="Playfair Display"/>
              </a:rPr>
              <a:t>IL BULLISMO HA QUINDI UNA NATURA SOCIALE</a:t>
            </a:r>
            <a:endParaRPr sz="1800">
              <a:latin typeface="Playfair Display"/>
              <a:ea typeface="Playfair Display"/>
              <a:cs typeface="Playfair Display"/>
              <a:sym typeface="Playfair Display"/>
            </a:endParaRPr>
          </a:p>
        </p:txBody>
      </p:sp>
      <p:pic>
        <p:nvPicPr>
          <p:cNvPr id="119" name="Google Shape;119;p21"/>
          <p:cNvPicPr preferRelativeResize="0"/>
          <p:nvPr/>
        </p:nvPicPr>
        <p:blipFill>
          <a:blip r:embed="rId3">
            <a:alphaModFix/>
          </a:blip>
          <a:stretch>
            <a:fillRect/>
          </a:stretch>
        </p:blipFill>
        <p:spPr>
          <a:xfrm>
            <a:off x="7500724" y="2"/>
            <a:ext cx="1643274" cy="53062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1000"/>
                                        <p:tgtEl>
                                          <p:spTgt spid="11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1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118"/>
                                        </p:tgtEl>
                                        <p:attrNameLst>
                                          <p:attrName>style.visibility</p:attrName>
                                        </p:attrNameLst>
                                      </p:cBhvr>
                                      <p:to>
                                        <p:strVal val="visible"/>
                                      </p:to>
                                    </p:set>
                                    <p:anim calcmode="lin" valueType="num">
                                      <p:cBhvr additive="base">
                                        <p:cTn id="20" dur="1000"/>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F9D58"/>
      </a:accent4>
      <a:accent5>
        <a:srgbClr val="01AFD1"/>
      </a:accent5>
      <a:accent6>
        <a:srgbClr val="9C27B0"/>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845</Words>
  <Application>Microsoft Office PowerPoint</Application>
  <PresentationFormat>Presentazione su schermo (16:9)</PresentationFormat>
  <Paragraphs>88</Paragraphs>
  <Slides>22</Slides>
  <Notes>22</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22</vt:i4>
      </vt:variant>
    </vt:vector>
  </HeadingPairs>
  <TitlesOfParts>
    <vt:vector size="27" baseType="lpstr">
      <vt:lpstr>Montserrat</vt:lpstr>
      <vt:lpstr>Oswald</vt:lpstr>
      <vt:lpstr>Playfair Display</vt:lpstr>
      <vt:lpstr>Arial</vt:lpstr>
      <vt:lpstr>Pop</vt:lpstr>
      <vt:lpstr>BULLISMO DI GENERE</vt:lpstr>
      <vt:lpstr>  “Le manifestazioni di bullismo rappresentano solo l’aspetto, per così dire emergente, di una più ampia e complessa situazione di malessere evolutivo. L’essere bullo o vittima costituisce in altre parole l’espressione comportamentale di una crisi più profonda, meno acclarata ed in gran parte sommersa, ma non per questa meno sofferta, legata alla difficoltà di crescere armonicamente come individuo fra gli altri.” Alessia Filippi, Il bullismo scolastico, 2007  </vt:lpstr>
      <vt:lpstr> ALCUNI ESEMPI DELLE NUMEROSE NOTIZIE DI VIOLENZA GIOVANILE RIPORTATE DAI QUOTIDIANI</vt:lpstr>
      <vt:lpstr>“Bullismo a scuola, 16enne gay si butta dalla finestra durante l’intervallo” (Corriere della sera, 30 maggio 2013)</vt:lpstr>
      <vt:lpstr> Secondo le ultime ricerche il bullismo a scuola colpisce:</vt:lpstr>
      <vt:lpstr>E’ molto importante concentrarsi sulle differenze di genere nel bullismo</vt:lpstr>
      <vt:lpstr>Quello della violenza fra ragazze può quindi essere definito un fenomeno sommerso, a cui spesso non viene dato il giusto peso</vt:lpstr>
      <vt:lpstr>Il bullismo è...</vt:lpstr>
      <vt:lpstr>E’ un comportamento proattivo e non reattivo</vt:lpstr>
      <vt:lpstr>BULLISMO DIRETTO VS BULLISMO INDIRETTO</vt:lpstr>
      <vt:lpstr>DIFFERENZE TRA MASCHI E FEMMINE </vt:lpstr>
      <vt:lpstr>Fino agli anni ‘70 </vt:lpstr>
      <vt:lpstr>In seguito agli studi sull’aggressività indiretta</vt:lpstr>
      <vt:lpstr>Il bullismo femminile è subdolo, ambiguo</vt:lpstr>
      <vt:lpstr>L’escalation di questo fenomeno avviene nell’adolescenza</vt:lpstr>
      <vt:lpstr>In comune con il bullismo maschile ha</vt:lpstr>
      <vt:lpstr>Non è raro che le ragazze appartengano allo stesso gruppo sociale di amici delle vittime</vt:lpstr>
      <vt:lpstr>Il bullismo potrebbe avere significati diversi nel mondo sociale maschile e femminile</vt:lpstr>
      <vt:lpstr>Entrambi i sessi devono essere inclusi negli studi sul bullismo</vt:lpstr>
      <vt:lpstr>Le conseguenze del bullismo per i bulli</vt:lpstr>
      <vt:lpstr>LE CONSEGUENZE PER LE VITTIME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BULLISMO DI GENERE</dc:title>
  <dc:creator>Carlotta Grisorio</dc:creator>
  <cp:lastModifiedBy>Carlotta Grisorio</cp:lastModifiedBy>
  <cp:revision>2</cp:revision>
  <dcterms:modified xsi:type="dcterms:W3CDTF">2019-03-25T15:45:49Z</dcterms:modified>
</cp:coreProperties>
</file>