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19.xml" ContentType="application/vnd.openxmlformats-officedocument.theme+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20.xml" ContentType="application/vnd.openxmlformats-officedocument.theme+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theme/theme21.xml" ContentType="application/vnd.openxmlformats-officedocument.theme+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theme/theme22.xml" ContentType="application/vnd.openxmlformats-officedocument.theme+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theme/theme23.xml" ContentType="application/vnd.openxmlformats-officedocument.theme+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theme/theme24.xml" ContentType="application/vnd.openxmlformats-officedocument.theme+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theme/theme25.xml" ContentType="application/vnd.openxmlformats-officedocument.theme+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theme/theme26.xml" ContentType="application/vnd.openxmlformats-officedocument.theme+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theme/theme27.xml" ContentType="application/vnd.openxmlformats-officedocument.theme+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theme/theme28.xml" ContentType="application/vnd.openxmlformats-officedocument.theme+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theme/theme29.xml" ContentType="application/vnd.openxmlformats-officedocument.theme+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theme/theme30.xml" ContentType="application/vnd.openxmlformats-officedocument.theme+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theme/theme31.xml" ContentType="application/vnd.openxmlformats-officedocument.theme+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theme/theme32.xml" ContentType="application/vnd.openxmlformats-officedocument.theme+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theme/theme33.xml" ContentType="application/vnd.openxmlformats-officedocument.theme+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theme/theme34.xml" ContentType="application/vnd.openxmlformats-officedocument.theme+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theme/theme35.xml" ContentType="application/vnd.openxmlformats-officedocument.theme+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theme/theme36.xml" ContentType="application/vnd.openxmlformats-officedocument.theme+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theme/theme37.xml" ContentType="application/vnd.openxmlformats-officedocument.theme+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theme/theme38.xml" ContentType="application/vnd.openxmlformats-officedocument.theme+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theme/theme39.xml" ContentType="application/vnd.openxmlformats-officedocument.theme+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theme/theme40.xml" ContentType="application/vnd.openxmlformats-officedocument.theme+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theme/theme41.xml" ContentType="application/vnd.openxmlformats-officedocument.theme+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theme/theme42.xml" ContentType="application/vnd.openxmlformats-officedocument.theme+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theme/theme43.xml" ContentType="application/vnd.openxmlformats-officedocument.theme+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theme/theme44.xml" ContentType="application/vnd.openxmlformats-officedocument.theme+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theme/theme45.xml" ContentType="application/vnd.openxmlformats-officedocument.theme+xml"/>
  <Override PartName="/ppt/theme/theme4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44" r:id="rId2"/>
    <p:sldMasterId id="2147483756" r:id="rId3"/>
    <p:sldMasterId id="2147483768" r:id="rId4"/>
    <p:sldMasterId id="2147483804" r:id="rId5"/>
    <p:sldMasterId id="2147483828" r:id="rId6"/>
    <p:sldMasterId id="2147483840" r:id="rId7"/>
    <p:sldMasterId id="2147483852" r:id="rId8"/>
    <p:sldMasterId id="2147483924" r:id="rId9"/>
    <p:sldMasterId id="2147483960" r:id="rId10"/>
    <p:sldMasterId id="2147483984" r:id="rId11"/>
    <p:sldMasterId id="2147484008" r:id="rId12"/>
    <p:sldMasterId id="2147484131" r:id="rId13"/>
    <p:sldMasterId id="2147484143" r:id="rId14"/>
    <p:sldMasterId id="2147484180" r:id="rId15"/>
    <p:sldMasterId id="2147484318" r:id="rId16"/>
    <p:sldMasterId id="2147484342" r:id="rId17"/>
    <p:sldMasterId id="2147484354" r:id="rId18"/>
    <p:sldMasterId id="2147484366" r:id="rId19"/>
    <p:sldMasterId id="2147484381" r:id="rId20"/>
    <p:sldMasterId id="2147484393" r:id="rId21"/>
    <p:sldMasterId id="2147484405" r:id="rId22"/>
    <p:sldMasterId id="2147484417" r:id="rId23"/>
    <p:sldMasterId id="2147484429" r:id="rId24"/>
    <p:sldMasterId id="2147484441" r:id="rId25"/>
    <p:sldMasterId id="2147484453" r:id="rId26"/>
    <p:sldMasterId id="2147484468" r:id="rId27"/>
    <p:sldMasterId id="2147484480" r:id="rId28"/>
    <p:sldMasterId id="2147484492" r:id="rId29"/>
    <p:sldMasterId id="2147484532" r:id="rId30"/>
    <p:sldMasterId id="2147484546" r:id="rId31"/>
    <p:sldMasterId id="2147484560" r:id="rId32"/>
    <p:sldMasterId id="2147484574" r:id="rId33"/>
    <p:sldMasterId id="2147484586" r:id="rId34"/>
    <p:sldMasterId id="2147484598" r:id="rId35"/>
    <p:sldMasterId id="2147484610" r:id="rId36"/>
    <p:sldMasterId id="2147484622" r:id="rId37"/>
    <p:sldMasterId id="2147484636" r:id="rId38"/>
    <p:sldMasterId id="2147484648" r:id="rId39"/>
    <p:sldMasterId id="2147484662" r:id="rId40"/>
    <p:sldMasterId id="2147484676" r:id="rId41"/>
    <p:sldMasterId id="2147484688" r:id="rId42"/>
    <p:sldMasterId id="2147484700" r:id="rId43"/>
    <p:sldMasterId id="2147484714" r:id="rId44"/>
    <p:sldMasterId id="2147484728" r:id="rId45"/>
  </p:sldMasterIdLst>
  <p:notesMasterIdLst>
    <p:notesMasterId r:id="rId199"/>
  </p:notesMasterIdLst>
  <p:sldIdLst>
    <p:sldId id="645" r:id="rId46"/>
    <p:sldId id="525" r:id="rId47"/>
    <p:sldId id="258" r:id="rId48"/>
    <p:sldId id="531" r:id="rId49"/>
    <p:sldId id="596" r:id="rId50"/>
    <p:sldId id="533" r:id="rId51"/>
    <p:sldId id="535" r:id="rId52"/>
    <p:sldId id="534" r:id="rId53"/>
    <p:sldId id="537" r:id="rId54"/>
    <p:sldId id="538" r:id="rId55"/>
    <p:sldId id="539" r:id="rId56"/>
    <p:sldId id="540" r:id="rId57"/>
    <p:sldId id="544" r:id="rId58"/>
    <p:sldId id="257" r:id="rId59"/>
    <p:sldId id="261" r:id="rId60"/>
    <p:sldId id="605" r:id="rId61"/>
    <p:sldId id="678" r:id="rId62"/>
    <p:sldId id="690" r:id="rId63"/>
    <p:sldId id="691" r:id="rId64"/>
    <p:sldId id="692" r:id="rId65"/>
    <p:sldId id="693" r:id="rId66"/>
    <p:sldId id="617" r:id="rId67"/>
    <p:sldId id="622" r:id="rId68"/>
    <p:sldId id="623" r:id="rId69"/>
    <p:sldId id="608" r:id="rId70"/>
    <p:sldId id="563" r:id="rId71"/>
    <p:sldId id="559" r:id="rId72"/>
    <p:sldId id="566" r:id="rId73"/>
    <p:sldId id="565" r:id="rId74"/>
    <p:sldId id="698" r:id="rId75"/>
    <p:sldId id="699" r:id="rId76"/>
    <p:sldId id="604" r:id="rId77"/>
    <p:sldId id="567" r:id="rId78"/>
    <p:sldId id="568" r:id="rId79"/>
    <p:sldId id="569" r:id="rId80"/>
    <p:sldId id="570" r:id="rId81"/>
    <p:sldId id="694" r:id="rId82"/>
    <p:sldId id="695" r:id="rId83"/>
    <p:sldId id="696" r:id="rId84"/>
    <p:sldId id="697" r:id="rId85"/>
    <p:sldId id="683" r:id="rId86"/>
    <p:sldId id="684" r:id="rId87"/>
    <p:sldId id="685" r:id="rId88"/>
    <p:sldId id="686" r:id="rId89"/>
    <p:sldId id="687" r:id="rId90"/>
    <p:sldId id="573" r:id="rId91"/>
    <p:sldId id="574" r:id="rId92"/>
    <p:sldId id="576" r:id="rId93"/>
    <p:sldId id="548" r:id="rId94"/>
    <p:sldId id="262" r:id="rId95"/>
    <p:sldId id="336" r:id="rId96"/>
    <p:sldId id="292" r:id="rId97"/>
    <p:sldId id="293" r:id="rId98"/>
    <p:sldId id="389" r:id="rId99"/>
    <p:sldId id="390" r:id="rId100"/>
    <p:sldId id="391" r:id="rId101"/>
    <p:sldId id="337" r:id="rId102"/>
    <p:sldId id="343" r:id="rId103"/>
    <p:sldId id="272" r:id="rId104"/>
    <p:sldId id="273" r:id="rId105"/>
    <p:sldId id="688" r:id="rId106"/>
    <p:sldId id="332" r:id="rId107"/>
    <p:sldId id="333" r:id="rId108"/>
    <p:sldId id="294" r:id="rId109"/>
    <p:sldId id="552" r:id="rId110"/>
    <p:sldId id="553" r:id="rId111"/>
    <p:sldId id="554" r:id="rId112"/>
    <p:sldId id="579" r:id="rId113"/>
    <p:sldId id="720" r:id="rId114"/>
    <p:sldId id="714" r:id="rId115"/>
    <p:sldId id="721" r:id="rId116"/>
    <p:sldId id="722" r:id="rId117"/>
    <p:sldId id="723" r:id="rId118"/>
    <p:sldId id="725" r:id="rId119"/>
    <p:sldId id="726" r:id="rId120"/>
    <p:sldId id="717" r:id="rId121"/>
    <p:sldId id="718" r:id="rId122"/>
    <p:sldId id="471" r:id="rId123"/>
    <p:sldId id="473" r:id="rId124"/>
    <p:sldId id="474" r:id="rId125"/>
    <p:sldId id="475" r:id="rId126"/>
    <p:sldId id="476" r:id="rId127"/>
    <p:sldId id="285" r:id="rId128"/>
    <p:sldId id="288" r:id="rId129"/>
    <p:sldId id="286" r:id="rId130"/>
    <p:sldId id="287" r:id="rId131"/>
    <p:sldId id="727" r:id="rId132"/>
    <p:sldId id="732" r:id="rId133"/>
    <p:sldId id="527" r:id="rId134"/>
    <p:sldId id="707" r:id="rId135"/>
    <p:sldId id="708" r:id="rId136"/>
    <p:sldId id="709" r:id="rId137"/>
    <p:sldId id="710" r:id="rId138"/>
    <p:sldId id="711" r:id="rId139"/>
    <p:sldId id="712" r:id="rId140"/>
    <p:sldId id="713" r:id="rId141"/>
    <p:sldId id="640" r:id="rId142"/>
    <p:sldId id="728" r:id="rId143"/>
    <p:sldId id="729" r:id="rId144"/>
    <p:sldId id="730" r:id="rId145"/>
    <p:sldId id="731" r:id="rId146"/>
    <p:sldId id="668" r:id="rId147"/>
    <p:sldId id="646" r:id="rId148"/>
    <p:sldId id="647" r:id="rId149"/>
    <p:sldId id="648" r:id="rId150"/>
    <p:sldId id="649" r:id="rId151"/>
    <p:sldId id="650" r:id="rId152"/>
    <p:sldId id="651" r:id="rId153"/>
    <p:sldId id="652" r:id="rId154"/>
    <p:sldId id="733" r:id="rId155"/>
    <p:sldId id="653" r:id="rId156"/>
    <p:sldId id="655" r:id="rId157"/>
    <p:sldId id="674" r:id="rId158"/>
    <p:sldId id="734" r:id="rId159"/>
    <p:sldId id="675" r:id="rId160"/>
    <p:sldId id="740" r:id="rId161"/>
    <p:sldId id="741" r:id="rId162"/>
    <p:sldId id="735" r:id="rId163"/>
    <p:sldId id="736" r:id="rId164"/>
    <p:sldId id="737" r:id="rId165"/>
    <p:sldId id="738" r:id="rId166"/>
    <p:sldId id="490" r:id="rId167"/>
    <p:sldId id="491" r:id="rId168"/>
    <p:sldId id="689" r:id="rId169"/>
    <p:sldId id="492" r:id="rId170"/>
    <p:sldId id="341" r:id="rId171"/>
    <p:sldId id="342" r:id="rId172"/>
    <p:sldId id="366" r:id="rId173"/>
    <p:sldId id="672" r:id="rId174"/>
    <p:sldId id="364" r:id="rId175"/>
    <p:sldId id="742" r:id="rId176"/>
    <p:sldId id="739" r:id="rId177"/>
    <p:sldId id="361" r:id="rId178"/>
    <p:sldId id="677" r:id="rId179"/>
    <p:sldId id="345" r:id="rId180"/>
    <p:sldId id="370" r:id="rId181"/>
    <p:sldId id="367" r:id="rId182"/>
    <p:sldId id="368" r:id="rId183"/>
    <p:sldId id="369" r:id="rId184"/>
    <p:sldId id="362" r:id="rId185"/>
    <p:sldId id="363" r:id="rId186"/>
    <p:sldId id="743" r:id="rId187"/>
    <p:sldId id="744" r:id="rId188"/>
    <p:sldId id="745" r:id="rId189"/>
    <p:sldId id="746" r:id="rId190"/>
    <p:sldId id="747" r:id="rId191"/>
    <p:sldId id="748" r:id="rId192"/>
    <p:sldId id="749" r:id="rId193"/>
    <p:sldId id="751" r:id="rId194"/>
    <p:sldId id="263" r:id="rId195"/>
    <p:sldId id="752" r:id="rId196"/>
    <p:sldId id="346" r:id="rId197"/>
    <p:sldId id="347" r:id="rId198"/>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66FFCC"/>
    <a:srgbClr val="FFFF99"/>
    <a:srgbClr val="FFFFCC"/>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502" autoAdjust="0"/>
    <p:restoredTop sz="94660"/>
  </p:normalViewPr>
  <p:slideViewPr>
    <p:cSldViewPr snapToGrid="0">
      <p:cViewPr varScale="1">
        <p:scale>
          <a:sx n="92" d="100"/>
          <a:sy n="92" d="100"/>
        </p:scale>
        <p:origin x="-51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72.xml"/><Relationship Id="rId21" Type="http://schemas.openxmlformats.org/officeDocument/2006/relationships/slideMaster" Target="slideMasters/slideMaster21.xml"/><Relationship Id="rId42" Type="http://schemas.openxmlformats.org/officeDocument/2006/relationships/slideMaster" Target="slideMasters/slideMaster42.xml"/><Relationship Id="rId63" Type="http://schemas.openxmlformats.org/officeDocument/2006/relationships/slide" Target="slides/slide18.xml"/><Relationship Id="rId84" Type="http://schemas.openxmlformats.org/officeDocument/2006/relationships/slide" Target="slides/slide39.xml"/><Relationship Id="rId138" Type="http://schemas.openxmlformats.org/officeDocument/2006/relationships/slide" Target="slides/slide93.xml"/><Relationship Id="rId159" Type="http://schemas.openxmlformats.org/officeDocument/2006/relationships/slide" Target="slides/slide114.xml"/><Relationship Id="rId170" Type="http://schemas.openxmlformats.org/officeDocument/2006/relationships/slide" Target="slides/slide125.xml"/><Relationship Id="rId191" Type="http://schemas.openxmlformats.org/officeDocument/2006/relationships/slide" Target="slides/slide146.xml"/><Relationship Id="rId196" Type="http://schemas.openxmlformats.org/officeDocument/2006/relationships/slide" Target="slides/slide151.xml"/><Relationship Id="rId200" Type="http://schemas.openxmlformats.org/officeDocument/2006/relationships/presProps" Target="presProps.xml"/><Relationship Id="rId16" Type="http://schemas.openxmlformats.org/officeDocument/2006/relationships/slideMaster" Target="slideMasters/slideMaster16.xml"/><Relationship Id="rId107" Type="http://schemas.openxmlformats.org/officeDocument/2006/relationships/slide" Target="slides/slide62.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 Target="slides/slide8.xml"/><Relationship Id="rId58" Type="http://schemas.openxmlformats.org/officeDocument/2006/relationships/slide" Target="slides/slide13.xml"/><Relationship Id="rId74" Type="http://schemas.openxmlformats.org/officeDocument/2006/relationships/slide" Target="slides/slide29.xml"/><Relationship Id="rId79" Type="http://schemas.openxmlformats.org/officeDocument/2006/relationships/slide" Target="slides/slide34.xml"/><Relationship Id="rId102" Type="http://schemas.openxmlformats.org/officeDocument/2006/relationships/slide" Target="slides/slide57.xml"/><Relationship Id="rId123" Type="http://schemas.openxmlformats.org/officeDocument/2006/relationships/slide" Target="slides/slide78.xml"/><Relationship Id="rId128" Type="http://schemas.openxmlformats.org/officeDocument/2006/relationships/slide" Target="slides/slide83.xml"/><Relationship Id="rId144" Type="http://schemas.openxmlformats.org/officeDocument/2006/relationships/slide" Target="slides/slide99.xml"/><Relationship Id="rId149" Type="http://schemas.openxmlformats.org/officeDocument/2006/relationships/slide" Target="slides/slide104.xml"/><Relationship Id="rId5" Type="http://schemas.openxmlformats.org/officeDocument/2006/relationships/slideMaster" Target="slideMasters/slideMaster5.xml"/><Relationship Id="rId90" Type="http://schemas.openxmlformats.org/officeDocument/2006/relationships/slide" Target="slides/slide45.xml"/><Relationship Id="rId95" Type="http://schemas.openxmlformats.org/officeDocument/2006/relationships/slide" Target="slides/slide50.xml"/><Relationship Id="rId160" Type="http://schemas.openxmlformats.org/officeDocument/2006/relationships/slide" Target="slides/slide115.xml"/><Relationship Id="rId165" Type="http://schemas.openxmlformats.org/officeDocument/2006/relationships/slide" Target="slides/slide120.xml"/><Relationship Id="rId181" Type="http://schemas.openxmlformats.org/officeDocument/2006/relationships/slide" Target="slides/slide136.xml"/><Relationship Id="rId186" Type="http://schemas.openxmlformats.org/officeDocument/2006/relationships/slide" Target="slides/slide141.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Master" Target="slideMasters/slideMaster43.xml"/><Relationship Id="rId48" Type="http://schemas.openxmlformats.org/officeDocument/2006/relationships/slide" Target="slides/slide3.xml"/><Relationship Id="rId64" Type="http://schemas.openxmlformats.org/officeDocument/2006/relationships/slide" Target="slides/slide19.xml"/><Relationship Id="rId69" Type="http://schemas.openxmlformats.org/officeDocument/2006/relationships/slide" Target="slides/slide24.xml"/><Relationship Id="rId113" Type="http://schemas.openxmlformats.org/officeDocument/2006/relationships/slide" Target="slides/slide68.xml"/><Relationship Id="rId118" Type="http://schemas.openxmlformats.org/officeDocument/2006/relationships/slide" Target="slides/slide73.xml"/><Relationship Id="rId134" Type="http://schemas.openxmlformats.org/officeDocument/2006/relationships/slide" Target="slides/slide89.xml"/><Relationship Id="rId139" Type="http://schemas.openxmlformats.org/officeDocument/2006/relationships/slide" Target="slides/slide94.xml"/><Relationship Id="rId80" Type="http://schemas.openxmlformats.org/officeDocument/2006/relationships/slide" Target="slides/slide35.xml"/><Relationship Id="rId85" Type="http://schemas.openxmlformats.org/officeDocument/2006/relationships/slide" Target="slides/slide40.xml"/><Relationship Id="rId150" Type="http://schemas.openxmlformats.org/officeDocument/2006/relationships/slide" Target="slides/slide105.xml"/><Relationship Id="rId155" Type="http://schemas.openxmlformats.org/officeDocument/2006/relationships/slide" Target="slides/slide110.xml"/><Relationship Id="rId171" Type="http://schemas.openxmlformats.org/officeDocument/2006/relationships/slide" Target="slides/slide126.xml"/><Relationship Id="rId176" Type="http://schemas.openxmlformats.org/officeDocument/2006/relationships/slide" Target="slides/slide131.xml"/><Relationship Id="rId192" Type="http://schemas.openxmlformats.org/officeDocument/2006/relationships/slide" Target="slides/slide147.xml"/><Relationship Id="rId197" Type="http://schemas.openxmlformats.org/officeDocument/2006/relationships/slide" Target="slides/slide152.xml"/><Relationship Id="rId201" Type="http://schemas.openxmlformats.org/officeDocument/2006/relationships/viewProps" Target="viewProps.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59" Type="http://schemas.openxmlformats.org/officeDocument/2006/relationships/slide" Target="slides/slide14.xml"/><Relationship Id="rId103" Type="http://schemas.openxmlformats.org/officeDocument/2006/relationships/slide" Target="slides/slide58.xml"/><Relationship Id="rId108" Type="http://schemas.openxmlformats.org/officeDocument/2006/relationships/slide" Target="slides/slide63.xml"/><Relationship Id="rId124" Type="http://schemas.openxmlformats.org/officeDocument/2006/relationships/slide" Target="slides/slide79.xml"/><Relationship Id="rId129" Type="http://schemas.openxmlformats.org/officeDocument/2006/relationships/slide" Target="slides/slide84.xml"/><Relationship Id="rId54" Type="http://schemas.openxmlformats.org/officeDocument/2006/relationships/slide" Target="slides/slide9.xml"/><Relationship Id="rId70" Type="http://schemas.openxmlformats.org/officeDocument/2006/relationships/slide" Target="slides/slide25.xml"/><Relationship Id="rId75" Type="http://schemas.openxmlformats.org/officeDocument/2006/relationships/slide" Target="slides/slide30.xml"/><Relationship Id="rId91" Type="http://schemas.openxmlformats.org/officeDocument/2006/relationships/slide" Target="slides/slide46.xml"/><Relationship Id="rId96" Type="http://schemas.openxmlformats.org/officeDocument/2006/relationships/slide" Target="slides/slide51.xml"/><Relationship Id="rId140" Type="http://schemas.openxmlformats.org/officeDocument/2006/relationships/slide" Target="slides/slide95.xml"/><Relationship Id="rId145" Type="http://schemas.openxmlformats.org/officeDocument/2006/relationships/slide" Target="slides/slide100.xml"/><Relationship Id="rId161" Type="http://schemas.openxmlformats.org/officeDocument/2006/relationships/slide" Target="slides/slide116.xml"/><Relationship Id="rId166" Type="http://schemas.openxmlformats.org/officeDocument/2006/relationships/slide" Target="slides/slide121.xml"/><Relationship Id="rId182" Type="http://schemas.openxmlformats.org/officeDocument/2006/relationships/slide" Target="slides/slide137.xml"/><Relationship Id="rId187" Type="http://schemas.openxmlformats.org/officeDocument/2006/relationships/slide" Target="slides/slide142.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49" Type="http://schemas.openxmlformats.org/officeDocument/2006/relationships/slide" Target="slides/slide4.xml"/><Relationship Id="rId114" Type="http://schemas.openxmlformats.org/officeDocument/2006/relationships/slide" Target="slides/slide69.xml"/><Relationship Id="rId119" Type="http://schemas.openxmlformats.org/officeDocument/2006/relationships/slide" Target="slides/slide74.xml"/><Relationship Id="rId44" Type="http://schemas.openxmlformats.org/officeDocument/2006/relationships/slideMaster" Target="slideMasters/slideMaster44.xml"/><Relationship Id="rId60" Type="http://schemas.openxmlformats.org/officeDocument/2006/relationships/slide" Target="slides/slide15.xml"/><Relationship Id="rId65" Type="http://schemas.openxmlformats.org/officeDocument/2006/relationships/slide" Target="slides/slide20.xml"/><Relationship Id="rId81" Type="http://schemas.openxmlformats.org/officeDocument/2006/relationships/slide" Target="slides/slide36.xml"/><Relationship Id="rId86" Type="http://schemas.openxmlformats.org/officeDocument/2006/relationships/slide" Target="slides/slide41.xml"/><Relationship Id="rId130" Type="http://schemas.openxmlformats.org/officeDocument/2006/relationships/slide" Target="slides/slide85.xml"/><Relationship Id="rId135" Type="http://schemas.openxmlformats.org/officeDocument/2006/relationships/slide" Target="slides/slide90.xml"/><Relationship Id="rId151" Type="http://schemas.openxmlformats.org/officeDocument/2006/relationships/slide" Target="slides/slide106.xml"/><Relationship Id="rId156" Type="http://schemas.openxmlformats.org/officeDocument/2006/relationships/slide" Target="slides/slide111.xml"/><Relationship Id="rId177" Type="http://schemas.openxmlformats.org/officeDocument/2006/relationships/slide" Target="slides/slide132.xml"/><Relationship Id="rId198" Type="http://schemas.openxmlformats.org/officeDocument/2006/relationships/slide" Target="slides/slide153.xml"/><Relationship Id="rId172" Type="http://schemas.openxmlformats.org/officeDocument/2006/relationships/slide" Target="slides/slide127.xml"/><Relationship Id="rId193" Type="http://schemas.openxmlformats.org/officeDocument/2006/relationships/slide" Target="slides/slide148.xml"/><Relationship Id="rId202" Type="http://schemas.openxmlformats.org/officeDocument/2006/relationships/theme" Target="theme/theme1.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109" Type="http://schemas.openxmlformats.org/officeDocument/2006/relationships/slide" Target="slides/slide64.xml"/><Relationship Id="rId34" Type="http://schemas.openxmlformats.org/officeDocument/2006/relationships/slideMaster" Target="slideMasters/slideMaster34.xml"/><Relationship Id="rId50" Type="http://schemas.openxmlformats.org/officeDocument/2006/relationships/slide" Target="slides/slide5.xml"/><Relationship Id="rId55" Type="http://schemas.openxmlformats.org/officeDocument/2006/relationships/slide" Target="slides/slide10.xml"/><Relationship Id="rId76" Type="http://schemas.openxmlformats.org/officeDocument/2006/relationships/slide" Target="slides/slide31.xml"/><Relationship Id="rId97" Type="http://schemas.openxmlformats.org/officeDocument/2006/relationships/slide" Target="slides/slide52.xml"/><Relationship Id="rId104" Type="http://schemas.openxmlformats.org/officeDocument/2006/relationships/slide" Target="slides/slide59.xml"/><Relationship Id="rId120" Type="http://schemas.openxmlformats.org/officeDocument/2006/relationships/slide" Target="slides/slide75.xml"/><Relationship Id="rId125" Type="http://schemas.openxmlformats.org/officeDocument/2006/relationships/slide" Target="slides/slide80.xml"/><Relationship Id="rId141" Type="http://schemas.openxmlformats.org/officeDocument/2006/relationships/slide" Target="slides/slide96.xml"/><Relationship Id="rId146" Type="http://schemas.openxmlformats.org/officeDocument/2006/relationships/slide" Target="slides/slide101.xml"/><Relationship Id="rId167" Type="http://schemas.openxmlformats.org/officeDocument/2006/relationships/slide" Target="slides/slide122.xml"/><Relationship Id="rId188" Type="http://schemas.openxmlformats.org/officeDocument/2006/relationships/slide" Target="slides/slide143.xml"/><Relationship Id="rId7" Type="http://schemas.openxmlformats.org/officeDocument/2006/relationships/slideMaster" Target="slideMasters/slideMaster7.xml"/><Relationship Id="rId71" Type="http://schemas.openxmlformats.org/officeDocument/2006/relationships/slide" Target="slides/slide26.xml"/><Relationship Id="rId92" Type="http://schemas.openxmlformats.org/officeDocument/2006/relationships/slide" Target="slides/slide47.xml"/><Relationship Id="rId162" Type="http://schemas.openxmlformats.org/officeDocument/2006/relationships/slide" Target="slides/slide117.xml"/><Relationship Id="rId183" Type="http://schemas.openxmlformats.org/officeDocument/2006/relationships/slide" Target="slides/slide138.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Master" Target="slideMasters/slideMaster40.xml"/><Relationship Id="rId45" Type="http://schemas.openxmlformats.org/officeDocument/2006/relationships/slideMaster" Target="slideMasters/slideMaster45.xml"/><Relationship Id="rId66" Type="http://schemas.openxmlformats.org/officeDocument/2006/relationships/slide" Target="slides/slide21.xml"/><Relationship Id="rId87" Type="http://schemas.openxmlformats.org/officeDocument/2006/relationships/slide" Target="slides/slide42.xml"/><Relationship Id="rId110" Type="http://schemas.openxmlformats.org/officeDocument/2006/relationships/slide" Target="slides/slide65.xml"/><Relationship Id="rId115" Type="http://schemas.openxmlformats.org/officeDocument/2006/relationships/slide" Target="slides/slide70.xml"/><Relationship Id="rId131" Type="http://schemas.openxmlformats.org/officeDocument/2006/relationships/slide" Target="slides/slide86.xml"/><Relationship Id="rId136" Type="http://schemas.openxmlformats.org/officeDocument/2006/relationships/slide" Target="slides/slide91.xml"/><Relationship Id="rId157" Type="http://schemas.openxmlformats.org/officeDocument/2006/relationships/slide" Target="slides/slide112.xml"/><Relationship Id="rId178" Type="http://schemas.openxmlformats.org/officeDocument/2006/relationships/slide" Target="slides/slide133.xml"/><Relationship Id="rId61" Type="http://schemas.openxmlformats.org/officeDocument/2006/relationships/slide" Target="slides/slide16.xml"/><Relationship Id="rId82" Type="http://schemas.openxmlformats.org/officeDocument/2006/relationships/slide" Target="slides/slide37.xml"/><Relationship Id="rId152" Type="http://schemas.openxmlformats.org/officeDocument/2006/relationships/slide" Target="slides/slide107.xml"/><Relationship Id="rId173" Type="http://schemas.openxmlformats.org/officeDocument/2006/relationships/slide" Target="slides/slide128.xml"/><Relationship Id="rId194" Type="http://schemas.openxmlformats.org/officeDocument/2006/relationships/slide" Target="slides/slide149.xml"/><Relationship Id="rId199" Type="http://schemas.openxmlformats.org/officeDocument/2006/relationships/notesMaster" Target="notesMasters/notesMaster1.xml"/><Relationship Id="rId203" Type="http://schemas.openxmlformats.org/officeDocument/2006/relationships/tableStyles" Target="tableStyles.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56" Type="http://schemas.openxmlformats.org/officeDocument/2006/relationships/slide" Target="slides/slide11.xml"/><Relationship Id="rId77" Type="http://schemas.openxmlformats.org/officeDocument/2006/relationships/slide" Target="slides/slide32.xml"/><Relationship Id="rId100" Type="http://schemas.openxmlformats.org/officeDocument/2006/relationships/slide" Target="slides/slide55.xml"/><Relationship Id="rId105" Type="http://schemas.openxmlformats.org/officeDocument/2006/relationships/slide" Target="slides/slide60.xml"/><Relationship Id="rId126" Type="http://schemas.openxmlformats.org/officeDocument/2006/relationships/slide" Target="slides/slide81.xml"/><Relationship Id="rId147" Type="http://schemas.openxmlformats.org/officeDocument/2006/relationships/slide" Target="slides/slide102.xml"/><Relationship Id="rId168" Type="http://schemas.openxmlformats.org/officeDocument/2006/relationships/slide" Target="slides/slide123.xml"/><Relationship Id="rId8" Type="http://schemas.openxmlformats.org/officeDocument/2006/relationships/slideMaster" Target="slideMasters/slideMaster8.xml"/><Relationship Id="rId51" Type="http://schemas.openxmlformats.org/officeDocument/2006/relationships/slide" Target="slides/slide6.xml"/><Relationship Id="rId72" Type="http://schemas.openxmlformats.org/officeDocument/2006/relationships/slide" Target="slides/slide27.xml"/><Relationship Id="rId93" Type="http://schemas.openxmlformats.org/officeDocument/2006/relationships/slide" Target="slides/slide48.xml"/><Relationship Id="rId98" Type="http://schemas.openxmlformats.org/officeDocument/2006/relationships/slide" Target="slides/slide53.xml"/><Relationship Id="rId121" Type="http://schemas.openxmlformats.org/officeDocument/2006/relationships/slide" Target="slides/slide76.xml"/><Relationship Id="rId142" Type="http://schemas.openxmlformats.org/officeDocument/2006/relationships/slide" Target="slides/slide97.xml"/><Relationship Id="rId163" Type="http://schemas.openxmlformats.org/officeDocument/2006/relationships/slide" Target="slides/slide118.xml"/><Relationship Id="rId184" Type="http://schemas.openxmlformats.org/officeDocument/2006/relationships/slide" Target="slides/slide139.xml"/><Relationship Id="rId189" Type="http://schemas.openxmlformats.org/officeDocument/2006/relationships/slide" Target="slides/slide144.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 Target="slides/slide1.xml"/><Relationship Id="rId67" Type="http://schemas.openxmlformats.org/officeDocument/2006/relationships/slide" Target="slides/slide22.xml"/><Relationship Id="rId116" Type="http://schemas.openxmlformats.org/officeDocument/2006/relationships/slide" Target="slides/slide71.xml"/><Relationship Id="rId137" Type="http://schemas.openxmlformats.org/officeDocument/2006/relationships/slide" Target="slides/slide92.xml"/><Relationship Id="rId158" Type="http://schemas.openxmlformats.org/officeDocument/2006/relationships/slide" Target="slides/slide113.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62" Type="http://schemas.openxmlformats.org/officeDocument/2006/relationships/slide" Target="slides/slide17.xml"/><Relationship Id="rId83" Type="http://schemas.openxmlformats.org/officeDocument/2006/relationships/slide" Target="slides/slide38.xml"/><Relationship Id="rId88" Type="http://schemas.openxmlformats.org/officeDocument/2006/relationships/slide" Target="slides/slide43.xml"/><Relationship Id="rId111" Type="http://schemas.openxmlformats.org/officeDocument/2006/relationships/slide" Target="slides/slide66.xml"/><Relationship Id="rId132" Type="http://schemas.openxmlformats.org/officeDocument/2006/relationships/slide" Target="slides/slide87.xml"/><Relationship Id="rId153" Type="http://schemas.openxmlformats.org/officeDocument/2006/relationships/slide" Target="slides/slide108.xml"/><Relationship Id="rId174" Type="http://schemas.openxmlformats.org/officeDocument/2006/relationships/slide" Target="slides/slide129.xml"/><Relationship Id="rId179" Type="http://schemas.openxmlformats.org/officeDocument/2006/relationships/slide" Target="slides/slide134.xml"/><Relationship Id="rId195" Type="http://schemas.openxmlformats.org/officeDocument/2006/relationships/slide" Target="slides/slide150.xml"/><Relationship Id="rId190" Type="http://schemas.openxmlformats.org/officeDocument/2006/relationships/slide" Target="slides/slide145.xml"/><Relationship Id="rId15" Type="http://schemas.openxmlformats.org/officeDocument/2006/relationships/slideMaster" Target="slideMasters/slideMaster15.xml"/><Relationship Id="rId36" Type="http://schemas.openxmlformats.org/officeDocument/2006/relationships/slideMaster" Target="slideMasters/slideMaster36.xml"/><Relationship Id="rId57" Type="http://schemas.openxmlformats.org/officeDocument/2006/relationships/slide" Target="slides/slide12.xml"/><Relationship Id="rId106" Type="http://schemas.openxmlformats.org/officeDocument/2006/relationships/slide" Target="slides/slide61.xml"/><Relationship Id="rId127" Type="http://schemas.openxmlformats.org/officeDocument/2006/relationships/slide" Target="slides/slide82.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52" Type="http://schemas.openxmlformats.org/officeDocument/2006/relationships/slide" Target="slides/slide7.xml"/><Relationship Id="rId73" Type="http://schemas.openxmlformats.org/officeDocument/2006/relationships/slide" Target="slides/slide28.xml"/><Relationship Id="rId78" Type="http://schemas.openxmlformats.org/officeDocument/2006/relationships/slide" Target="slides/slide33.xml"/><Relationship Id="rId94" Type="http://schemas.openxmlformats.org/officeDocument/2006/relationships/slide" Target="slides/slide49.xml"/><Relationship Id="rId99" Type="http://schemas.openxmlformats.org/officeDocument/2006/relationships/slide" Target="slides/slide54.xml"/><Relationship Id="rId101" Type="http://schemas.openxmlformats.org/officeDocument/2006/relationships/slide" Target="slides/slide56.xml"/><Relationship Id="rId122" Type="http://schemas.openxmlformats.org/officeDocument/2006/relationships/slide" Target="slides/slide77.xml"/><Relationship Id="rId143" Type="http://schemas.openxmlformats.org/officeDocument/2006/relationships/slide" Target="slides/slide98.xml"/><Relationship Id="rId148" Type="http://schemas.openxmlformats.org/officeDocument/2006/relationships/slide" Target="slides/slide103.xml"/><Relationship Id="rId164" Type="http://schemas.openxmlformats.org/officeDocument/2006/relationships/slide" Target="slides/slide119.xml"/><Relationship Id="rId169" Type="http://schemas.openxmlformats.org/officeDocument/2006/relationships/slide" Target="slides/slide124.xml"/><Relationship Id="rId185" Type="http://schemas.openxmlformats.org/officeDocument/2006/relationships/slide" Target="slides/slide140.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slide" Target="slides/slide135.xml"/><Relationship Id="rId26" Type="http://schemas.openxmlformats.org/officeDocument/2006/relationships/slideMaster" Target="slideMasters/slideMaster26.xml"/><Relationship Id="rId47" Type="http://schemas.openxmlformats.org/officeDocument/2006/relationships/slide" Target="slides/slide2.xml"/><Relationship Id="rId68" Type="http://schemas.openxmlformats.org/officeDocument/2006/relationships/slide" Target="slides/slide23.xml"/><Relationship Id="rId89" Type="http://schemas.openxmlformats.org/officeDocument/2006/relationships/slide" Target="slides/slide44.xml"/><Relationship Id="rId112" Type="http://schemas.openxmlformats.org/officeDocument/2006/relationships/slide" Target="slides/slide67.xml"/><Relationship Id="rId133" Type="http://schemas.openxmlformats.org/officeDocument/2006/relationships/slide" Target="slides/slide88.xml"/><Relationship Id="rId154" Type="http://schemas.openxmlformats.org/officeDocument/2006/relationships/slide" Target="slides/slide109.xml"/><Relationship Id="rId175" Type="http://schemas.openxmlformats.org/officeDocument/2006/relationships/slide" Target="slides/slide130.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image" Target="../media/image1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2.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168C83-973B-4930-92A7-82E3550CD200}" type="datetimeFigureOut">
              <a:rPr lang="it-IT" smtClean="0"/>
              <a:t>25/03/2019</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825520-DB01-4AD9-962A-DD4F585AA88A}" type="slidenum">
              <a:rPr lang="it-IT" smtClean="0"/>
              <a:t>‹N›</a:t>
            </a:fld>
            <a:endParaRPr lang="it-IT"/>
          </a:p>
        </p:txBody>
      </p:sp>
    </p:spTree>
    <p:extLst>
      <p:ext uri="{BB962C8B-B14F-4D97-AF65-F5344CB8AC3E}">
        <p14:creationId xmlns:p14="http://schemas.microsoft.com/office/powerpoint/2010/main" val="808906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egnaposto immagine diapositiva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it-IT"/>
              <a:t>demonstrating the </a:t>
            </a:r>
            <a:r>
              <a:rPr lang="en-GB" altLang="it-IT" b="1"/>
              <a:t>probable epigenetic (transplacental and transgenerational) origins</a:t>
            </a:r>
            <a:r>
              <a:rPr lang="en-GB" altLang="it-IT"/>
              <a:t> </a:t>
            </a:r>
            <a:br>
              <a:rPr lang="en-GB" altLang="it-IT"/>
            </a:br>
            <a:r>
              <a:rPr lang="en-GB" altLang="it-IT"/>
              <a:t>of many childhood cancers</a:t>
            </a:r>
            <a:endParaRPr lang="it-IT" altLang="it-IT"/>
          </a:p>
        </p:txBody>
      </p:sp>
      <p:sp>
        <p:nvSpPr>
          <p:cNvPr id="209924"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744A098C-F815-4990-BBFB-A15757BCEE3C}" type="slidenum">
              <a:rPr kumimoji="0" lang="it-IT" altLang="it-IT" sz="1200" b="0" i="0" u="none" strike="noStrike" kern="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it-IT" altLang="it-IT" sz="12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178046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egnaposto immagine diapositiva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r>
              <a:rPr lang="it-IT" altLang="it-IT" sz="1000"/>
              <a:t> </a:t>
            </a:r>
            <a:r>
              <a:rPr lang="en-GB" altLang="it-IT" b="1" u="sng"/>
              <a:t>The seven Keys from genetics to epigenetics </a:t>
            </a:r>
            <a:endParaRPr lang="it-IT" altLang="it-IT"/>
          </a:p>
          <a:p>
            <a:r>
              <a:rPr lang="en-GB" altLang="it-IT"/>
              <a:t>Seven keys towards a paradigm shift in biomedicine: environmental interference with the human genome</a:t>
            </a:r>
            <a:endParaRPr lang="it-IT" altLang="it-IT"/>
          </a:p>
          <a:p>
            <a:r>
              <a:rPr lang="en-GB" altLang="it-IT" b="1"/>
              <a:t> </a:t>
            </a:r>
            <a:endParaRPr lang="it-IT" altLang="it-IT"/>
          </a:p>
          <a:p>
            <a:r>
              <a:rPr lang="en-GB" altLang="it-IT"/>
              <a:t>The </a:t>
            </a:r>
            <a:r>
              <a:rPr lang="en-GB" altLang="it-IT" b="1" i="1" u="sng"/>
              <a:t>epigenome</a:t>
            </a:r>
            <a:r>
              <a:rPr lang="en-GB" altLang="it-IT"/>
              <a:t> may be defined as a molecular and systemic network which interacts not only within itself, with its DNA, but also with the exterior world; and </a:t>
            </a:r>
            <a:r>
              <a:rPr lang="en-GB" altLang="it-IT" b="1" i="1" u="sng"/>
              <a:t>epigenetics</a:t>
            </a:r>
            <a:r>
              <a:rPr lang="en-GB" altLang="it-IT"/>
              <a:t> as the study of heritable changes in gene activity that are not caused by changes in the DNA sequence.. In such a fluid and systemic model the </a:t>
            </a:r>
            <a:r>
              <a:rPr lang="en-GB" altLang="it-IT" i="1"/>
              <a:t>epigenome</a:t>
            </a:r>
            <a:r>
              <a:rPr lang="en-GB" altLang="it-IT"/>
              <a:t> (also defined by some scientists as </a:t>
            </a:r>
            <a:r>
              <a:rPr lang="en-GB" altLang="it-IT" b="1"/>
              <a:t>the controlling </a:t>
            </a:r>
            <a:r>
              <a:rPr lang="en-GB" altLang="it-IT" b="1" i="1"/>
              <a:t>software</a:t>
            </a:r>
            <a:r>
              <a:rPr lang="en-GB" altLang="it-IT"/>
              <a:t> of the genome) behaves as a sort of </a:t>
            </a:r>
            <a:r>
              <a:rPr lang="en-GB" altLang="it-IT" i="1"/>
              <a:t>compensation chamber</a:t>
            </a:r>
            <a:r>
              <a:rPr lang="en-GB" altLang="it-IT"/>
              <a:t> - the specific place where the flow of information that comes from outside (environment and microenvironment) meets and interacts with the information encoded in the genes for millions of years (i.e. the </a:t>
            </a:r>
            <a:r>
              <a:rPr lang="en-GB" altLang="it-IT" b="1" i="1"/>
              <a:t>hardware</a:t>
            </a:r>
            <a:r>
              <a:rPr lang="en-GB" altLang="it-IT"/>
              <a:t>) </a:t>
            </a:r>
            <a:br>
              <a:rPr lang="en-GB" altLang="it-IT"/>
            </a:br>
            <a:r>
              <a:rPr lang="en-GB" altLang="it-IT"/>
              <a:t>A </a:t>
            </a:r>
            <a:r>
              <a:rPr lang="en-GB" altLang="it-IT" i="1"/>
              <a:t>compensation chamber</a:t>
            </a:r>
            <a:r>
              <a:rPr lang="en-GB" altLang="it-IT"/>
              <a:t> is a device used to reduce large pressure fluctuations between two compartments. Here we use this concept to configure the epigenome as the cellular space deputed for processing the information coming from the environment, putting it in relation with the information encoded in our genome for thousands of years.. </a:t>
            </a:r>
            <a:endParaRPr lang="it-IT" altLang="it-IT"/>
          </a:p>
          <a:p>
            <a:r>
              <a:rPr lang="en-GB" altLang="it-IT"/>
              <a:t> </a:t>
            </a:r>
            <a:endParaRPr lang="it-IT" altLang="it-IT"/>
          </a:p>
          <a:p>
            <a:r>
              <a:rPr lang="en-GB" altLang="it-IT"/>
              <a:t>The </a:t>
            </a:r>
            <a:r>
              <a:rPr lang="en-GB" altLang="it-IT" b="1" i="1" u="sng"/>
              <a:t>environment</a:t>
            </a:r>
            <a:r>
              <a:rPr lang="en-GB" altLang="it-IT"/>
              <a:t> should be considered as a </a:t>
            </a:r>
            <a:r>
              <a:rPr lang="en-GB" altLang="it-IT" b="1"/>
              <a:t>continuous flow of information</a:t>
            </a:r>
            <a:r>
              <a:rPr lang="en-GB" altLang="it-IT"/>
              <a:t> coming from outside and reaching the epigenome, causing it to activate and to continuously change its molecular and three-dimensional structure </a:t>
            </a:r>
            <a:r>
              <a:rPr lang="en-GB" altLang="it-IT" i="1"/>
              <a:t>(chromatine)…</a:t>
            </a:r>
            <a:endParaRPr lang="it-IT" altLang="it-IT"/>
          </a:p>
          <a:p>
            <a:r>
              <a:rPr lang="en-GB" altLang="it-IT"/>
              <a:t> </a:t>
            </a:r>
            <a:endParaRPr lang="it-IT" altLang="it-IT"/>
          </a:p>
          <a:p>
            <a:r>
              <a:rPr lang="en-GB" altLang="it-IT"/>
              <a:t>The third key-concept is </a:t>
            </a:r>
            <a:r>
              <a:rPr lang="en-GB" altLang="it-IT" b="1" i="1" u="sng"/>
              <a:t>foetal programming</a:t>
            </a:r>
            <a:r>
              <a:rPr lang="en-GB" altLang="it-IT"/>
              <a:t>, a technical term that refers to the capability and, at the same time, the requirement, of embryo-foetal cells </a:t>
            </a:r>
            <a:r>
              <a:rPr lang="en-GB" altLang="it-IT" b="1"/>
              <a:t>to define their epigenetic setting in a </a:t>
            </a:r>
            <a:r>
              <a:rPr lang="en-GB" altLang="it-IT" b="1" i="1"/>
              <a:t>predictive</a:t>
            </a:r>
            <a:r>
              <a:rPr lang="en-GB" altLang="it-IT" b="1"/>
              <a:t> and </a:t>
            </a:r>
            <a:r>
              <a:rPr lang="en-GB" altLang="it-IT" b="1" i="1"/>
              <a:t>adaptive</a:t>
            </a:r>
            <a:r>
              <a:rPr lang="en-GB" altLang="it-IT" b="1"/>
              <a:t> way </a:t>
            </a:r>
            <a:r>
              <a:rPr lang="en-GB" altLang="it-IT"/>
              <a:t>, in relation to the information coming from the mother and, through her, from the outer world </a:t>
            </a:r>
            <a:br>
              <a:rPr lang="en-GB" altLang="it-IT"/>
            </a:br>
            <a:r>
              <a:rPr lang="en-GB" altLang="it-IT"/>
              <a:t>A </a:t>
            </a:r>
            <a:r>
              <a:rPr lang="en-GB" altLang="it-IT" i="1"/>
              <a:t>predictive adaptive response (PAR)</a:t>
            </a:r>
            <a:r>
              <a:rPr lang="en-GB" altLang="it-IT"/>
              <a:t> is a developmental trajectory taken by an organism  during a period of </a:t>
            </a:r>
            <a:endParaRPr lang="it-IT" altLang="it-IT"/>
          </a:p>
          <a:p>
            <a:r>
              <a:rPr lang="en-GB" altLang="it-IT" b="1" i="1" u="sng"/>
              <a:t>developmental plasticity</a:t>
            </a:r>
            <a:r>
              <a:rPr lang="en-GB" altLang="it-IT" b="1" i="1"/>
              <a:t>  </a:t>
            </a:r>
            <a:r>
              <a:rPr lang="en-GB" altLang="it-IT"/>
              <a:t>in response to perceived environmental cues.. </a:t>
            </a:r>
            <a:endParaRPr lang="it-IT" altLang="it-IT"/>
          </a:p>
          <a:p>
            <a:r>
              <a:rPr lang="en-GB" altLang="it-IT"/>
              <a:t> </a:t>
            </a:r>
            <a:endParaRPr lang="it-IT" altLang="it-IT"/>
          </a:p>
          <a:p>
            <a:r>
              <a:rPr lang="en-GB" altLang="it-IT"/>
              <a:t>According to the </a:t>
            </a:r>
            <a:r>
              <a:rPr lang="en-GB" altLang="it-IT" i="1"/>
              <a:t>Lamarckian</a:t>
            </a:r>
            <a:r>
              <a:rPr lang="en-GB" altLang="it-IT"/>
              <a:t> </a:t>
            </a:r>
            <a:r>
              <a:rPr lang="en-GB" altLang="it-IT" i="1"/>
              <a:t>paradigm</a:t>
            </a:r>
            <a:r>
              <a:rPr lang="en-GB" altLang="it-IT"/>
              <a:t>, environment not only selects, but also </a:t>
            </a:r>
            <a:r>
              <a:rPr lang="en-GB" altLang="it-IT" b="1"/>
              <a:t>actively induces the main changes that shape the evolution of living beings</a:t>
            </a:r>
            <a:r>
              <a:rPr lang="en-GB" altLang="it-IT"/>
              <a:t> ..</a:t>
            </a:r>
            <a:r>
              <a:rPr lang="en-GB" altLang="it-IT" b="1" u="sng"/>
              <a:t> </a:t>
            </a:r>
            <a:endParaRPr lang="it-IT" altLang="it-IT"/>
          </a:p>
          <a:p>
            <a:r>
              <a:rPr lang="en-GB" altLang="it-IT" b="1"/>
              <a:t> </a:t>
            </a:r>
            <a:endParaRPr lang="it-IT" altLang="it-IT"/>
          </a:p>
          <a:p>
            <a:r>
              <a:rPr lang="en-GB" altLang="it-IT" b="1" u="sng"/>
              <a:t>Mismatch</a:t>
            </a:r>
            <a:r>
              <a:rPr lang="en-GB" altLang="it-IT"/>
              <a:t> essentially refers to a possible </a:t>
            </a:r>
            <a:r>
              <a:rPr lang="en-GB" altLang="it-IT" b="1"/>
              <a:t>failure of fetal programming</a:t>
            </a:r>
            <a:r>
              <a:rPr lang="en-GB" altLang="it-IT"/>
              <a:t>, that is, a failed or imperfect correspondence between </a:t>
            </a:r>
            <a:r>
              <a:rPr lang="en-GB" altLang="it-IT" i="1"/>
              <a:t>programming</a:t>
            </a:r>
            <a:r>
              <a:rPr lang="en-GB" altLang="it-IT"/>
              <a:t> </a:t>
            </a:r>
            <a:r>
              <a:rPr lang="en-GB" altLang="it-IT" i="1"/>
              <a:t>in utero</a:t>
            </a:r>
            <a:r>
              <a:rPr lang="en-GB" altLang="it-IT"/>
              <a:t> and postnatal outcome, which could be the cause of several chronic human diseases. </a:t>
            </a:r>
            <a:endParaRPr lang="it-IT" altLang="it-IT"/>
          </a:p>
          <a:p>
            <a:r>
              <a:rPr lang="en-GB" altLang="it-IT"/>
              <a:t> </a:t>
            </a:r>
            <a:endParaRPr lang="it-IT" altLang="it-IT"/>
          </a:p>
          <a:p>
            <a:r>
              <a:rPr lang="en-GB" altLang="it-IT"/>
              <a:t>The </a:t>
            </a:r>
            <a:r>
              <a:rPr lang="en-GB" altLang="it-IT" b="1" i="1" u="sng"/>
              <a:t>XXth Century Epidemiological Transition</a:t>
            </a:r>
            <a:r>
              <a:rPr lang="en-GB" altLang="it-IT"/>
              <a:t> is the way in which we could define the epidemiological changes we are witnessing throughout the world initially, in the most developed countries, </a:t>
            </a:r>
            <a:r>
              <a:rPr lang="en-GB" altLang="it-IT" b="1"/>
              <a:t>from a predominance of acute</a:t>
            </a:r>
            <a:r>
              <a:rPr lang="en-GB" altLang="it-IT"/>
              <a:t> and exogenous diseases (due to infectious and parasitic agents) that have dominated man’s life for millennia, </a:t>
            </a:r>
            <a:r>
              <a:rPr lang="en-GB" altLang="it-IT" b="1"/>
              <a:t>to a mounting incidence of chronic and endogenous </a:t>
            </a:r>
            <a:r>
              <a:rPr lang="en-GB" altLang="it-IT"/>
              <a:t>(immuno-mediated, neurodevelopmental and neurodegenerative, neuro-endocrine and, metabolic, cardiovascular and neoplastic) diseases (Lim SS et al., 2012). </a:t>
            </a:r>
            <a:br>
              <a:rPr lang="en-GB" altLang="it-IT"/>
            </a:br>
            <a:r>
              <a:rPr lang="en-GB" altLang="it-IT"/>
              <a:t>Many of these diseases could be </a:t>
            </a:r>
            <a:r>
              <a:rPr lang="en-GB" altLang="it-IT" b="1"/>
              <a:t>the result in adults of a developmental mistake, deeply rooted in </a:t>
            </a:r>
            <a:r>
              <a:rPr lang="en-GB" altLang="it-IT" b="1" i="1"/>
              <a:t>gametogenesis</a:t>
            </a:r>
            <a:r>
              <a:rPr lang="en-GB" altLang="it-IT" b="1"/>
              <a:t>, in the first critical stages of embryo-fetal development</a:t>
            </a:r>
            <a:r>
              <a:rPr lang="en-GB" altLang="it-IT"/>
              <a:t> or, occasionally, later in development (</a:t>
            </a:r>
            <a:r>
              <a:rPr lang="en-GB" altLang="it-IT">
                <a:sym typeface="Wingdings" panose="05000000000000000000" pitchFamily="2" charset="2"/>
              </a:rPr>
              <a:t></a:t>
            </a:r>
            <a:r>
              <a:rPr lang="en-GB" altLang="it-IT"/>
              <a:t> </a:t>
            </a:r>
            <a:r>
              <a:rPr lang="en-GB" altLang="it-IT" b="1" i="1"/>
              <a:t>DOHaD: Developmental Origins of Health and Diseases</a:t>
            </a:r>
            <a:r>
              <a:rPr lang="en-GB" altLang="it-IT"/>
              <a:t>).</a:t>
            </a:r>
            <a:endParaRPr lang="it-IT" altLang="it-IT"/>
          </a:p>
          <a:p>
            <a:pPr eaLnBrk="1" hangingPunct="1">
              <a:spcBef>
                <a:spcPct val="0"/>
              </a:spcBef>
            </a:pPr>
            <a:endParaRPr lang="it-IT" altLang="it-IT" sz="1000"/>
          </a:p>
          <a:p>
            <a:pPr eaLnBrk="1" hangingPunct="1">
              <a:spcBef>
                <a:spcPct val="0"/>
              </a:spcBef>
            </a:pPr>
            <a:endParaRPr lang="it-IT" altLang="it-IT" sz="1000"/>
          </a:p>
          <a:p>
            <a:pPr eaLnBrk="1" hangingPunct="1">
              <a:spcBef>
                <a:spcPct val="0"/>
              </a:spcBef>
            </a:pPr>
            <a:endParaRPr lang="it-IT" altLang="it-IT"/>
          </a:p>
          <a:p>
            <a:pPr eaLnBrk="1" hangingPunct="1">
              <a:spcBef>
                <a:spcPct val="0"/>
              </a:spcBef>
            </a:pPr>
            <a:endParaRPr lang="it-IT" altLang="it-IT"/>
          </a:p>
          <a:p>
            <a:pPr eaLnBrk="1" hangingPunct="1">
              <a:spcBef>
                <a:spcPct val="0"/>
              </a:spcBef>
            </a:pPr>
            <a:endParaRPr lang="it-IT" altLang="it-IT"/>
          </a:p>
        </p:txBody>
      </p:sp>
      <p:sp>
        <p:nvSpPr>
          <p:cNvPr id="132100"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fld id="{67A14D82-4875-42AD-B926-A750242FC66D}" type="slidenum">
              <a:rPr lang="it-IT" altLang="it-IT" sz="1800" kern="0" smtClean="0">
                <a:solidFill>
                  <a:prstClr val="black"/>
                </a:solidFill>
              </a:rPr>
              <a:pPr eaLnBrk="1" hangingPunct="1">
                <a:defRPr/>
              </a:pPr>
              <a:t>18</a:t>
            </a:fld>
            <a:endParaRPr lang="it-IT" altLang="it-IT" sz="1800" kern="0">
              <a:solidFill>
                <a:prstClr val="black"/>
              </a:solidFill>
            </a:endParaRPr>
          </a:p>
        </p:txBody>
      </p:sp>
    </p:spTree>
    <p:extLst>
      <p:ext uri="{BB962C8B-B14F-4D97-AF65-F5344CB8AC3E}">
        <p14:creationId xmlns:p14="http://schemas.microsoft.com/office/powerpoint/2010/main" val="38957390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fld id="{341AA842-63FB-479B-AE5F-B7BB39CC09B6}" type="slidenum">
              <a:rPr lang="it-IT" altLang="it-IT">
                <a:solidFill>
                  <a:prstClr val="black"/>
                </a:solidFill>
              </a:rPr>
              <a:pPr eaLnBrk="1" hangingPunct="1"/>
              <a:t>21</a:t>
            </a:fld>
            <a:endParaRPr lang="it-IT" altLang="it-IT">
              <a:solidFill>
                <a:prstClr val="black"/>
              </a:solidFill>
            </a:endParaRPr>
          </a:p>
        </p:txBody>
      </p:sp>
      <p:sp>
        <p:nvSpPr>
          <p:cNvPr id="180227"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0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endParaRPr lang="it-IT" altLang="it-IT"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6348280-1D20-4D1D-9F98-FA7E4E24E301}" type="slidenum">
              <a:rPr kumimoji="0" lang="it-IT" altLang="it-IT" sz="1800" b="0" i="0" u="none" strike="noStrike" kern="0" cap="none" spc="0" normalizeH="0" baseline="0" noProof="0" smtClean="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
        <p:nvSpPr>
          <p:cNvPr id="87043" name="Rectangle 1"/>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87044"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fr-FR" altLang="it-IT">
              <a:ea typeface="MS PGothic" panose="020B0600070205080204" pitchFamily="34" charset="-128"/>
            </a:endParaRPr>
          </a:p>
        </p:txBody>
      </p:sp>
    </p:spTree>
    <p:extLst>
      <p:ext uri="{BB962C8B-B14F-4D97-AF65-F5344CB8AC3E}">
        <p14:creationId xmlns:p14="http://schemas.microsoft.com/office/powerpoint/2010/main" val="21195071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Text Box 1"/>
          <p:cNvSpPr txBox="1">
            <a:spLocks noChangeArrowheads="1"/>
          </p:cNvSpPr>
          <p:nvPr/>
        </p:nvSpPr>
        <p:spPr bwMode="auto">
          <a:xfrm>
            <a:off x="1400175" y="914400"/>
            <a:ext cx="4056063" cy="3135313"/>
          </a:xfrm>
          <a:prstGeom prst="rect">
            <a:avLst/>
          </a:prstGeom>
          <a:solidFill>
            <a:srgbClr val="FFFFFF"/>
          </a:solidFill>
          <a:ln w="9525">
            <a:solidFill>
              <a:srgbClr val="000000"/>
            </a:solidFill>
            <a:miter lim="800000"/>
            <a:headEnd/>
            <a:tailEnd/>
          </a:ln>
        </p:spPr>
        <p:txBody>
          <a:bodyPr wrap="none" lIns="82058" tIns="41029" rIns="82058" bIns="41029" anchor="ct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it-IT" altLang="it-IT"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6867" name="Text Box 2"/>
          <p:cNvSpPr>
            <a:spLocks noGrp="1" noChangeArrowheads="1"/>
          </p:cNvSpPr>
          <p:nvPr>
            <p:ph type="body"/>
          </p:nvPr>
        </p:nvSpPr>
        <p:spPr bwMode="auto">
          <a:xfrm>
            <a:off x="1046163" y="4352925"/>
            <a:ext cx="4770437" cy="3478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numCol="1" anchor="t" anchorCtr="0" compatLnSpc="1">
            <a:prstTxWarp prst="textNoShape">
              <a:avLst/>
            </a:prstTxWarp>
          </a:bodyPr>
          <a:lstStyle/>
          <a:p>
            <a:pPr marL="76200" indent="-76200" eaLnBrk="1">
              <a:lnSpc>
                <a:spcPct val="93000"/>
              </a:lnSpc>
              <a:spcBef>
                <a:spcPct val="0"/>
              </a:spcBef>
              <a:buSzPct val="45000"/>
              <a:tabLst>
                <a:tab pos="649288" algn="l"/>
                <a:tab pos="1298575" algn="l"/>
                <a:tab pos="1947863" algn="l"/>
                <a:tab pos="2597150" algn="l"/>
                <a:tab pos="3248025" algn="l"/>
                <a:tab pos="3897313" algn="l"/>
                <a:tab pos="4546600" algn="l"/>
              </a:tabLst>
            </a:pPr>
            <a:r>
              <a:rPr lang="en-GB" altLang="it-IT">
                <a:latin typeface="Arial" panose="020B0604020202020204" pitchFamily="34" charset="0"/>
                <a:ea typeface="msgothic"/>
                <a:cs typeface="msgothic"/>
              </a:rPr>
              <a:t>Francis Crick's statement of the central dogma, from an early draft of Crick (1958), available at http://profiles.nlm.nih.gov/SC/B/B/F/T/_/scbbft.pdf.</a:t>
            </a:r>
          </a:p>
        </p:txBody>
      </p:sp>
    </p:spTree>
    <p:extLst>
      <p:ext uri="{BB962C8B-B14F-4D97-AF65-F5344CB8AC3E}">
        <p14:creationId xmlns:p14="http://schemas.microsoft.com/office/powerpoint/2010/main" val="1383739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2D49B29-F527-45FD-B6A9-A25207B94135}" type="slidenum">
              <a:rPr kumimoji="0" lang="en-US" altLang="it-IT" sz="1200" b="0" i="0" u="none" strike="noStrike" kern="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altLang="it-IT" sz="12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46083" name="Rectangle 2"/>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46084"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r>
              <a:rPr lang="en-GB" altLang="it-IT" b="1" u="sng"/>
              <a:t>The first keyword: epigenetics</a:t>
            </a:r>
            <a:endParaRPr lang="it-IT" altLang="it-IT"/>
          </a:p>
          <a:p>
            <a:pPr eaLnBrk="1" hangingPunct="1"/>
            <a:r>
              <a:rPr lang="en-GB" altLang="it-IT"/>
              <a:t>The </a:t>
            </a:r>
            <a:r>
              <a:rPr lang="en-GB" altLang="it-IT" b="1" u="sng"/>
              <a:t>first key-word we propose to analyze is epigenetics</a:t>
            </a:r>
            <a:r>
              <a:rPr lang="en-GB" altLang="it-IT" b="1"/>
              <a:t>, </a:t>
            </a:r>
            <a:r>
              <a:rPr lang="en-GB" altLang="it-IT" b="1" u="sng"/>
              <a:t>a term that has become trendy</a:t>
            </a:r>
            <a:r>
              <a:rPr lang="en-GB" altLang="it-IT" u="sng"/>
              <a:t> in recent years</a:t>
            </a:r>
            <a:r>
              <a:rPr lang="en-GB" altLang="it-IT"/>
              <a:t>, but which can be interpreted in various ways.</a:t>
            </a:r>
            <a:endParaRPr lang="it-IT" altLang="it-IT"/>
          </a:p>
          <a:p>
            <a:pPr eaLnBrk="1" hangingPunct="1"/>
            <a:r>
              <a:rPr lang="en-GB" altLang="it-IT"/>
              <a:t>Our proposal is </a:t>
            </a:r>
            <a:r>
              <a:rPr lang="en-GB" altLang="it-IT" b="1" u="sng"/>
              <a:t>not to consider epigenetics just as a (minor) part of genetics (the marks of DNA, the histone modifications, the interference of microRNAs</a:t>
            </a:r>
            <a:r>
              <a:rPr lang="en-GB" altLang="it-IT"/>
              <a:t> modulating in various ways the transcription and translation of the message contained in the DNA), </a:t>
            </a:r>
            <a:endParaRPr lang="it-IT" altLang="it-IT"/>
          </a:p>
          <a:p>
            <a:pPr eaLnBrk="1" hangingPunct="1"/>
            <a:r>
              <a:rPr lang="en-GB" altLang="it-IT"/>
              <a:t>but to recognize in the study of </a:t>
            </a:r>
            <a:r>
              <a:rPr lang="en-GB" altLang="it-IT" b="1"/>
              <a:t>epigenetics </a:t>
            </a:r>
            <a:r>
              <a:rPr lang="en-GB" altLang="it-IT" b="1" u="sng"/>
              <a:t>the most appropriate and powerful tool to build up a new systemic and molecular model of genome</a:t>
            </a:r>
            <a:r>
              <a:rPr lang="en-GB" altLang="it-IT" u="sng"/>
              <a:t>,</a:t>
            </a:r>
            <a:r>
              <a:rPr lang="en-GB" altLang="it-IT"/>
              <a:t> finally understood as a </a:t>
            </a:r>
            <a:r>
              <a:rPr lang="en-GB" altLang="it-IT" b="1" u="sng"/>
              <a:t>dynamic and  fluid network which can interact inside itself and with the  outside</a:t>
            </a:r>
            <a:endParaRPr lang="it-IT" altLang="it-IT"/>
          </a:p>
        </p:txBody>
      </p:sp>
    </p:spTree>
    <p:extLst>
      <p:ext uri="{BB962C8B-B14F-4D97-AF65-F5344CB8AC3E}">
        <p14:creationId xmlns:p14="http://schemas.microsoft.com/office/powerpoint/2010/main" val="23756119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egnaposto immagine diapositiva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GB" altLang="it-IT"/>
              <a:t>In fact it has become evident that the genome is a complex molecular system (</a:t>
            </a:r>
            <a:r>
              <a:rPr lang="en-GB" altLang="it-IT" i="1"/>
              <a:t>network</a:t>
            </a:r>
            <a:r>
              <a:rPr lang="en-GB" altLang="it-IT"/>
              <a:t>) made up not only by DNA sequence, but also by a dynamic and responsive structure of histones and an "epigenetic" cloud of molecules (methyl  and acetyl groups, enzymes, transcription factors, microRNAs ..) revolving around it and playing an important role in transferring information from outside to DNA and in modulating the response, to the extent that some scientists have used the term </a:t>
            </a:r>
            <a:r>
              <a:rPr lang="en-GB" altLang="it-IT" b="1" i="1"/>
              <a:t>natural genetic engineering</a:t>
            </a:r>
            <a:r>
              <a:rPr lang="en-GB" altLang="it-IT" i="1"/>
              <a:t>.</a:t>
            </a:r>
            <a:endParaRPr lang="it-IT" altLang="it-IT"/>
          </a:p>
        </p:txBody>
      </p:sp>
      <p:sp>
        <p:nvSpPr>
          <p:cNvPr id="48132" name="Segnaposto numero diapositiva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0E00C660-D456-4721-A188-C452E3B90763}" type="slidenum">
              <a:rPr kumimoji="0" lang="it-IT" altLang="it-IT" sz="1200" b="0" i="0" u="none" strike="noStrike" kern="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28</a:t>
            </a:fld>
            <a:endParaRPr kumimoji="0" lang="it-IT" altLang="it-IT" sz="12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09688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a:spcBef>
                <a:spcPct val="0"/>
              </a:spcBef>
              <a:defRPr/>
            </a:pPr>
            <a:fld id="{325CCC80-CA9F-4D7F-9218-112F364FF307}" type="slidenum">
              <a:rPr lang="it-IT" altLang="it-IT" kern="0" smtClean="0">
                <a:solidFill>
                  <a:prstClr val="black"/>
                </a:solidFill>
              </a:rPr>
              <a:pPr algn="r">
                <a:spcBef>
                  <a:spcPct val="0"/>
                </a:spcBef>
                <a:defRPr/>
              </a:pPr>
              <a:t>30</a:t>
            </a:fld>
            <a:endParaRPr lang="it-IT" altLang="it-IT" kern="0">
              <a:solidFill>
                <a:prstClr val="black"/>
              </a:solidFill>
            </a:endParaRPr>
          </a:p>
        </p:txBody>
      </p:sp>
      <p:sp>
        <p:nvSpPr>
          <p:cNvPr id="51203"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it-IT"/>
              <a:t>The </a:t>
            </a:r>
            <a:r>
              <a:rPr lang="en-GB" altLang="it-IT" b="1"/>
              <a:t>second keyword</a:t>
            </a:r>
            <a:r>
              <a:rPr lang="en-GB" altLang="it-IT"/>
              <a:t>: </a:t>
            </a:r>
            <a:r>
              <a:rPr lang="en-GB" altLang="it-IT" b="1" u="sng"/>
              <a:t>environment</a:t>
            </a:r>
            <a:endParaRPr lang="it-IT" altLang="it-IT"/>
          </a:p>
          <a:p>
            <a:r>
              <a:rPr lang="en-GB" altLang="it-IT"/>
              <a:t> The </a:t>
            </a:r>
            <a:r>
              <a:rPr lang="en-GB" altLang="it-IT" u="sng"/>
              <a:t>second key-word we must try to </a:t>
            </a:r>
            <a:r>
              <a:rPr lang="en-GB" altLang="it-IT" b="1" u="sng"/>
              <a:t>re-define</a:t>
            </a:r>
            <a:r>
              <a:rPr lang="en-GB" altLang="it-IT" u="sng"/>
              <a:t> is  </a:t>
            </a:r>
            <a:r>
              <a:rPr lang="en-GB" altLang="it-IT" b="1" u="sng"/>
              <a:t>environment</a:t>
            </a:r>
            <a:r>
              <a:rPr lang="en-GB" altLang="it-IT"/>
              <a:t>: in fact </a:t>
            </a:r>
            <a:r>
              <a:rPr lang="en-GB" altLang="it-IT" u="sng"/>
              <a:t>in a context like this it would not make sense to use the term “environment” in a generic and nebulous way.</a:t>
            </a:r>
            <a:r>
              <a:rPr lang="en-GB" altLang="it-IT"/>
              <a:t> </a:t>
            </a:r>
            <a:endParaRPr lang="it-IT" altLang="it-IT"/>
          </a:p>
          <a:p>
            <a:r>
              <a:rPr lang="en-GB" altLang="it-IT"/>
              <a:t> </a:t>
            </a:r>
            <a:endParaRPr lang="it-IT" altLang="it-IT"/>
          </a:p>
          <a:p>
            <a:r>
              <a:rPr lang="en-GB" altLang="it-IT"/>
              <a:t>It would be important, instead,  to understand this term as the </a:t>
            </a:r>
            <a:r>
              <a:rPr lang="en-GB" altLang="it-IT" b="1" u="sng"/>
              <a:t>continuous flow of information coming from outside</a:t>
            </a:r>
            <a:r>
              <a:rPr lang="en-GB" altLang="it-IT"/>
              <a:t> (the external environment and the microenvironment inside the body, i.e. the cellular, tissutal  and systemic one) and </a:t>
            </a:r>
            <a:r>
              <a:rPr lang="en-GB" altLang="it-IT" b="1"/>
              <a:t>reaching the </a:t>
            </a:r>
            <a:r>
              <a:rPr lang="en-GB" altLang="it-IT" b="1" u="sng"/>
              <a:t>epigenome</a:t>
            </a:r>
            <a:r>
              <a:rPr lang="en-GB" altLang="it-IT" b="1"/>
              <a:t> </a:t>
            </a:r>
            <a:r>
              <a:rPr lang="en-GB" altLang="it-IT"/>
              <a:t>(ie. the “software” and "compensation chamber" of the genome), </a:t>
            </a:r>
            <a:r>
              <a:rPr lang="en-GB" altLang="it-IT" b="1" u="sng"/>
              <a:t>inducing it to activate and to continuously change its molecular and three-dimensional structure</a:t>
            </a:r>
            <a:r>
              <a:rPr lang="en-GB" altLang="it-IT"/>
              <a:t>. </a:t>
            </a:r>
            <a:endParaRPr lang="it-IT" altLang="it-IT"/>
          </a:p>
          <a:p>
            <a:endParaRPr lang="it-IT" altLang="it-IT"/>
          </a:p>
        </p:txBody>
      </p:sp>
    </p:spTree>
    <p:extLst>
      <p:ext uri="{BB962C8B-B14F-4D97-AF65-F5344CB8AC3E}">
        <p14:creationId xmlns:p14="http://schemas.microsoft.com/office/powerpoint/2010/main" val="2598743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defRPr/>
            </a:pPr>
            <a:fld id="{E31FE946-A274-401A-9658-9FEF96E5A3AB}" type="slidenum">
              <a:rPr lang="en-US" altLang="it-IT" kern="0" smtClean="0">
                <a:solidFill>
                  <a:prstClr val="black"/>
                </a:solidFill>
                <a:latin typeface="Arial" panose="020B0604020202020204" pitchFamily="34" charset="0"/>
              </a:rPr>
              <a:pPr>
                <a:spcBef>
                  <a:spcPct val="0"/>
                </a:spcBef>
                <a:defRPr/>
              </a:pPr>
              <a:t>31</a:t>
            </a:fld>
            <a:endParaRPr lang="en-US" altLang="it-IT" kern="0">
              <a:solidFill>
                <a:prstClr val="black"/>
              </a:solidFill>
              <a:latin typeface="Arial" panose="020B0604020202020204" pitchFamily="34" charset="0"/>
            </a:endParaRPr>
          </a:p>
        </p:txBody>
      </p:sp>
      <p:sp>
        <p:nvSpPr>
          <p:cNvPr id="58371"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it-IT"/>
          </a:p>
        </p:txBody>
      </p:sp>
    </p:spTree>
    <p:extLst>
      <p:ext uri="{BB962C8B-B14F-4D97-AF65-F5344CB8AC3E}">
        <p14:creationId xmlns:p14="http://schemas.microsoft.com/office/powerpoint/2010/main" val="28940303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Rectangle 3"/>
          <p:cNvSpPr>
            <a:spLocks noGrp="1"/>
          </p:cNvSpPr>
          <p:nvPr>
            <p:ph type="body" idx="1"/>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pPr eaLnBrk="1" hangingPunct="1">
              <a:spcBef>
                <a:spcPct val="0"/>
              </a:spcBef>
            </a:pPr>
            <a:endParaRPr lang="en-US" altLang="it-IT"/>
          </a:p>
        </p:txBody>
      </p:sp>
    </p:spTree>
    <p:extLst>
      <p:ext uri="{BB962C8B-B14F-4D97-AF65-F5344CB8AC3E}">
        <p14:creationId xmlns:p14="http://schemas.microsoft.com/office/powerpoint/2010/main" val="6000192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8"/>
          <p:cNvSpPr txBox="1">
            <a:spLocks noGrp="1" noChangeArrowheads="1"/>
          </p:cNvSpPr>
          <p:nvPr/>
        </p:nvSpPr>
        <p:spPr bwMode="auto">
          <a:xfrm>
            <a:off x="3884613" y="8685213"/>
            <a:ext cx="296862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1pPr>
            <a:lvl2pPr marL="742950" indent="-28575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2pPr>
            <a:lvl3pPr marL="1143000" indent="-22860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3pPr>
            <a:lvl4pPr marL="1600200" indent="-22860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4pPr>
            <a:lvl5pPr marL="2057400" indent="-22860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CFF7D925-984D-4FFD-A673-B5BE3E73AFA8}" type="slidenum">
              <a:rPr kumimoji="0" lang="it-IT" altLang="it-IT" sz="1200" b="0" i="0" u="none" strike="noStrike" kern="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Lucida Sans Unicode" panose="020B0602030504020204" pitchFamily="34" charset="0"/>
              </a:rPr>
              <a:pPr marL="0" marR="0" lvl="0" indent="0" algn="r" defTabSz="457200" rtl="0" eaLnBrk="1" fontAlgn="auto" latinLnBrk="0" hangingPunct="1">
                <a:lnSpc>
                  <a:spcPct val="10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33</a:t>
            </a:fld>
            <a:endParaRPr kumimoji="0" lang="it-IT" altLang="it-IT" sz="1200" b="0" i="0" u="none" strike="noStrike" kern="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Lucida Sans Unicode" panose="020B0602030504020204" pitchFamily="34" charset="0"/>
            </a:endParaRPr>
          </a:p>
        </p:txBody>
      </p:sp>
      <p:sp>
        <p:nvSpPr>
          <p:cNvPr id="50179"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1pPr>
            <a:lvl2pPr marL="742950" indent="-28575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2pPr>
            <a:lvl3pPr marL="1143000" indent="-22860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3pPr>
            <a:lvl4pPr marL="1600200" indent="-22860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4pPr>
            <a:lvl5pPr marL="2057400" indent="-22860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E7F4639D-5991-4A44-93AD-3EE7169514B2}" type="slidenum">
              <a:rPr kumimoji="0" lang="en-US" altLang="it-IT" sz="1200" b="0" i="0" u="none" strike="noStrike" kern="0" cap="none" spc="0" normalizeH="0" baseline="0" noProof="0" smtClean="0">
                <a:ln>
                  <a:noFill/>
                </a:ln>
                <a:solidFill>
                  <a:srgbClr val="000000"/>
                </a:solidFill>
                <a:effectLst/>
                <a:uLnTx/>
                <a:uFillTx/>
                <a:latin typeface="Calibri" panose="020F0502020204030204" pitchFamily="34" charset="0"/>
                <a:ea typeface="Microsoft YaHei" panose="020B0503020204020204" pitchFamily="34" charset="-122"/>
                <a:cs typeface="+mn-cs"/>
              </a:rPr>
              <a:pPr marL="0" marR="0" lvl="0" indent="0" algn="r" defTabSz="457200" rtl="0" eaLnBrk="1" fontAlgn="auto" latinLnBrk="0" hangingPunct="1">
                <a:lnSpc>
                  <a:spcPct val="10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33</a:t>
            </a:fld>
            <a:endParaRPr kumimoji="0" lang="en-US" altLang="it-IT" sz="1200" b="0" i="0" u="none" strike="noStrike" kern="0" cap="none" spc="0" normalizeH="0" baseline="0" noProof="0">
              <a:ln>
                <a:noFill/>
              </a:ln>
              <a:solidFill>
                <a:srgbClr val="000000"/>
              </a:solidFill>
              <a:effectLst/>
              <a:uLnTx/>
              <a:uFillTx/>
              <a:latin typeface="Calibri" panose="020F0502020204030204" pitchFamily="34" charset="0"/>
              <a:ea typeface="Microsoft YaHei" panose="020B0503020204020204" pitchFamily="34" charset="-122"/>
              <a:cs typeface="+mn-cs"/>
            </a:endParaRPr>
          </a:p>
        </p:txBody>
      </p:sp>
      <p:sp>
        <p:nvSpPr>
          <p:cNvPr id="106500" name="Rectangle 2"/>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106501" name="Rectangle 3"/>
          <p:cNvSpPr>
            <a:spLocks noGrp="1" noChangeArrowheads="1"/>
          </p:cNvSpPr>
          <p:nvPr>
            <p:ph type="body" idx="1"/>
          </p:nvPr>
        </p:nvSpPr>
        <p:spPr bwMode="auto">
          <a:solidFill>
            <a:srgbClr val="FFFFFF"/>
          </a:solidFill>
          <a:ln w="9360">
            <a:solidFill>
              <a:srgbClr val="000000"/>
            </a:solidFill>
            <a:miter lim="800000"/>
            <a:headEnd/>
            <a:tailEnd/>
          </a:ln>
        </p:spPr>
        <p:txBody>
          <a:bodyPr wrap="none" numCol="1" anchor="ctr" anchorCtr="0" compatLnSpc="1">
            <a:prstTxWarp prst="textNoShape">
              <a:avLst/>
            </a:prstTxWarp>
          </a:bodyPr>
          <a:lstStyle/>
          <a:p>
            <a:pPr eaLnBrk="1" hangingPunct="1">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it-IT">
              <a:ea typeface="Microsoft YaHei" panose="020B0503020204020204" pitchFamily="34" charset="-122"/>
            </a:endParaRPr>
          </a:p>
        </p:txBody>
      </p:sp>
    </p:spTree>
    <p:extLst>
      <p:ext uri="{BB962C8B-B14F-4D97-AF65-F5344CB8AC3E}">
        <p14:creationId xmlns:p14="http://schemas.microsoft.com/office/powerpoint/2010/main" val="2713474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7506" name="Rectangle 8"/>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8CCFE4E8-BE44-4240-8886-4E2168F95411}" type="slidenum">
              <a:rPr kumimoji="0" lang="it-IT" altLang="it-IT" sz="1200" b="0" i="0" u="none" strike="noStrike" kern="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2</a:t>
            </a:fld>
            <a:endParaRPr kumimoji="0" lang="it-IT" altLang="it-IT" sz="12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71683" name="Rectangle 1"/>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71684"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it-IT" altLang="it-IT">
              <a:latin typeface="Times New Roman" panose="02020603050405020304" pitchFamily="18" charset="0"/>
            </a:endParaRPr>
          </a:p>
        </p:txBody>
      </p:sp>
    </p:spTree>
    <p:extLst>
      <p:ext uri="{BB962C8B-B14F-4D97-AF65-F5344CB8AC3E}">
        <p14:creationId xmlns:p14="http://schemas.microsoft.com/office/powerpoint/2010/main" val="16535741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8"/>
          <p:cNvSpPr txBox="1">
            <a:spLocks noGrp="1" noChangeArrowheads="1"/>
          </p:cNvSpPr>
          <p:nvPr/>
        </p:nvSpPr>
        <p:spPr bwMode="auto">
          <a:xfrm>
            <a:off x="3884613" y="8685213"/>
            <a:ext cx="296862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1pPr>
            <a:lvl2pPr marL="742950" indent="-28575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2pPr>
            <a:lvl3pPr marL="1143000" indent="-22860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3pPr>
            <a:lvl4pPr marL="1600200" indent="-22860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4pPr>
            <a:lvl5pPr marL="2057400" indent="-22860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670F1ABF-A0A5-4825-B818-E0B66F32CCE5}" type="slidenum">
              <a:rPr kumimoji="0" lang="it-IT" altLang="it-IT" sz="1200" b="0" i="0" u="none" strike="noStrike" kern="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Lucida Sans Unicode" panose="020B0602030504020204" pitchFamily="34" charset="0"/>
              </a:rPr>
              <a:pPr marL="0" marR="0" lvl="0" indent="0" algn="r" defTabSz="457200" rtl="0" eaLnBrk="1" fontAlgn="auto" latinLnBrk="0" hangingPunct="1">
                <a:lnSpc>
                  <a:spcPct val="10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34</a:t>
            </a:fld>
            <a:endParaRPr kumimoji="0" lang="it-IT" altLang="it-IT" sz="1200" b="0" i="0" u="none" strike="noStrike" kern="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Lucida Sans Unicode" panose="020B0602030504020204" pitchFamily="34" charset="0"/>
            </a:endParaRPr>
          </a:p>
        </p:txBody>
      </p:sp>
      <p:sp>
        <p:nvSpPr>
          <p:cNvPr id="52227"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1pPr>
            <a:lvl2pPr marL="742950" indent="-28575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2pPr>
            <a:lvl3pPr marL="1143000" indent="-22860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3pPr>
            <a:lvl4pPr marL="1600200" indent="-22860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4pPr>
            <a:lvl5pPr marL="2057400" indent="-22860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9916934C-AF9F-4584-8E5E-186A4994EDF6}" type="slidenum">
              <a:rPr kumimoji="0" lang="en-US" altLang="it-IT" sz="1200" b="0" i="0" u="none" strike="noStrike" kern="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mn-cs"/>
              </a:rPr>
              <a:pPr marL="0" marR="0" lvl="0" indent="0" algn="r" defTabSz="457200" rtl="0" eaLnBrk="1" fontAlgn="auto" latinLnBrk="0" hangingPunct="1">
                <a:lnSpc>
                  <a:spcPct val="10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34</a:t>
            </a:fld>
            <a:endParaRPr kumimoji="0" lang="en-US" altLang="it-IT" sz="1200" b="0" i="0" u="none" strike="noStrike" kern="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
        <p:nvSpPr>
          <p:cNvPr id="108548" name="Rectangle 2"/>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108549" name="Rectangle 3"/>
          <p:cNvSpPr>
            <a:spLocks noGrp="1" noChangeArrowheads="1"/>
          </p:cNvSpPr>
          <p:nvPr>
            <p:ph type="body" idx="1"/>
          </p:nvPr>
        </p:nvSpPr>
        <p:spPr bwMode="auto">
          <a:solidFill>
            <a:srgbClr val="FFFFFF"/>
          </a:solidFill>
          <a:ln w="9360">
            <a:solidFill>
              <a:srgbClr val="000000"/>
            </a:solidFill>
            <a:miter lim="800000"/>
            <a:headEnd/>
            <a:tailEnd/>
          </a:ln>
        </p:spPr>
        <p:txBody>
          <a:bodyPr wrap="none" numCol="1" anchor="ctr" anchorCtr="0" compatLnSpc="1">
            <a:prstTxWarp prst="textNoShape">
              <a:avLst/>
            </a:prstTxWarp>
          </a:bodyPr>
          <a:lstStyle/>
          <a:p>
            <a:pPr eaLnBrk="1" hangingPunct="1">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it-IT"/>
          </a:p>
        </p:txBody>
      </p:sp>
    </p:spTree>
    <p:extLst>
      <p:ext uri="{BB962C8B-B14F-4D97-AF65-F5344CB8AC3E}">
        <p14:creationId xmlns:p14="http://schemas.microsoft.com/office/powerpoint/2010/main" val="33551486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8"/>
          <p:cNvSpPr txBox="1">
            <a:spLocks noGrp="1" noChangeArrowheads="1"/>
          </p:cNvSpPr>
          <p:nvPr/>
        </p:nvSpPr>
        <p:spPr bwMode="auto">
          <a:xfrm>
            <a:off x="3884613" y="8685213"/>
            <a:ext cx="296862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1pPr>
            <a:lvl2pPr marL="742950" indent="-28575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2pPr>
            <a:lvl3pPr marL="1143000" indent="-22860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3pPr>
            <a:lvl4pPr marL="1600200" indent="-22860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4pPr>
            <a:lvl5pPr marL="2057400" indent="-228600" defTabSz="4572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3C2ACF79-EA67-49F7-BA8A-71268276C40A}" type="slidenum">
              <a:rPr kumimoji="0" lang="it-IT" altLang="it-IT" sz="1200" b="0" i="0" u="none" strike="noStrike" kern="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Lucida Sans Unicode" panose="020B0602030504020204" pitchFamily="34" charset="0"/>
              </a:rPr>
              <a:pPr marL="0" marR="0" lvl="0" indent="0" algn="r" defTabSz="457200" rtl="0" eaLnBrk="1" fontAlgn="auto" latinLnBrk="0" hangingPunct="1">
                <a:lnSpc>
                  <a:spcPct val="10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35</a:t>
            </a:fld>
            <a:endParaRPr kumimoji="0" lang="it-IT" altLang="it-IT" sz="1200" b="0" i="0" u="none" strike="noStrike" kern="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Lucida Sans Unicode" panose="020B0602030504020204" pitchFamily="34" charset="0"/>
            </a:endParaRPr>
          </a:p>
        </p:txBody>
      </p:sp>
      <p:sp>
        <p:nvSpPr>
          <p:cNvPr id="110595" name="Rectangle 1"/>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110596"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fr-FR" altLang="it-IT">
              <a:latin typeface="Times New Roman" panose="02020603050405020304" pitchFamily="18" charset="0"/>
            </a:endParaRPr>
          </a:p>
        </p:txBody>
      </p:sp>
    </p:spTree>
    <p:extLst>
      <p:ext uri="{BB962C8B-B14F-4D97-AF65-F5344CB8AC3E}">
        <p14:creationId xmlns:p14="http://schemas.microsoft.com/office/powerpoint/2010/main" val="39138407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txBox="1">
            <a:spLocks noChangeArrowheads="1"/>
          </p:cNvSpPr>
          <p:nvPr/>
        </p:nvSpPr>
        <p:spPr bwMode="auto">
          <a:xfrm>
            <a:off x="1400175" y="914400"/>
            <a:ext cx="4056063" cy="3135313"/>
          </a:xfrm>
          <a:prstGeom prst="rect">
            <a:avLst/>
          </a:prstGeom>
          <a:solidFill>
            <a:srgbClr val="FFFFFF"/>
          </a:solidFill>
          <a:ln w="9525">
            <a:solidFill>
              <a:srgbClr val="000000"/>
            </a:solidFill>
            <a:miter lim="800000"/>
            <a:headEnd/>
            <a:tailEnd/>
          </a:ln>
        </p:spPr>
        <p:txBody>
          <a:bodyPr wrap="none" lIns="82058" tIns="41029" rIns="82058" bIns="41029" anchor="ct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defRPr/>
            </a:pPr>
            <a:endParaRPr lang="it-IT" altLang="it-IT" sz="1800" kern="0">
              <a:solidFill>
                <a:prstClr val="black"/>
              </a:solidFill>
              <a:latin typeface="Arial" panose="020B0604020202020204" pitchFamily="34" charset="0"/>
            </a:endParaRPr>
          </a:p>
        </p:txBody>
      </p:sp>
      <p:sp>
        <p:nvSpPr>
          <p:cNvPr id="11267" name="Text Box 2"/>
          <p:cNvSpPr>
            <a:spLocks noGrp="1" noChangeArrowheads="1"/>
          </p:cNvSpPr>
          <p:nvPr>
            <p:ph type="body"/>
          </p:nvPr>
        </p:nvSpPr>
        <p:spPr bwMode="auto">
          <a:xfrm>
            <a:off x="1046163" y="4352925"/>
            <a:ext cx="4770437" cy="3478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numCol="1" anchor="t" anchorCtr="0" compatLnSpc="1">
            <a:prstTxWarp prst="textNoShape">
              <a:avLst/>
            </a:prstTxWarp>
          </a:bodyPr>
          <a:lstStyle/>
          <a:p>
            <a:pPr marL="76200" indent="-76200" eaLnBrk="1" hangingPunct="1">
              <a:lnSpc>
                <a:spcPct val="93000"/>
              </a:lnSpc>
              <a:spcBef>
                <a:spcPct val="0"/>
              </a:spcBef>
              <a:buSzPct val="45000"/>
              <a:tabLst>
                <a:tab pos="649288" algn="l"/>
                <a:tab pos="1298575" algn="l"/>
                <a:tab pos="1947863" algn="l"/>
                <a:tab pos="2597150" algn="l"/>
                <a:tab pos="3248025" algn="l"/>
                <a:tab pos="3897313" algn="l"/>
                <a:tab pos="4546600" algn="l"/>
              </a:tabLst>
            </a:pPr>
            <a:r>
              <a:rPr lang="en-GB" altLang="it-IT" dirty="0">
                <a:latin typeface="Arial" panose="020B0604020202020204" pitchFamily="34" charset="0"/>
                <a:ea typeface="msgothic" charset="0"/>
                <a:cs typeface="msgothic" charset="0"/>
              </a:rPr>
              <a:t>Relative frequency of articles with epigenetic or epigenetics in their title. The frequency index is the number of titles retrieved from the ISI Web of Knowledge using the search term epigenetic* divided by the number of titles retrieved using genetic* multiplied by 100. An index of one means there is one ‘epigenetic’ title for every 100 ‘genetic’ titles</a:t>
            </a:r>
          </a:p>
        </p:txBody>
      </p:sp>
    </p:spTree>
    <p:extLst>
      <p:ext uri="{BB962C8B-B14F-4D97-AF65-F5344CB8AC3E}">
        <p14:creationId xmlns:p14="http://schemas.microsoft.com/office/powerpoint/2010/main" val="19728027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egnaposto immagine diapositiva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39"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it-IT" b="1" u="sng" dirty="0"/>
              <a:t>The third keyword: </a:t>
            </a:r>
            <a:r>
              <a:rPr lang="en-GB" altLang="it-IT" b="1" u="sng" dirty="0" err="1"/>
              <a:t>fetal</a:t>
            </a:r>
            <a:r>
              <a:rPr lang="en-GB" altLang="it-IT" b="1" u="sng" dirty="0"/>
              <a:t> programming</a:t>
            </a:r>
            <a:endParaRPr lang="it-IT" altLang="it-IT" dirty="0"/>
          </a:p>
          <a:p>
            <a:pPr eaLnBrk="1" hangingPunct="1">
              <a:spcBef>
                <a:spcPct val="0"/>
              </a:spcBef>
            </a:pPr>
            <a:r>
              <a:rPr lang="en-GB" altLang="it-IT" dirty="0"/>
              <a:t>The third key-word is </a:t>
            </a:r>
            <a:r>
              <a:rPr lang="en-GB" altLang="it-IT" dirty="0" err="1"/>
              <a:t>fetal</a:t>
            </a:r>
            <a:r>
              <a:rPr lang="en-GB" altLang="it-IT" dirty="0"/>
              <a:t> programming. Even in this case it is important to </a:t>
            </a:r>
            <a:r>
              <a:rPr lang="en-GB" altLang="it-IT" b="1" dirty="0"/>
              <a:t>emphasize</a:t>
            </a:r>
            <a:r>
              <a:rPr lang="en-GB" altLang="it-IT" dirty="0"/>
              <a:t>  that this is </a:t>
            </a:r>
            <a:r>
              <a:rPr lang="en-GB" altLang="it-IT" b="1" u="sng" dirty="0"/>
              <a:t>not a generic concept, concerning the way in which the "genetic program" contained in DNA is translated, during the nine months of the ontogenetic process, in a specific complex phenotype</a:t>
            </a:r>
            <a:r>
              <a:rPr lang="en-GB" altLang="it-IT" dirty="0"/>
              <a:t>. But, on the contrary, this is  a </a:t>
            </a:r>
            <a:r>
              <a:rPr lang="en-GB" altLang="it-IT" b="1" u="sng" dirty="0"/>
              <a:t>precise technical term that refers to the ability, and  at the same time to the necessity, of embryo-</a:t>
            </a:r>
            <a:r>
              <a:rPr lang="en-GB" altLang="it-IT" b="1" u="sng" dirty="0" err="1"/>
              <a:t>fetal</a:t>
            </a:r>
            <a:r>
              <a:rPr lang="en-GB" altLang="it-IT" b="1" u="sng" dirty="0"/>
              <a:t> cells to define their epigenetic setting in adaptive (and predictive) response</a:t>
            </a:r>
            <a:r>
              <a:rPr lang="en-GB" altLang="it-IT" dirty="0"/>
              <a:t>  </a:t>
            </a:r>
            <a:r>
              <a:rPr lang="en-GB" altLang="it-IT" b="1" dirty="0"/>
              <a:t>to the information</a:t>
            </a:r>
            <a:r>
              <a:rPr lang="en-GB" altLang="it-IT" dirty="0"/>
              <a:t> coming from the mother and, through her,  from the outer world.</a:t>
            </a:r>
            <a:endParaRPr lang="it-IT" altLang="it-IT" dirty="0"/>
          </a:p>
          <a:p>
            <a:pPr eaLnBrk="1" hangingPunct="1">
              <a:spcBef>
                <a:spcPct val="0"/>
              </a:spcBef>
            </a:pPr>
            <a:endParaRPr lang="it-IT" altLang="it-IT" dirty="0"/>
          </a:p>
          <a:p>
            <a:pPr eaLnBrk="1" hangingPunct="1">
              <a:spcBef>
                <a:spcPct val="0"/>
              </a:spcBef>
            </a:pPr>
            <a:endParaRPr lang="it-IT" altLang="it-IT" dirty="0"/>
          </a:p>
        </p:txBody>
      </p:sp>
      <p:sp>
        <p:nvSpPr>
          <p:cNvPr id="167940"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931F191-B9AA-443D-8471-013E462B7B19}" type="slidenum">
              <a:rPr kumimoji="0" lang="it-IT" altLang="it-IT" sz="1800" b="0" i="0" u="none" strike="noStrike" kern="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it-IT" altLang="it-IT"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621978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Espace réservé de l'image des diapositives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it-IT" dirty="0"/>
              <a:t>We could summarize all this by saying that </a:t>
            </a:r>
            <a:r>
              <a:rPr lang="en-GB" altLang="it-IT" b="1" u="sng" dirty="0"/>
              <a:t>the actual genetic program of a particular individual is actually the product of nine months of epigenetic adaptive-predictive “formatting” of billions of cells</a:t>
            </a:r>
            <a:r>
              <a:rPr lang="en-GB" altLang="it-IT" dirty="0"/>
              <a:t>. </a:t>
            </a:r>
            <a:endParaRPr lang="it-IT" altLang="it-IT" dirty="0"/>
          </a:p>
          <a:p>
            <a:r>
              <a:rPr lang="en-GB" altLang="it-IT" dirty="0"/>
              <a:t>The embryo-</a:t>
            </a:r>
            <a:r>
              <a:rPr lang="en-GB" altLang="it-IT" dirty="0" err="1"/>
              <a:t>fetal</a:t>
            </a:r>
            <a:r>
              <a:rPr lang="en-GB" altLang="it-IT" dirty="0"/>
              <a:t> ontogeny represents, in fact,  the stage of life which is  </a:t>
            </a:r>
            <a:r>
              <a:rPr lang="en-GB" altLang="it-IT" b="1" u="sng" dirty="0"/>
              <a:t>far more sensitive to information coming from the environment (particularly to maternal-</a:t>
            </a:r>
            <a:r>
              <a:rPr lang="en-GB" altLang="it-IT" b="1" u="sng" dirty="0" err="1"/>
              <a:t>fetal</a:t>
            </a:r>
            <a:r>
              <a:rPr lang="en-GB" altLang="it-IT" b="1" u="sng" dirty="0"/>
              <a:t> stress, to nutritional errors, to  pollutants ..) because the cells, during the process of differentiation, are highly plastic</a:t>
            </a:r>
            <a:r>
              <a:rPr lang="en-GB" altLang="it-IT" dirty="0"/>
              <a:t> from an epigenetic point of view: the different epigenetic marks are, indeed, those which represent the essence and the product of </a:t>
            </a:r>
            <a:r>
              <a:rPr lang="en-GB" altLang="it-IT" i="1" dirty="0" err="1"/>
              <a:t>fetal</a:t>
            </a:r>
            <a:r>
              <a:rPr lang="en-GB" altLang="it-IT" i="1" dirty="0"/>
              <a:t> programming</a:t>
            </a:r>
            <a:r>
              <a:rPr lang="en-GB" altLang="it-IT" dirty="0"/>
              <a:t> and define </a:t>
            </a:r>
            <a:r>
              <a:rPr lang="en-GB" altLang="it-IT" b="1" dirty="0"/>
              <a:t>the basic program for the building of our individual phenotype (resulting in life-long changes in gene expression).</a:t>
            </a:r>
            <a:endParaRPr lang="it-IT" altLang="it-IT" dirty="0"/>
          </a:p>
          <a:p>
            <a:r>
              <a:rPr lang="en-GB" altLang="it-IT" dirty="0"/>
              <a:t/>
            </a:r>
            <a:br>
              <a:rPr lang="en-GB" altLang="it-IT" dirty="0"/>
            </a:br>
            <a:r>
              <a:rPr lang="en-GB" altLang="it-IT" dirty="0"/>
              <a:t>It is precisely at this stage that environment plays the most important role: to understand in what sense and to what extent it is important to take into account the </a:t>
            </a:r>
            <a:r>
              <a:rPr lang="en-GB" altLang="it-IT" b="1" u="sng" dirty="0"/>
              <a:t>fourth keyword</a:t>
            </a:r>
            <a:endParaRPr lang="it-IT" altLang="it-IT" b="1" u="sng" dirty="0"/>
          </a:p>
        </p:txBody>
      </p:sp>
      <p:sp>
        <p:nvSpPr>
          <p:cNvPr id="57348" name="Espace réservé du numéro de diapositive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BC15C785-6DA8-489E-9686-BC68BF8D4300}" type="slidenum">
              <a:rPr kumimoji="0" lang="it-IT" altLang="it-IT" sz="1200" b="0" i="0" u="none" strike="noStrike" kern="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47</a:t>
            </a:fld>
            <a:endParaRPr kumimoji="0" lang="it-IT" altLang="it-IT" sz="12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0589805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026"/>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ctangle 1027"/>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it-IT"/>
          </a:p>
        </p:txBody>
      </p:sp>
    </p:spTree>
    <p:extLst>
      <p:ext uri="{BB962C8B-B14F-4D97-AF65-F5344CB8AC3E}">
        <p14:creationId xmlns:p14="http://schemas.microsoft.com/office/powerpoint/2010/main" val="5920939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egnaposto immagine diapositiva 1">
            <a:extLst>
              <a:ext uri="{FF2B5EF4-FFF2-40B4-BE49-F238E27FC236}">
                <a16:creationId xmlns:a16="http://schemas.microsoft.com/office/drawing/2014/main" xmlns="" id="{87DBF722-D72A-4819-B997-8303F87A6CA6}"/>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Segnaposto note 2">
            <a:extLst>
              <a:ext uri="{FF2B5EF4-FFF2-40B4-BE49-F238E27FC236}">
                <a16:creationId xmlns:a16="http://schemas.microsoft.com/office/drawing/2014/main" xmlns="" id="{DDCE86E1-333A-41EA-B333-1DEE09A781C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r>
              <a:rPr lang="en-GB" altLang="it-IT">
                <a:latin typeface="Times New Roman" panose="02020603050405020304" pitchFamily="18" charset="0"/>
                <a:cs typeface="Times New Roman" panose="02020603050405020304" pitchFamily="18" charset="0"/>
              </a:rPr>
              <a:t>It has been well known for many years that </a:t>
            </a:r>
            <a:r>
              <a:rPr lang="en-GB" altLang="it-IT" b="1">
                <a:latin typeface="Times New Roman" panose="02020603050405020304" pitchFamily="18" charset="0"/>
                <a:cs typeface="Times New Roman" panose="02020603050405020304" pitchFamily="18" charset="0"/>
              </a:rPr>
              <a:t>prenatal life is not fully protected</a:t>
            </a:r>
            <a:r>
              <a:rPr lang="en-GB" altLang="it-IT">
                <a:latin typeface="Times New Roman" panose="02020603050405020304" pitchFamily="18" charset="0"/>
                <a:cs typeface="Times New Roman" panose="02020603050405020304" pitchFamily="18" charset="0"/>
              </a:rPr>
              <a:t> in the uterine microenvironment. </a:t>
            </a:r>
            <a:r>
              <a:rPr lang="en-US" altLang="it-IT">
                <a:latin typeface="Times New Roman" panose="02020603050405020304" pitchFamily="18" charset="0"/>
                <a:cs typeface="Times New Roman" panose="02020603050405020304" pitchFamily="18" charset="0"/>
              </a:rPr>
              <a:t>But only over the last decade we have been focusing on mechanisms and modalities of maternal and foetal exposure to an impressive range of chemicals (eg .: endocrine disruptors) , physical factors (eg .: ionizing radiations)  and biological agents (eg .: viruses) able to induce potentially adaptive and predictive epigenetic changes in the embryo-fetal genome, thus interfering with the programming of tissues and organs in an often irreversible way. </a:t>
            </a:r>
            <a:endParaRPr lang="it-IT" altLang="it-IT">
              <a:latin typeface="Times New Roman" panose="02020603050405020304" pitchFamily="18" charset="0"/>
              <a:cs typeface="Times New Roman" panose="02020603050405020304" pitchFamily="18" charset="0"/>
            </a:endParaRPr>
          </a:p>
          <a:p>
            <a:endParaRPr lang="it-IT" altLang="it-IT"/>
          </a:p>
        </p:txBody>
      </p:sp>
      <p:sp>
        <p:nvSpPr>
          <p:cNvPr id="43012" name="Segnaposto numero diapositiva 3">
            <a:extLst>
              <a:ext uri="{FF2B5EF4-FFF2-40B4-BE49-F238E27FC236}">
                <a16:creationId xmlns:a16="http://schemas.microsoft.com/office/drawing/2014/main" xmlns="" id="{24662E06-A11E-4284-9E0A-F88E4FCB691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1A2B744-654D-4064-9395-4B5575B910D8}" type="slidenum">
              <a:rPr lang="it-IT" altLang="it-IT" smtClean="0">
                <a:solidFill>
                  <a:srgbClr val="000000"/>
                </a:solidFill>
                <a:latin typeface="Calibri" panose="020F0502020204030204" pitchFamily="34" charset="0"/>
              </a:rPr>
              <a:pPr/>
              <a:t>50</a:t>
            </a:fld>
            <a:endParaRPr lang="it-IT" altLang="it-IT">
              <a:solidFill>
                <a:srgbClr val="000000"/>
              </a:solidFill>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082" name="Rectangle 7">
            <a:extLst>
              <a:ext uri="{FF2B5EF4-FFF2-40B4-BE49-F238E27FC236}">
                <a16:creationId xmlns:a16="http://schemas.microsoft.com/office/drawing/2014/main" xmlns="" id="{911675B9-A360-4DD4-AC18-DA4E85B004B4}"/>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A885BFB9-2F39-4E07-B2B9-F58B1744283F}" type="slidenum">
              <a:rPr lang="it-IT" altLang="it-IT" sz="1200" kern="0" smtClean="0">
                <a:solidFill>
                  <a:prstClr val="black"/>
                </a:solidFill>
                <a:latin typeface="Calibri" panose="020F0502020204030204" pitchFamily="34" charset="0"/>
                <a:ea typeface="Arial Unicode MS" panose="020B0604020202020204" pitchFamily="34" charset="-128"/>
                <a:cs typeface="Arial Unicode MS" panose="020B0604020202020204" pitchFamily="34" charset="-128"/>
              </a:rPr>
              <a:pPr algn="r" eaLnBrk="1" hangingPunct="1">
                <a:defRPr/>
              </a:pPr>
              <a:t>59</a:t>
            </a:fld>
            <a:endParaRPr lang="it-IT" altLang="it-IT" sz="1200" kern="0">
              <a:solidFill>
                <a:prstClr val="black"/>
              </a:solidFill>
              <a:latin typeface="Calibri" panose="020F0502020204030204" pitchFamily="34" charset="0"/>
              <a:ea typeface="Arial Unicode MS" panose="020B0604020202020204" pitchFamily="34" charset="-128"/>
              <a:cs typeface="Arial Unicode MS" panose="020B0604020202020204" pitchFamily="34" charset="-128"/>
            </a:endParaRPr>
          </a:p>
        </p:txBody>
      </p:sp>
      <p:sp>
        <p:nvSpPr>
          <p:cNvPr id="53251" name="Rectangle 1">
            <a:extLst>
              <a:ext uri="{FF2B5EF4-FFF2-40B4-BE49-F238E27FC236}">
                <a16:creationId xmlns:a16="http://schemas.microsoft.com/office/drawing/2014/main" xmlns="" id="{68BE780A-B923-458D-8D89-B821D099D796}"/>
              </a:ext>
            </a:extLst>
          </p:cNvPr>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53252" name="Rectangle 2">
            <a:extLst>
              <a:ext uri="{FF2B5EF4-FFF2-40B4-BE49-F238E27FC236}">
                <a16:creationId xmlns:a16="http://schemas.microsoft.com/office/drawing/2014/main" xmlns="" id="{C98095AD-781B-4288-BA3D-D6B083F27F1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it-IT" altLang="it-IT">
              <a:latin typeface="Times New Roman" panose="02020603050405020304" pitchFamily="18"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5106" name="Rectangle 7">
            <a:extLst>
              <a:ext uri="{FF2B5EF4-FFF2-40B4-BE49-F238E27FC236}">
                <a16:creationId xmlns:a16="http://schemas.microsoft.com/office/drawing/2014/main" xmlns="" id="{52FAB686-3AF1-4343-9A6F-64E6BAC0A022}"/>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defRPr/>
            </a:pPr>
            <a:fld id="{166497E8-FA11-441F-97E7-5D2AC2EACAFE}" type="slidenum">
              <a:rPr lang="it-IT" altLang="it-IT" sz="1200" kern="0" smtClean="0">
                <a:solidFill>
                  <a:prstClr val="black"/>
                </a:solidFill>
                <a:latin typeface="Calibri" panose="020F0502020204030204" pitchFamily="34" charset="0"/>
                <a:ea typeface="Microsoft YaHei" panose="020B0503020204020204" pitchFamily="34" charset="-122"/>
              </a:rPr>
              <a:pPr algn="r" eaLnBrk="1" hangingPunct="1">
                <a:defRPr/>
              </a:pPr>
              <a:t>60</a:t>
            </a:fld>
            <a:endParaRPr lang="it-IT" altLang="it-IT" sz="1200" kern="0">
              <a:solidFill>
                <a:prstClr val="black"/>
              </a:solidFill>
              <a:latin typeface="Calibri" panose="020F0502020204030204" pitchFamily="34" charset="0"/>
              <a:ea typeface="Microsoft YaHei" panose="020B0503020204020204" pitchFamily="34" charset="-122"/>
            </a:endParaRPr>
          </a:p>
        </p:txBody>
      </p:sp>
      <p:sp>
        <p:nvSpPr>
          <p:cNvPr id="55299" name="Rectangle 1">
            <a:extLst>
              <a:ext uri="{FF2B5EF4-FFF2-40B4-BE49-F238E27FC236}">
                <a16:creationId xmlns:a16="http://schemas.microsoft.com/office/drawing/2014/main" xmlns="" id="{7BF769F8-06F6-422E-BBDE-2E999D434B61}"/>
              </a:ext>
            </a:extLst>
          </p:cNvPr>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55300" name="Rectangle 2">
            <a:extLst>
              <a:ext uri="{FF2B5EF4-FFF2-40B4-BE49-F238E27FC236}">
                <a16:creationId xmlns:a16="http://schemas.microsoft.com/office/drawing/2014/main" xmlns="" id="{2F2A7E2B-0EF8-423F-895B-F926423969E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r>
              <a:rPr lang="it-IT" altLang="it-IT">
                <a:latin typeface="Times New Roman" panose="02020603050405020304" pitchFamily="18" charset="0"/>
                <a:ea typeface="MS PGothic" panose="020B0600070205080204" pitchFamily="34" charset="-128"/>
              </a:rPr>
              <a:t>AL feto l</a:t>
            </a:r>
            <a:r>
              <a:rPr lang="ja-JP" altLang="it-IT">
                <a:latin typeface="Times New Roman" panose="02020603050405020304" pitchFamily="18" charset="0"/>
              </a:rPr>
              <a:t>’</a:t>
            </a:r>
            <a:r>
              <a:rPr lang="it-IT" altLang="ja-JP">
                <a:latin typeface="Times New Roman" panose="02020603050405020304" pitchFamily="18" charset="0"/>
              </a:rPr>
              <a:t>impatto del Body burden materno EPA (enviromental Protection agency) : Carico  chimico o zavorra chimica accumulato dalla madre nel corso di una vita  attraverso catene alimentari, inalazione, ma anche vie  impensabili (assorbimento dermico per i cosmetici  </a:t>
            </a:r>
            <a:endParaRPr lang="it-IT" altLang="it-IT">
              <a:latin typeface="Times New Roman" panose="02020603050405020304" pitchFamily="18" charset="0"/>
              <a:ea typeface="MS PGothic" panose="020B0600070205080204" pitchFamily="3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egnaposto immagine diapositiva 1">
            <a:extLst>
              <a:ext uri="{FF2B5EF4-FFF2-40B4-BE49-F238E27FC236}">
                <a16:creationId xmlns:a16="http://schemas.microsoft.com/office/drawing/2014/main" xmlns="" id="{D18EEE61-87CB-4DD8-93DA-B2CAA9255C32}"/>
              </a:ext>
            </a:extLst>
          </p:cNvPr>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Segnaposto note 2">
            <a:extLst>
              <a:ext uri="{FF2B5EF4-FFF2-40B4-BE49-F238E27FC236}">
                <a16:creationId xmlns:a16="http://schemas.microsoft.com/office/drawing/2014/main" xmlns="" id="{7580B586-F756-4106-AD98-CD881A43A5B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altLang="it-IT"/>
          </a:p>
        </p:txBody>
      </p:sp>
      <p:sp>
        <p:nvSpPr>
          <p:cNvPr id="58372" name="Segnaposto numero diapositiva 3">
            <a:extLst>
              <a:ext uri="{FF2B5EF4-FFF2-40B4-BE49-F238E27FC236}">
                <a16:creationId xmlns:a16="http://schemas.microsoft.com/office/drawing/2014/main" xmlns="" id="{1179EFFB-E17A-4D28-AD76-B0FA485A6FC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57C2341-3270-4374-9CD2-9F0F3A091AF1}" type="slidenum">
              <a:rPr lang="it-IT" altLang="it-IT" smtClean="0">
                <a:solidFill>
                  <a:srgbClr val="000000"/>
                </a:solidFill>
                <a:latin typeface="Calibri" panose="020F0502020204030204" pitchFamily="34" charset="0"/>
              </a:rPr>
              <a:pPr/>
              <a:t>62</a:t>
            </a:fld>
            <a:endParaRPr lang="it-IT" altLang="it-IT">
              <a:solidFill>
                <a:srgbClr val="000000"/>
              </a:solidFill>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F2FDD3A9-55D1-4B4C-B014-AC7D980DA900}" type="slidenum">
              <a:rPr kumimoji="0" lang="it-IT" altLang="it-IT" sz="1200" b="0" i="0" u="none" strike="noStrike" kern="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5</a:t>
            </a:fld>
            <a:endParaRPr kumimoji="0" lang="it-IT" altLang="it-IT" sz="12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19459"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0" name="Rectangle 3"/>
          <p:cNvSpPr>
            <a:spLocks noGrp="1" noChangeArrowheads="1"/>
          </p:cNvSpPr>
          <p:nvPr>
            <p:ph type="body" idx="1"/>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pPr eaLnBrk="1" hangingPunct="1">
              <a:spcBef>
                <a:spcPct val="0"/>
              </a:spcBef>
            </a:pPr>
            <a:endParaRPr lang="fr-FR" altLang="it-IT"/>
          </a:p>
        </p:txBody>
      </p:sp>
    </p:spTree>
    <p:extLst>
      <p:ext uri="{BB962C8B-B14F-4D97-AF65-F5344CB8AC3E}">
        <p14:creationId xmlns:p14="http://schemas.microsoft.com/office/powerpoint/2010/main" val="27995296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egnaposto immagine diapositiva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it-IT"/>
              <a:t>Eventually, during the last years, the </a:t>
            </a:r>
            <a:r>
              <a:rPr lang="en-GB" altLang="it-IT" b="1" i="1"/>
              <a:t>fetal programming mismatch theory</a:t>
            </a:r>
            <a:r>
              <a:rPr lang="en-GB" altLang="it-IT"/>
              <a:t> has been transformed  </a:t>
            </a:r>
            <a:r>
              <a:rPr lang="en-GB" altLang="it-IT" b="1" u="sng"/>
              <a:t>from a theory essentially useful to explain the pathogenic mechanisms causing  certain diseases  of adulthood, into the key-model theory of the embryo-fetal origins of adult diseases (DOHA-Developmental Origins of Health and Diseases),</a:t>
            </a:r>
            <a:r>
              <a:rPr lang="en-GB" altLang="it-IT"/>
              <a:t> according to which most chronic-degenerative and inflammatory diseases, greatly increased during the last decades, first in the Western world, then at a global level, could be just </a:t>
            </a:r>
            <a:r>
              <a:rPr lang="en-GB" altLang="it-IT" b="1"/>
              <a:t>the product of a </a:t>
            </a:r>
            <a:r>
              <a:rPr lang="en-GB" altLang="it-IT" b="1" i="1"/>
              <a:t>(epigenetic) programming mismatch</a:t>
            </a:r>
            <a:r>
              <a:rPr lang="en-GB" altLang="it-IT" b="1"/>
              <a:t> at the earliest stages of life.</a:t>
            </a:r>
            <a:endParaRPr lang="it-IT" altLang="it-IT"/>
          </a:p>
        </p:txBody>
      </p:sp>
      <p:sp>
        <p:nvSpPr>
          <p:cNvPr id="133124"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0DD6A7F-4C28-4CAC-9A34-C9BB1C4BD15D}" type="slidenum">
              <a:rPr kumimoji="0" lang="it-IT" altLang="it-IT" sz="1200" b="0" i="0" u="none" strike="noStrike" kern="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it-IT" altLang="it-IT" sz="12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245421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7218" name="Rectangle 7"/>
          <p:cNvSpPr txBox="1">
            <a:spLocks noGrp="1" noChangeArrowheads="1"/>
          </p:cNvSpPr>
          <p:nvPr/>
        </p:nvSpPr>
        <p:spPr bwMode="auto">
          <a:xfrm>
            <a:off x="3884613" y="8685213"/>
            <a:ext cx="2970212"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marL="0" marR="0" lvl="0" indent="0" algn="r" defTabSz="449263" rtl="0" eaLnBrk="1" fontAlgn="auto" latinLnBrk="0" hangingPunct="1">
              <a:lnSpc>
                <a:spcPct val="100000"/>
              </a:lnSpc>
              <a:spcBef>
                <a:spcPts val="0"/>
              </a:spcBef>
              <a:spcAft>
                <a:spcPts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fld id="{3948B4E3-AD55-46F2-9B6A-105FEC2F8314}" type="slidenum">
              <a:rPr kumimoji="0" lang="it-IT" altLang="it-IT" sz="1200" b="0" i="0" u="none" strike="noStrike" kern="0" cap="none" spc="0" normalizeH="0" baseline="0" noProof="0" smtClean="0">
                <a:ln>
                  <a:noFill/>
                </a:ln>
                <a:solidFill>
                  <a:srgbClr val="000000"/>
                </a:solidFill>
                <a:effectLst/>
                <a:uLnTx/>
                <a:uFillTx/>
                <a:latin typeface="Calibri" panose="020F0502020204030204" pitchFamily="34" charset="0"/>
                <a:ea typeface="Arial Unicode MS" pitchFamily="34" charset="-128"/>
                <a:cs typeface="+mn-cs"/>
              </a:rPr>
              <a:pPr marL="0" marR="0" lvl="0" indent="0" algn="r" defTabSz="449263" rtl="0" eaLnBrk="1" fontAlgn="auto" latinLnBrk="0" hangingPunct="1">
                <a:lnSpc>
                  <a:spcPct val="100000"/>
                </a:lnSpc>
                <a:spcBef>
                  <a:spcPts val="0"/>
                </a:spcBef>
                <a:spcAft>
                  <a:spcPts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t>68</a:t>
            </a:fld>
            <a:endParaRPr kumimoji="0" lang="it-IT" altLang="it-IT" sz="1200" b="0" i="0" u="none" strike="noStrike" kern="0" cap="none" spc="0" normalizeH="0" baseline="0" noProof="0">
              <a:ln>
                <a:noFill/>
              </a:ln>
              <a:solidFill>
                <a:srgbClr val="000000"/>
              </a:solidFill>
              <a:effectLst/>
              <a:uLnTx/>
              <a:uFillTx/>
              <a:latin typeface="Calibri" panose="020F0502020204030204" pitchFamily="34" charset="0"/>
              <a:ea typeface="Arial Unicode MS" pitchFamily="34" charset="-128"/>
              <a:cs typeface="+mn-cs"/>
            </a:endParaRPr>
          </a:p>
        </p:txBody>
      </p:sp>
      <p:sp>
        <p:nvSpPr>
          <p:cNvPr id="137219" name="Rectangle 1"/>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137220"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numCol="1" anchor="ctr" anchorCtr="0" compatLnSpc="1">
            <a:prstTxWarp prst="textNoShape">
              <a:avLst/>
            </a:prstTxWarp>
          </a:bodyPr>
          <a:lstStyle/>
          <a:p>
            <a:pPr eaLnBrk="1" hangingPunct="1">
              <a:spcBef>
                <a:spcPct val="0"/>
              </a:spcBef>
            </a:pPr>
            <a:r>
              <a:rPr lang="en-US" altLang="it-IT"/>
              <a:t>This is a graph taken from a famous article published 10 years ago on the NEJM, shoving the rapid decrease of the infectious/acute diseases and the </a:t>
            </a:r>
            <a:r>
              <a:rPr lang="en-US" altLang="it-IT" b="1"/>
              <a:t>simultaneous increase of the chronic/inflammatory diseases </a:t>
            </a:r>
            <a:r>
              <a:rPr lang="en-US" altLang="it-IT"/>
              <a:t>in the North of the World..</a:t>
            </a:r>
            <a:endParaRPr lang="it-IT" altLang="it-IT"/>
          </a:p>
        </p:txBody>
      </p:sp>
    </p:spTree>
    <p:extLst>
      <p:ext uri="{BB962C8B-B14F-4D97-AF65-F5344CB8AC3E}">
        <p14:creationId xmlns:p14="http://schemas.microsoft.com/office/powerpoint/2010/main" val="42006663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defRPr/>
            </a:pPr>
            <a:fld id="{7E904BF3-12A9-4CA4-ABBF-313E7D38BBF1}" type="slidenum">
              <a:rPr lang="it-IT" altLang="it-IT" sz="1800" b="0" kern="0" smtClean="0">
                <a:solidFill>
                  <a:prstClr val="black"/>
                </a:solidFill>
              </a:rPr>
              <a:pPr>
                <a:defRPr/>
              </a:pPr>
              <a:t>71</a:t>
            </a:fld>
            <a:endParaRPr lang="it-IT" altLang="it-IT" sz="1800" b="0" kern="0">
              <a:solidFill>
                <a:prstClr val="black"/>
              </a:solidFill>
            </a:endParaRPr>
          </a:p>
        </p:txBody>
      </p:sp>
      <p:sp>
        <p:nvSpPr>
          <p:cNvPr id="16387" name="Segnaposto immagine diapositiva 1"/>
          <p:cNvSpPr>
            <a:spLocks noGrp="1" noRot="1" noChangeAspect="1" noTextEdit="1"/>
          </p:cNvSpPr>
          <p:nvPr>
            <p:ph type="sldImg"/>
          </p:nvPr>
        </p:nvSpPr>
        <p:spPr>
          <a:xfrm>
            <a:off x="685800" y="1143000"/>
            <a:ext cx="5486400" cy="3086100"/>
          </a:xfrm>
          <a:ln/>
        </p:spPr>
      </p:sp>
      <p:sp>
        <p:nvSpPr>
          <p:cNvPr id="16388" name="Segnaposto note 2"/>
          <p:cNvSpPr>
            <a:spLocks noGrp="1"/>
          </p:cNvSpPr>
          <p:nvPr>
            <p:ph type="body" idx="1"/>
          </p:nvPr>
        </p:nvSpPr>
        <p:spPr>
          <a:noFill/>
        </p:spPr>
        <p:txBody>
          <a:bodyPr/>
          <a:lstStyle/>
          <a:p>
            <a:pPr eaLnBrk="1" hangingPunct="1"/>
            <a:endParaRPr lang="it-IT" altLang="it-IT"/>
          </a:p>
        </p:txBody>
      </p:sp>
      <p:sp>
        <p:nvSpPr>
          <p:cNvPr id="16389"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a:defRPr/>
            </a:pPr>
            <a:fld id="{45C78CE4-DB00-4BC7-9C06-62AC8B8DC8D1}" type="slidenum">
              <a:rPr lang="it-IT" altLang="it-IT" sz="1200" b="0" kern="0" smtClean="0">
                <a:solidFill>
                  <a:prstClr val="black"/>
                </a:solidFill>
                <a:latin typeface="Calibri" panose="020F0502020204030204" pitchFamily="34" charset="0"/>
              </a:rPr>
              <a:pPr algn="r">
                <a:defRPr/>
              </a:pPr>
              <a:t>71</a:t>
            </a:fld>
            <a:endParaRPr lang="it-IT" altLang="it-IT" sz="1200" b="0" kern="0">
              <a:solidFill>
                <a:prstClr val="black"/>
              </a:solidFill>
              <a:latin typeface="Calibri" panose="020F0502020204030204" pitchFamily="34" charset="0"/>
            </a:endParaRPr>
          </a:p>
        </p:txBody>
      </p:sp>
    </p:spTree>
    <p:extLst>
      <p:ext uri="{BB962C8B-B14F-4D97-AF65-F5344CB8AC3E}">
        <p14:creationId xmlns:p14="http://schemas.microsoft.com/office/powerpoint/2010/main" val="32388036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8"/>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a:spcBef>
                <a:spcPct val="0"/>
              </a:spcBef>
              <a:defRPr/>
            </a:pPr>
            <a:fld id="{352439B2-783E-4DC2-A424-89E66E01B3DB}" type="slidenum">
              <a:rPr lang="it-IT" altLang="it-IT" kern="0" smtClean="0">
                <a:solidFill>
                  <a:prstClr val="black"/>
                </a:solidFill>
                <a:latin typeface="Arial" panose="020B0604020202020204" pitchFamily="34" charset="0"/>
                <a:ea typeface="MS PGothic" panose="020B0600070205080204" pitchFamily="34" charset="-128"/>
                <a:cs typeface="Lucida Sans Unicode" panose="020B0602030504020204" pitchFamily="34" charset="0"/>
              </a:rPr>
              <a:pPr algn="r">
                <a:spcBef>
                  <a:spcPct val="0"/>
                </a:spcBef>
                <a:defRPr/>
              </a:pPr>
              <a:t>73</a:t>
            </a:fld>
            <a:endParaRPr lang="it-IT" altLang="it-IT" kern="0">
              <a:solidFill>
                <a:prstClr val="black"/>
              </a:solidFill>
              <a:latin typeface="Arial" panose="020B0604020202020204" pitchFamily="34" charset="0"/>
              <a:ea typeface="MS PGothic" panose="020B0600070205080204" pitchFamily="34" charset="-128"/>
              <a:cs typeface="Lucida Sans Unicode" panose="020B0602030504020204" pitchFamily="34" charset="0"/>
            </a:endParaRPr>
          </a:p>
        </p:txBody>
      </p:sp>
      <p:sp>
        <p:nvSpPr>
          <p:cNvPr id="75779" name="Rectangle 1"/>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75780"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it-IT" altLang="it-IT">
              <a:latin typeface="Times New Roman" panose="02020603050405020304" pitchFamily="18" charset="0"/>
            </a:endParaRPr>
          </a:p>
        </p:txBody>
      </p:sp>
    </p:spTree>
    <p:extLst>
      <p:ext uri="{BB962C8B-B14F-4D97-AF65-F5344CB8AC3E}">
        <p14:creationId xmlns:p14="http://schemas.microsoft.com/office/powerpoint/2010/main" val="5189665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8"/>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64AAD457-7532-4FCB-AEC4-2C6C97C3B8B7}" type="slidenum">
              <a:rPr kumimoji="0" lang="it-IT" altLang="it-IT" sz="1200" b="0" i="0" u="none" strike="noStrike" kern="0" cap="none" spc="0" normalizeH="0" baseline="0" noProof="0" smtClean="0">
                <a:ln>
                  <a:noFill/>
                </a:ln>
                <a:solidFill>
                  <a:prstClr val="black"/>
                </a:solidFill>
                <a:effectLst/>
                <a:uLnTx/>
                <a:uFillTx/>
                <a:latin typeface="Arial" panose="020B0604020202020204" pitchFamily="34" charset="0"/>
                <a:ea typeface="MS PGothic" panose="020B0600070205080204" pitchFamily="34" charset="-128"/>
                <a:cs typeface="Lucida Sans Unicode" panose="020B0602030504020204" pitchFamily="34" charset="0"/>
              </a:rPr>
              <a:pPr marL="0" marR="0" lvl="0" indent="0" algn="r" defTabSz="914400" rtl="0" eaLnBrk="1" fontAlgn="auto" latinLnBrk="0" hangingPunct="1">
                <a:lnSpc>
                  <a:spcPct val="100000"/>
                </a:lnSpc>
                <a:spcBef>
                  <a:spcPct val="0"/>
                </a:spcBef>
                <a:spcAft>
                  <a:spcPts val="0"/>
                </a:spcAft>
                <a:buClrTx/>
                <a:buSzTx/>
                <a:buFontTx/>
                <a:buNone/>
                <a:tabLst/>
                <a:defRPr/>
              </a:pPr>
              <a:t>103</a:t>
            </a:fld>
            <a:endParaRPr kumimoji="0" lang="it-IT" altLang="it-IT" sz="1200" b="0" i="0" u="none" strike="noStrike" kern="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Lucida Sans Unicode" panose="020B0602030504020204" pitchFamily="34" charset="0"/>
            </a:endParaRPr>
          </a:p>
        </p:txBody>
      </p:sp>
      <p:sp>
        <p:nvSpPr>
          <p:cNvPr id="82947" name="Rectangle 1"/>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82948"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it-IT" altLang="it-IT">
              <a:latin typeface="Times New Roman" panose="02020603050405020304" pitchFamily="18" charset="0"/>
            </a:endParaRPr>
          </a:p>
        </p:txBody>
      </p:sp>
    </p:spTree>
    <p:extLst>
      <p:ext uri="{BB962C8B-B14F-4D97-AF65-F5344CB8AC3E}">
        <p14:creationId xmlns:p14="http://schemas.microsoft.com/office/powerpoint/2010/main" val="25717851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8"/>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593601AE-2E7A-4EDC-A1B4-A5FCACC25234}" type="slidenum">
              <a:rPr kumimoji="0" lang="it-IT" altLang="it-IT" sz="1200" b="0" i="0" u="none" strike="noStrike" kern="0" cap="none" spc="0" normalizeH="0" baseline="0" noProof="0" smtClean="0">
                <a:ln>
                  <a:noFill/>
                </a:ln>
                <a:solidFill>
                  <a:prstClr val="black"/>
                </a:solidFill>
                <a:effectLst/>
                <a:uLnTx/>
                <a:uFillTx/>
                <a:latin typeface="Arial" panose="020B0604020202020204" pitchFamily="34" charset="0"/>
                <a:ea typeface="MS PGothic" panose="020B0600070205080204" pitchFamily="34" charset="-128"/>
                <a:cs typeface="Lucida Sans Unicode" panose="020B0602030504020204" pitchFamily="34" charset="0"/>
              </a:rPr>
              <a:pPr marL="0" marR="0" lvl="0" indent="0" algn="r" defTabSz="914400" rtl="0" eaLnBrk="1" fontAlgn="auto" latinLnBrk="0" hangingPunct="1">
                <a:lnSpc>
                  <a:spcPct val="100000"/>
                </a:lnSpc>
                <a:spcBef>
                  <a:spcPct val="0"/>
                </a:spcBef>
                <a:spcAft>
                  <a:spcPts val="0"/>
                </a:spcAft>
                <a:buClrTx/>
                <a:buSzTx/>
                <a:buFontTx/>
                <a:buNone/>
                <a:tabLst/>
                <a:defRPr/>
              </a:pPr>
              <a:t>104</a:t>
            </a:fld>
            <a:endParaRPr kumimoji="0" lang="it-IT" altLang="it-IT" sz="1200" b="0" i="0" u="none" strike="noStrike" kern="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Lucida Sans Unicode" panose="020B0602030504020204" pitchFamily="34" charset="0"/>
            </a:endParaRPr>
          </a:p>
        </p:txBody>
      </p:sp>
      <p:sp>
        <p:nvSpPr>
          <p:cNvPr id="82947" name="Rectangle 1"/>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82948"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it-IT" altLang="it-IT">
              <a:latin typeface="Times New Roman" panose="02020603050405020304" pitchFamily="18" charset="0"/>
            </a:endParaRPr>
          </a:p>
        </p:txBody>
      </p:sp>
    </p:spTree>
    <p:extLst>
      <p:ext uri="{BB962C8B-B14F-4D97-AF65-F5344CB8AC3E}">
        <p14:creationId xmlns:p14="http://schemas.microsoft.com/office/powerpoint/2010/main" val="37603615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6018" name="Rectangle 8"/>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FCA82C9-FD65-4EF9-93C5-3088F4693BBB}" type="slidenum">
              <a:rPr kumimoji="0" lang="it-IT" altLang="it-IT" sz="1200" b="0" i="0" u="none" strike="noStrike" kern="0" cap="none" spc="0" normalizeH="0" baseline="0" noProof="0" smtClean="0">
                <a:ln>
                  <a:noFill/>
                </a:ln>
                <a:solidFill>
                  <a:prstClr val="black"/>
                </a:solidFill>
                <a:effectLst/>
                <a:uLnTx/>
                <a:uFillTx/>
                <a:latin typeface="Arial" panose="020B0604020202020204" pitchFamily="34" charset="0"/>
                <a:ea typeface="MS PGothic" panose="020B0600070205080204" pitchFamily="34" charset="-128"/>
                <a:cs typeface="Lucida Sans Unicode" panose="020B0602030504020204" pitchFamily="34" charset="0"/>
              </a:rPr>
              <a:pPr marL="0" marR="0" lvl="0" indent="0" algn="r" defTabSz="914400" rtl="0" eaLnBrk="1" fontAlgn="auto" latinLnBrk="0" hangingPunct="1">
                <a:lnSpc>
                  <a:spcPct val="100000"/>
                </a:lnSpc>
                <a:spcBef>
                  <a:spcPct val="0"/>
                </a:spcBef>
                <a:spcAft>
                  <a:spcPts val="0"/>
                </a:spcAft>
                <a:buClrTx/>
                <a:buSzTx/>
                <a:buFontTx/>
                <a:buNone/>
                <a:tabLst/>
                <a:defRPr/>
              </a:pPr>
              <a:t>105</a:t>
            </a:fld>
            <a:endParaRPr kumimoji="0" lang="it-IT" altLang="it-IT" sz="1200" b="0" i="0" u="none" strike="noStrike" kern="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Lucida Sans Unicode" panose="020B0602030504020204" pitchFamily="34" charset="0"/>
            </a:endParaRPr>
          </a:p>
        </p:txBody>
      </p:sp>
      <p:sp>
        <p:nvSpPr>
          <p:cNvPr id="86019" name="Rectangle 1"/>
          <p:cNvSpPr>
            <a:spLocks noGrp="1" noRot="1" noChangeAspect="1" noChangeArrowheads="1" noTextEdit="1"/>
          </p:cNvSpPr>
          <p:nvPr>
            <p:ph type="sldImg"/>
          </p:nvPr>
        </p:nvSpPr>
        <p:spPr bwMode="auto">
          <a:xfrm>
            <a:off x="642938" y="914400"/>
            <a:ext cx="5572125" cy="3135313"/>
          </a:xfrm>
          <a:solidFill>
            <a:srgbClr val="FFFFFF"/>
          </a:solidFill>
          <a:ln>
            <a:solidFill>
              <a:srgbClr val="000000"/>
            </a:solidFill>
            <a:miter lim="800000"/>
            <a:headEnd/>
            <a:tailEnd/>
          </a:ln>
        </p:spPr>
      </p:sp>
      <p:sp>
        <p:nvSpPr>
          <p:cNvPr id="83972" name="Text Box 2"/>
          <p:cNvSpPr>
            <a:spLocks noGrp="1" noChangeArrowheads="1"/>
          </p:cNvSpPr>
          <p:nvPr>
            <p:ph type="body" idx="1"/>
          </p:nvPr>
        </p:nvSpPr>
        <p:spPr bwMode="auto">
          <a:xfrm>
            <a:off x="1046163" y="4352925"/>
            <a:ext cx="4770437" cy="24003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numCol="1" anchor="t" anchorCtr="0" compatLnSpc="1">
            <a:prstTxWarp prst="textNoShape">
              <a:avLst/>
            </a:prstTxWarp>
            <a:normAutofit lnSpcReduction="10000"/>
          </a:bodyPr>
          <a:lstStyle/>
          <a:p>
            <a:pPr marL="85725" indent="-82550" eaLnBrk="1" hangingPunct="1">
              <a:lnSpc>
                <a:spcPct val="94000"/>
              </a:lnSpc>
              <a:spcBef>
                <a:spcPts val="450"/>
              </a:spcBef>
              <a:buSzPct val="45000"/>
              <a:tabLst>
                <a:tab pos="85725" algn="l"/>
                <a:tab pos="533400" algn="l"/>
                <a:tab pos="982663" algn="l"/>
                <a:tab pos="1431925" algn="l"/>
                <a:tab pos="1881188" algn="l"/>
                <a:tab pos="2330450" algn="l"/>
                <a:tab pos="2779713" algn="l"/>
                <a:tab pos="3228975" algn="l"/>
                <a:tab pos="3678238" algn="l"/>
                <a:tab pos="4127500" algn="l"/>
                <a:tab pos="4576763" algn="l"/>
                <a:tab pos="5026025" algn="l"/>
                <a:tab pos="5475288" algn="l"/>
                <a:tab pos="5924550" algn="l"/>
                <a:tab pos="6373813" algn="l"/>
                <a:tab pos="6823075" algn="l"/>
                <a:tab pos="7272338" algn="l"/>
                <a:tab pos="7721600" algn="l"/>
                <a:tab pos="8170863" algn="l"/>
                <a:tab pos="8620125" algn="l"/>
                <a:tab pos="9069388" algn="l"/>
              </a:tabLst>
              <a:defRPr/>
            </a:pPr>
            <a:r>
              <a:rPr lang="en-GB" altLang="it-IT">
                <a:latin typeface="Arial" panose="020B0604020202020204" pitchFamily="34" charset="0"/>
              </a:rPr>
              <a:t>t(14;18)</a:t>
            </a:r>
            <a:r>
              <a:rPr lang="en-GB" altLang="it-IT" baseline="33000">
                <a:latin typeface="Arial" panose="020B0604020202020204" pitchFamily="34" charset="0"/>
              </a:rPr>
              <a:t>+</a:t>
            </a:r>
            <a:r>
              <a:rPr lang="en-GB" altLang="it-IT">
                <a:latin typeface="Arial" panose="020B0604020202020204" pitchFamily="34" charset="0"/>
              </a:rPr>
              <a:t> cells in HI are actively transcribing BCL2 from the translocated allele. (A) Superposition of t(14;18) frequency (triangles; left y axis) and the relative BCL2/JH expression levels (histograms; right y axis) in PBMC samples from controls (n = 15) and exposed individuals (n = 32) evaluated by real-time quantitative PCR. The absolute BCL2/JH expression data were normalized to ABL, and the value is arbitrarily set as ×100,000. Each bar represents the mean of replicate wells. The results shown were obtained from two independent PCRs performed in duplicate (B) BCL2/JH expression levels in FL biopsies (n = 12) compared with samples from HI (n = 18) with respect to their t(14;18) frequency. A normalized ratio of BCL2 expression per t(14;18)</a:t>
            </a:r>
            <a:r>
              <a:rPr lang="en-GB" altLang="it-IT" baseline="33000">
                <a:latin typeface="Arial" panose="020B0604020202020204" pitchFamily="34" charset="0"/>
              </a:rPr>
              <a:t>+</a:t>
            </a:r>
            <a:r>
              <a:rPr lang="en-GB" altLang="it-IT">
                <a:latin typeface="Arial" panose="020B0604020202020204" pitchFamily="34" charset="0"/>
              </a:rPr>
              <a:t> cell was calculated by dividing the normalized BCL2/JH transcription level of a given sample by the corresponding t(14;18) frequency (as determined by real-time PCR).</a:t>
            </a:r>
          </a:p>
        </p:txBody>
      </p:sp>
    </p:spTree>
    <p:extLst>
      <p:ext uri="{BB962C8B-B14F-4D97-AF65-F5344CB8AC3E}">
        <p14:creationId xmlns:p14="http://schemas.microsoft.com/office/powerpoint/2010/main" val="2066050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282" name="Rectangle 8"/>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F93FB77-B623-4D43-BAAC-3F579B91346C}" type="slidenum">
              <a:rPr kumimoji="0" lang="it-IT" altLang="it-IT" sz="1800" b="0" i="0" u="none" strike="noStrike" kern="0" cap="none" spc="0" normalizeH="0" baseline="0" noProof="0">
                <a:ln>
                  <a:noFill/>
                </a:ln>
                <a:solidFill>
                  <a:prstClr val="black"/>
                </a:solidFill>
                <a:effectLst/>
                <a:uLnTx/>
                <a:uFillTx/>
                <a:latin typeface="Arial" panose="020B0604020202020204" pitchFamily="34" charset="0"/>
                <a:ea typeface="+mn-ea"/>
                <a:cs typeface="Lucida Sans Unicode" panose="020B0602030504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it-IT" altLang="it-IT" sz="1800" b="0" i="0" u="none" strike="noStrike" kern="0" cap="none" spc="0" normalizeH="0" baseline="0" noProof="0">
              <a:ln>
                <a:noFill/>
              </a:ln>
              <a:solidFill>
                <a:prstClr val="black"/>
              </a:solidFill>
              <a:effectLst/>
              <a:uLnTx/>
              <a:uFillTx/>
              <a:latin typeface="Arial" panose="020B0604020202020204" pitchFamily="34" charset="0"/>
              <a:ea typeface="+mn-ea"/>
              <a:cs typeface="Lucida Sans Unicode" panose="020B0602030504020204" pitchFamily="34" charset="0"/>
            </a:endParaRPr>
          </a:p>
        </p:txBody>
      </p:sp>
      <p:sp>
        <p:nvSpPr>
          <p:cNvPr id="149507" name="Rectangle 1"/>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149508"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endParaRPr lang="it-IT" altLang="it-IT">
              <a:latin typeface="Times New Roman" panose="02020603050405020304" pitchFamily="18" charset="0"/>
            </a:endParaRPr>
          </a:p>
        </p:txBody>
      </p:sp>
    </p:spTree>
    <p:extLst>
      <p:ext uri="{BB962C8B-B14F-4D97-AF65-F5344CB8AC3E}">
        <p14:creationId xmlns:p14="http://schemas.microsoft.com/office/powerpoint/2010/main" val="39497561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8"/>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a:spcBef>
                <a:spcPct val="0"/>
              </a:spcBef>
              <a:defRPr/>
            </a:pPr>
            <a:fld id="{7FC79F04-F9F6-4053-B588-C416A20B6672}" type="slidenum">
              <a:rPr lang="it-IT" altLang="it-IT" kern="0" smtClean="0">
                <a:solidFill>
                  <a:prstClr val="black"/>
                </a:solidFill>
                <a:latin typeface="Arial" panose="020B0604020202020204" pitchFamily="34" charset="0"/>
                <a:ea typeface="MS PGothic" panose="020B0600070205080204" pitchFamily="34" charset="-128"/>
                <a:cs typeface="Lucida Sans Unicode" panose="020B0602030504020204" pitchFamily="34" charset="0"/>
              </a:rPr>
              <a:pPr algn="r">
                <a:spcBef>
                  <a:spcPct val="0"/>
                </a:spcBef>
                <a:defRPr/>
              </a:pPr>
              <a:t>113</a:t>
            </a:fld>
            <a:endParaRPr lang="it-IT" altLang="it-IT" kern="0">
              <a:solidFill>
                <a:prstClr val="black"/>
              </a:solidFill>
              <a:latin typeface="Arial" panose="020B0604020202020204" pitchFamily="34" charset="0"/>
              <a:ea typeface="MS PGothic" panose="020B0600070205080204" pitchFamily="34" charset="-128"/>
              <a:cs typeface="Lucida Sans Unicode" panose="020B0602030504020204" pitchFamily="34" charset="0"/>
            </a:endParaRPr>
          </a:p>
        </p:txBody>
      </p:sp>
      <p:sp>
        <p:nvSpPr>
          <p:cNvPr id="77827" name="Rectangle 1"/>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77828"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it-IT" altLang="it-IT">
              <a:latin typeface="Times New Roman" panose="02020603050405020304" pitchFamily="18" charset="0"/>
            </a:endParaRPr>
          </a:p>
        </p:txBody>
      </p:sp>
    </p:spTree>
    <p:extLst>
      <p:ext uri="{BB962C8B-B14F-4D97-AF65-F5344CB8AC3E}">
        <p14:creationId xmlns:p14="http://schemas.microsoft.com/office/powerpoint/2010/main" val="35431030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1138" name="Rectangle 8"/>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a:spcBef>
                <a:spcPct val="0"/>
              </a:spcBef>
              <a:defRPr/>
            </a:pPr>
            <a:fld id="{13BFABAB-E0D9-479D-891D-52C8AC005972}" type="slidenum">
              <a:rPr lang="it-IT" altLang="it-IT" kern="0" smtClean="0">
                <a:solidFill>
                  <a:prstClr val="black"/>
                </a:solidFill>
                <a:latin typeface="Arial" panose="020B0604020202020204" pitchFamily="34" charset="0"/>
                <a:ea typeface="MS PGothic" panose="020B0600070205080204" pitchFamily="34" charset="-128"/>
                <a:cs typeface="Lucida Sans Unicode" panose="020B0602030504020204" pitchFamily="34" charset="0"/>
              </a:rPr>
              <a:pPr algn="r">
                <a:spcBef>
                  <a:spcPct val="0"/>
                </a:spcBef>
                <a:defRPr/>
              </a:pPr>
              <a:t>114</a:t>
            </a:fld>
            <a:endParaRPr lang="it-IT" altLang="it-IT" kern="0">
              <a:solidFill>
                <a:prstClr val="black"/>
              </a:solidFill>
              <a:latin typeface="Arial" panose="020B0604020202020204" pitchFamily="34" charset="0"/>
              <a:ea typeface="MS PGothic" panose="020B0600070205080204" pitchFamily="34" charset="-128"/>
              <a:cs typeface="Lucida Sans Unicode" panose="020B0602030504020204" pitchFamily="34" charset="0"/>
            </a:endParaRPr>
          </a:p>
        </p:txBody>
      </p:sp>
      <p:sp>
        <p:nvSpPr>
          <p:cNvPr id="91139" name="Rectangle 1"/>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91140"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it-IT" altLang="it-IT">
              <a:latin typeface="Times New Roman" panose="02020603050405020304" pitchFamily="18" charset="0"/>
            </a:endParaRPr>
          </a:p>
        </p:txBody>
      </p:sp>
    </p:spTree>
    <p:extLst>
      <p:ext uri="{BB962C8B-B14F-4D97-AF65-F5344CB8AC3E}">
        <p14:creationId xmlns:p14="http://schemas.microsoft.com/office/powerpoint/2010/main" val="3866811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026"/>
          <p:cNvSpPr>
            <a:spLocks noGrp="1" noRot="1" noChangeAspect="1" noChangeArrowheads="1" noTextEdit="1"/>
          </p:cNvSpPr>
          <p:nvPr>
            <p:ph type="sldImg"/>
          </p:nvPr>
        </p:nvSpPr>
        <p:spPr bwMode="auto">
          <a:xfrm>
            <a:off x="382588"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Rectangle 1027"/>
          <p:cNvSpPr>
            <a:spLocks noGrp="1" noChangeArrowheads="1"/>
          </p:cNvSpPr>
          <p:nvPr>
            <p:ph type="body" idx="1"/>
          </p:nvPr>
        </p:nvSpPr>
        <p:spPr bwMode="auto">
          <a:xfrm>
            <a:off x="914400" y="4343400"/>
            <a:ext cx="5029200" cy="160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en-GB" altLang="it-IT" sz="900"/>
              <a:t>In the United States, cancer is the second most common cause of death among children between the ages of 1 and 14 years, surpassed only by accidents. </a:t>
            </a:r>
          </a:p>
          <a:p>
            <a:pPr>
              <a:lnSpc>
                <a:spcPct val="90000"/>
              </a:lnSpc>
            </a:pPr>
            <a:endParaRPr lang="en-GB" altLang="it-IT" sz="900"/>
          </a:p>
          <a:p>
            <a:pPr>
              <a:lnSpc>
                <a:spcPct val="90000"/>
              </a:lnSpc>
            </a:pPr>
            <a:r>
              <a:rPr lang="en-GB" altLang="it-IT" sz="900" i="1"/>
              <a:t>Reference</a:t>
            </a:r>
            <a:r>
              <a:rPr lang="en-GB" altLang="it-IT" sz="900"/>
              <a:t>: </a:t>
            </a:r>
          </a:p>
          <a:p>
            <a:pPr>
              <a:lnSpc>
                <a:spcPct val="90000"/>
              </a:lnSpc>
              <a:buFontTx/>
              <a:buChar char="•"/>
            </a:pPr>
            <a:r>
              <a:rPr lang="en-GB" altLang="it-IT" sz="900" i="1"/>
              <a:t>US Mortality Data, 2006</a:t>
            </a:r>
            <a:r>
              <a:rPr lang="en-GB" altLang="it-IT" sz="900"/>
              <a:t>. National Center for Health Statistics. Centers for Disease Control and Prevention, 2009.</a:t>
            </a:r>
            <a:r>
              <a:rPr lang="en-GB" altLang="it-IT" sz="900" b="1"/>
              <a:t> </a:t>
            </a:r>
          </a:p>
          <a:p>
            <a:pPr>
              <a:lnSpc>
                <a:spcPct val="90000"/>
              </a:lnSpc>
            </a:pPr>
            <a:endParaRPr lang="en-GB" altLang="it-IT" sz="900"/>
          </a:p>
        </p:txBody>
      </p:sp>
    </p:spTree>
    <p:extLst>
      <p:ext uri="{BB962C8B-B14F-4D97-AF65-F5344CB8AC3E}">
        <p14:creationId xmlns:p14="http://schemas.microsoft.com/office/powerpoint/2010/main" val="12176274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4210" name="Rectangle 8"/>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defRPr/>
            </a:pPr>
            <a:fld id="{47D9ECCD-9F64-4792-8ECF-B9A02BA99345}" type="slidenum">
              <a:rPr lang="it-IT" altLang="it-IT" kern="0" smtClean="0">
                <a:solidFill>
                  <a:prstClr val="black"/>
                </a:solidFill>
                <a:latin typeface="Arial" panose="020B0604020202020204" pitchFamily="34" charset="0"/>
                <a:ea typeface="MS PGothic" panose="020B0600070205080204" pitchFamily="34" charset="-128"/>
                <a:cs typeface="Lucida Sans Unicode" panose="020B0602030504020204" pitchFamily="34" charset="0"/>
              </a:rPr>
              <a:pPr>
                <a:spcBef>
                  <a:spcPct val="0"/>
                </a:spcBef>
                <a:defRPr/>
              </a:pPr>
              <a:t>115</a:t>
            </a:fld>
            <a:endParaRPr lang="it-IT" altLang="it-IT" kern="0">
              <a:solidFill>
                <a:prstClr val="black"/>
              </a:solidFill>
              <a:latin typeface="Arial" panose="020B0604020202020204" pitchFamily="34" charset="0"/>
              <a:ea typeface="MS PGothic" panose="020B0600070205080204" pitchFamily="34" charset="-128"/>
              <a:cs typeface="Lucida Sans Unicode" panose="020B0602030504020204" pitchFamily="34" charset="0"/>
            </a:endParaRPr>
          </a:p>
        </p:txBody>
      </p:sp>
      <p:sp>
        <p:nvSpPr>
          <p:cNvPr id="94211" name="Rectangle 1"/>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94212"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it-IT" altLang="it-IT">
              <a:latin typeface="Times New Roman" panose="02020603050405020304" pitchFamily="18" charset="0"/>
            </a:endParaRPr>
          </a:p>
        </p:txBody>
      </p:sp>
    </p:spTree>
    <p:extLst>
      <p:ext uri="{BB962C8B-B14F-4D97-AF65-F5344CB8AC3E}">
        <p14:creationId xmlns:p14="http://schemas.microsoft.com/office/powerpoint/2010/main" val="10876202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7282" name="Rectangle 8"/>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a:spcBef>
                <a:spcPct val="0"/>
              </a:spcBef>
              <a:defRPr/>
            </a:pPr>
            <a:fld id="{38B915D0-492B-4163-9EB1-DBBE8EF5A8C3}" type="slidenum">
              <a:rPr lang="it-IT" altLang="it-IT" kern="0" smtClean="0">
                <a:solidFill>
                  <a:prstClr val="black"/>
                </a:solidFill>
                <a:latin typeface="Arial" panose="020B0604020202020204" pitchFamily="34" charset="0"/>
                <a:ea typeface="MS PGothic" panose="020B0600070205080204" pitchFamily="34" charset="-128"/>
                <a:cs typeface="Lucida Sans Unicode" panose="020B0602030504020204" pitchFamily="34" charset="0"/>
              </a:rPr>
              <a:pPr algn="r">
                <a:spcBef>
                  <a:spcPct val="0"/>
                </a:spcBef>
                <a:defRPr/>
              </a:pPr>
              <a:t>116</a:t>
            </a:fld>
            <a:endParaRPr lang="it-IT" altLang="it-IT" kern="0">
              <a:solidFill>
                <a:prstClr val="black"/>
              </a:solidFill>
              <a:latin typeface="Arial" panose="020B0604020202020204" pitchFamily="34" charset="0"/>
              <a:ea typeface="MS PGothic" panose="020B0600070205080204" pitchFamily="34" charset="-128"/>
              <a:cs typeface="Lucida Sans Unicode" panose="020B0602030504020204" pitchFamily="34" charset="0"/>
            </a:endParaRPr>
          </a:p>
        </p:txBody>
      </p:sp>
      <p:sp>
        <p:nvSpPr>
          <p:cNvPr id="97283" name="Rectangle 1"/>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97284"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it-IT" altLang="it-IT">
              <a:latin typeface="Times New Roman" panose="02020603050405020304" pitchFamily="18" charset="0"/>
            </a:endParaRPr>
          </a:p>
        </p:txBody>
      </p:sp>
    </p:spTree>
    <p:extLst>
      <p:ext uri="{BB962C8B-B14F-4D97-AF65-F5344CB8AC3E}">
        <p14:creationId xmlns:p14="http://schemas.microsoft.com/office/powerpoint/2010/main" val="40631012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9922" name="Rectangle 8"/>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fld id="{1D3FD386-1002-456C-952E-724462E8B4C3}" type="slidenum">
              <a:rPr kumimoji="0" lang="it-IT" altLang="it-IT" sz="1200" b="0" i="0" u="none" strike="noStrike" kern="0" cap="none" spc="0" normalizeH="0" baseline="0" noProof="0" smtClean="0">
                <a:ln>
                  <a:noFill/>
                </a:ln>
                <a:solidFill>
                  <a:schemeClr val="tx1"/>
                </a:solidFill>
                <a:effectLst/>
                <a:uLnTx/>
                <a:uFillTx/>
                <a:latin typeface="Arial" panose="020B0604020202020204" pitchFamily="34" charset="0"/>
                <a:cs typeface="Lucida Sans Unicode" panose="020B0602030504020204" pitchFamily="34" charset="0"/>
              </a:rPr>
              <a:pPr marL="0" marR="0" lvl="0" indent="0" defTabSz="914400" eaLnBrk="1" fontAlgn="auto" latinLnBrk="0" hangingPunct="1">
                <a:lnSpc>
                  <a:spcPct val="100000"/>
                </a:lnSpc>
                <a:spcBef>
                  <a:spcPct val="0"/>
                </a:spcBef>
                <a:spcAft>
                  <a:spcPts val="0"/>
                </a:spcAft>
                <a:buClrTx/>
                <a:buSzTx/>
                <a:buFontTx/>
                <a:buNone/>
                <a:tabLst/>
                <a:defRPr/>
              </a:pPr>
              <a:t>140</a:t>
            </a:fld>
            <a:endParaRPr kumimoji="0" lang="it-IT" altLang="it-IT" sz="1200" b="0" i="0" u="none" strike="noStrike" kern="0" cap="none" spc="0" normalizeH="0" baseline="0" noProof="0">
              <a:ln>
                <a:noFill/>
              </a:ln>
              <a:solidFill>
                <a:schemeClr val="tx1"/>
              </a:solidFill>
              <a:effectLst/>
              <a:uLnTx/>
              <a:uFillTx/>
              <a:latin typeface="Arial" panose="020B0604020202020204" pitchFamily="34" charset="0"/>
              <a:cs typeface="Lucida Sans Unicode" panose="020B0602030504020204" pitchFamily="34" charset="0"/>
            </a:endParaRPr>
          </a:p>
        </p:txBody>
      </p:sp>
      <p:sp>
        <p:nvSpPr>
          <p:cNvPr id="171011" name="Rectangle 1"/>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171012"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it-IT" altLang="it-IT">
              <a:latin typeface="Times New Roman" panose="02020603050405020304" pitchFamily="18" charset="0"/>
            </a:endParaRPr>
          </a:p>
        </p:txBody>
      </p:sp>
    </p:spTree>
    <p:extLst>
      <p:ext uri="{BB962C8B-B14F-4D97-AF65-F5344CB8AC3E}">
        <p14:creationId xmlns:p14="http://schemas.microsoft.com/office/powerpoint/2010/main" val="1861513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1970" name="Rectangle 8"/>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fld id="{1B614219-FCD1-4435-B422-3305BE13EA03}" type="slidenum">
              <a:rPr kumimoji="0" lang="it-IT" altLang="it-IT" sz="1200" b="0" i="0" u="none" strike="noStrike" kern="0" cap="none" spc="0" normalizeH="0" baseline="0" noProof="0" smtClean="0">
                <a:ln>
                  <a:noFill/>
                </a:ln>
                <a:solidFill>
                  <a:schemeClr val="tx1"/>
                </a:solidFill>
                <a:effectLst/>
                <a:uLnTx/>
                <a:uFillTx/>
                <a:latin typeface="Arial" panose="020B0604020202020204" pitchFamily="34" charset="0"/>
                <a:cs typeface="Lucida Sans Unicode" panose="020B0602030504020204" pitchFamily="34" charset="0"/>
              </a:rPr>
              <a:pPr marL="0" marR="0" lvl="0" indent="0" defTabSz="914400" eaLnBrk="1" fontAlgn="auto" latinLnBrk="0" hangingPunct="1">
                <a:lnSpc>
                  <a:spcPct val="100000"/>
                </a:lnSpc>
                <a:spcBef>
                  <a:spcPct val="0"/>
                </a:spcBef>
                <a:spcAft>
                  <a:spcPts val="0"/>
                </a:spcAft>
                <a:buClrTx/>
                <a:buSzTx/>
                <a:buFontTx/>
                <a:buNone/>
                <a:tabLst/>
                <a:defRPr/>
              </a:pPr>
              <a:t>141</a:t>
            </a:fld>
            <a:endParaRPr kumimoji="0" lang="it-IT" altLang="it-IT" sz="1200" b="0" i="0" u="none" strike="noStrike" kern="0" cap="none" spc="0" normalizeH="0" baseline="0" noProof="0">
              <a:ln>
                <a:noFill/>
              </a:ln>
              <a:solidFill>
                <a:schemeClr val="tx1"/>
              </a:solidFill>
              <a:effectLst/>
              <a:uLnTx/>
              <a:uFillTx/>
              <a:latin typeface="Arial" panose="020B0604020202020204" pitchFamily="34" charset="0"/>
              <a:cs typeface="Lucida Sans Unicode" panose="020B0602030504020204" pitchFamily="34" charset="0"/>
            </a:endParaRPr>
          </a:p>
        </p:txBody>
      </p:sp>
      <p:sp>
        <p:nvSpPr>
          <p:cNvPr id="173059" name="Rectangle 1"/>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173060"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it-IT" altLang="it-IT">
              <a:latin typeface="Times New Roman" panose="02020603050405020304" pitchFamily="18" charset="0"/>
            </a:endParaRPr>
          </a:p>
        </p:txBody>
      </p:sp>
    </p:spTree>
    <p:extLst>
      <p:ext uri="{BB962C8B-B14F-4D97-AF65-F5344CB8AC3E}">
        <p14:creationId xmlns:p14="http://schemas.microsoft.com/office/powerpoint/2010/main" val="10024614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72E175AB-059F-4A2A-94EC-0750041CC061}" type="slidenum">
              <a:rPr lang="it-IT">
                <a:solidFill>
                  <a:prstClr val="black"/>
                </a:solidFill>
              </a:rPr>
              <a:pPr/>
              <a:t>145</a:t>
            </a:fld>
            <a:endParaRPr lang="it-IT">
              <a:solidFill>
                <a:prstClr val="black"/>
              </a:solidFill>
            </a:endParaRPr>
          </a:p>
        </p:txBody>
      </p:sp>
    </p:spTree>
    <p:extLst>
      <p:ext uri="{BB962C8B-B14F-4D97-AF65-F5344CB8AC3E}">
        <p14:creationId xmlns:p14="http://schemas.microsoft.com/office/powerpoint/2010/main" val="16143429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egnaposto immagine diapositiva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it-IT"/>
              <a:t>Only </a:t>
            </a:r>
            <a:r>
              <a:rPr lang="en-GB" altLang="it-IT" i="1"/>
              <a:t>Primary Prevention</a:t>
            </a:r>
            <a:r>
              <a:rPr lang="en-GB" altLang="it-IT"/>
              <a:t> (reducing maternal and embryo-foetus exposures) could help us to resolve such a  potentially dramatic situation</a:t>
            </a:r>
            <a:endParaRPr lang="it-IT" altLang="it-IT"/>
          </a:p>
          <a:p>
            <a:endParaRPr lang="it-IT" altLang="it-IT"/>
          </a:p>
        </p:txBody>
      </p:sp>
      <p:sp>
        <p:nvSpPr>
          <p:cNvPr id="112644"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eaLnBrk="1" fontAlgn="auto" latinLnBrk="0" hangingPunct="1">
              <a:lnSpc>
                <a:spcPct val="100000"/>
              </a:lnSpc>
              <a:spcBef>
                <a:spcPct val="0"/>
              </a:spcBef>
              <a:spcAft>
                <a:spcPts val="0"/>
              </a:spcAft>
              <a:buClrTx/>
              <a:buSzTx/>
              <a:buFontTx/>
              <a:buNone/>
              <a:tabLst/>
              <a:defRPr/>
            </a:pPr>
            <a:fld id="{3C6D0508-E1E4-42DD-9C32-5DDA0781A8AD}" type="slidenum">
              <a:rPr kumimoji="0" lang="it-IT" altLang="it-IT" sz="1200" b="0" i="0" u="none" strike="noStrike" kern="0" cap="none" spc="0" normalizeH="0" baseline="0" noProof="0" smtClean="0">
                <a:ln>
                  <a:noFill/>
                </a:ln>
                <a:solidFill>
                  <a:schemeClr val="tx1"/>
                </a:solidFill>
                <a:effectLst/>
                <a:uLnTx/>
                <a:uFillTx/>
                <a:latin typeface="Calibri" panose="020F0502020204030204" pitchFamily="34" charset="0"/>
              </a:rPr>
              <a:pPr marL="0" marR="0" lvl="0" indent="0" algn="r" defTabSz="914400" eaLnBrk="1" fontAlgn="auto" latinLnBrk="0" hangingPunct="1">
                <a:lnSpc>
                  <a:spcPct val="100000"/>
                </a:lnSpc>
                <a:spcBef>
                  <a:spcPct val="0"/>
                </a:spcBef>
                <a:spcAft>
                  <a:spcPts val="0"/>
                </a:spcAft>
                <a:buClrTx/>
                <a:buSzTx/>
                <a:buFontTx/>
                <a:buNone/>
                <a:tabLst/>
                <a:defRPr/>
              </a:pPr>
              <a:t>152</a:t>
            </a:fld>
            <a:endParaRPr kumimoji="0" lang="it-IT" altLang="it-IT" sz="1200" b="0" i="0" u="none" strike="noStrike" kern="0" cap="none" spc="0" normalizeH="0" baseline="0" noProof="0">
              <a:ln>
                <a:noFill/>
              </a:ln>
              <a:solidFill>
                <a:schemeClr val="tx1"/>
              </a:solidFill>
              <a:effectLst/>
              <a:uLnTx/>
              <a:uFillTx/>
              <a:latin typeface="Calibri" panose="020F0502020204030204" pitchFamily="34" charset="0"/>
            </a:endParaRPr>
          </a:p>
        </p:txBody>
      </p:sp>
    </p:spTree>
    <p:extLst>
      <p:ext uri="{BB962C8B-B14F-4D97-AF65-F5344CB8AC3E}">
        <p14:creationId xmlns:p14="http://schemas.microsoft.com/office/powerpoint/2010/main" val="9306787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egnaposto immagine diapositiva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it-IT"/>
              <a:t>A Einstein: A clever man </a:t>
            </a:r>
            <a:r>
              <a:rPr lang="en-GB" altLang="it-IT" b="1" i="1"/>
              <a:t>solves</a:t>
            </a:r>
            <a:r>
              <a:rPr lang="en-GB" altLang="it-IT"/>
              <a:t> a problem, a wise man </a:t>
            </a:r>
            <a:r>
              <a:rPr lang="en-GB" altLang="it-IT" b="1" i="1"/>
              <a:t>avoids</a:t>
            </a:r>
            <a:r>
              <a:rPr lang="en-GB" altLang="it-IT"/>
              <a:t> it</a:t>
            </a:r>
            <a:endParaRPr lang="it-IT" altLang="it-IT"/>
          </a:p>
          <a:p>
            <a:endParaRPr lang="it-IT" altLang="it-IT"/>
          </a:p>
        </p:txBody>
      </p:sp>
      <p:sp>
        <p:nvSpPr>
          <p:cNvPr id="114692"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eaLnBrk="1" fontAlgn="auto" latinLnBrk="0" hangingPunct="1">
              <a:lnSpc>
                <a:spcPct val="100000"/>
              </a:lnSpc>
              <a:spcBef>
                <a:spcPct val="0"/>
              </a:spcBef>
              <a:spcAft>
                <a:spcPts val="0"/>
              </a:spcAft>
              <a:buClrTx/>
              <a:buSzTx/>
              <a:buFontTx/>
              <a:buNone/>
              <a:tabLst/>
              <a:defRPr/>
            </a:pPr>
            <a:fld id="{D458C01B-8F72-42AE-91C5-1C831B24EE65}" type="slidenum">
              <a:rPr kumimoji="0" lang="it-IT" altLang="it-IT" sz="1200" b="0" i="0" u="none" strike="noStrike" kern="0" cap="none" spc="0" normalizeH="0" baseline="0" noProof="0" smtClean="0">
                <a:ln>
                  <a:noFill/>
                </a:ln>
                <a:solidFill>
                  <a:schemeClr val="tx1"/>
                </a:solidFill>
                <a:effectLst/>
                <a:uLnTx/>
                <a:uFillTx/>
                <a:latin typeface="Calibri" panose="020F0502020204030204" pitchFamily="34" charset="0"/>
              </a:rPr>
              <a:pPr marL="0" marR="0" lvl="0" indent="0" algn="r" defTabSz="914400" eaLnBrk="1" fontAlgn="auto" latinLnBrk="0" hangingPunct="1">
                <a:lnSpc>
                  <a:spcPct val="100000"/>
                </a:lnSpc>
                <a:spcBef>
                  <a:spcPct val="0"/>
                </a:spcBef>
                <a:spcAft>
                  <a:spcPts val="0"/>
                </a:spcAft>
                <a:buClrTx/>
                <a:buSzTx/>
                <a:buFontTx/>
                <a:buNone/>
                <a:tabLst/>
                <a:defRPr/>
              </a:pPr>
              <a:t>153</a:t>
            </a:fld>
            <a:endParaRPr kumimoji="0" lang="it-IT" altLang="it-IT" sz="1200" b="0" i="0" u="none" strike="noStrike" kern="0" cap="none" spc="0" normalizeH="0" baseline="0" noProof="0">
              <a:ln>
                <a:noFill/>
              </a:ln>
              <a:solidFill>
                <a:schemeClr val="tx1"/>
              </a:solidFill>
              <a:effectLst/>
              <a:uLnTx/>
              <a:uFillTx/>
              <a:latin typeface="Calibri" panose="020F0502020204030204" pitchFamily="34" charset="0"/>
            </a:endParaRPr>
          </a:p>
        </p:txBody>
      </p:sp>
    </p:spTree>
    <p:extLst>
      <p:ext uri="{BB962C8B-B14F-4D97-AF65-F5344CB8AC3E}">
        <p14:creationId xmlns:p14="http://schemas.microsoft.com/office/powerpoint/2010/main" val="895187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Rectangle 8"/>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6F5F0BE-2B75-45C7-B829-3F6283D7C9EA}" type="slidenum">
              <a:rPr kumimoji="0" lang="it-IT" altLang="it-IT" sz="1200" b="0" i="0" u="none" strike="noStrike" kern="0" cap="none" spc="0" normalizeH="0" baseline="0" noProof="0" smtClean="0">
                <a:ln>
                  <a:noFill/>
                </a:ln>
                <a:solidFill>
                  <a:prstClr val="black"/>
                </a:solidFill>
                <a:effectLst/>
                <a:uLnTx/>
                <a:uFillTx/>
                <a:latin typeface="Arial" panose="020B0604020202020204" pitchFamily="34" charset="0"/>
                <a:ea typeface="MS PGothic" panose="020B0600070205080204" pitchFamily="34" charset="-128"/>
                <a:cs typeface="Lucida Sans Unicode" panose="020B0602030504020204" pitchFamily="34" charset="0"/>
              </a:rPr>
              <a:pPr marL="0" marR="0" lvl="0" indent="0" algn="r" defTabSz="914400" rtl="0" eaLnBrk="1" fontAlgn="auto" latinLnBrk="0" hangingPunct="1">
                <a:lnSpc>
                  <a:spcPct val="100000"/>
                </a:lnSpc>
                <a:spcBef>
                  <a:spcPct val="0"/>
                </a:spcBef>
                <a:spcAft>
                  <a:spcPts val="0"/>
                </a:spcAft>
                <a:buClrTx/>
                <a:buSzTx/>
                <a:buFontTx/>
                <a:buNone/>
                <a:tabLst/>
                <a:defRPr/>
              </a:pPr>
              <a:t>8</a:t>
            </a:fld>
            <a:endParaRPr kumimoji="0" lang="it-IT" altLang="it-IT" sz="1200" b="0" i="0" u="none" strike="noStrike" kern="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Lucida Sans Unicode" panose="020B0602030504020204" pitchFamily="34" charset="0"/>
            </a:endParaRPr>
          </a:p>
        </p:txBody>
      </p:sp>
      <p:sp>
        <p:nvSpPr>
          <p:cNvPr id="12291" name="Rectangle 1"/>
          <p:cNvSpPr>
            <a:spLocks noGrp="1" noRot="1" noChangeAspect="1" noChangeArrowheads="1" noTextEdit="1"/>
          </p:cNvSpPr>
          <p:nvPr>
            <p:ph type="sldImg"/>
          </p:nvPr>
        </p:nvSpPr>
        <p:spPr bwMode="auto">
          <a:xfrm>
            <a:off x="685800" y="1143000"/>
            <a:ext cx="5486400" cy="3086100"/>
          </a:xfrm>
          <a:solidFill>
            <a:srgbClr val="FFFFFF"/>
          </a:solidFill>
          <a:ln>
            <a:solidFill>
              <a:srgbClr val="000000"/>
            </a:solidFill>
            <a:miter lim="800000"/>
            <a:headEnd/>
            <a:tailEnd/>
          </a:ln>
        </p:spPr>
      </p:sp>
      <p:sp>
        <p:nvSpPr>
          <p:cNvPr id="12292"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altLang="it-IT"/>
          </a:p>
        </p:txBody>
      </p:sp>
    </p:spTree>
    <p:extLst>
      <p:ext uri="{BB962C8B-B14F-4D97-AF65-F5344CB8AC3E}">
        <p14:creationId xmlns:p14="http://schemas.microsoft.com/office/powerpoint/2010/main" val="6504212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it-IT"/>
          </a:p>
        </p:txBody>
      </p:sp>
    </p:spTree>
    <p:extLst>
      <p:ext uri="{BB962C8B-B14F-4D97-AF65-F5344CB8AC3E}">
        <p14:creationId xmlns:p14="http://schemas.microsoft.com/office/powerpoint/2010/main" val="197300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it-IT"/>
          </a:p>
        </p:txBody>
      </p:sp>
    </p:spTree>
    <p:extLst>
      <p:ext uri="{BB962C8B-B14F-4D97-AF65-F5344CB8AC3E}">
        <p14:creationId xmlns:p14="http://schemas.microsoft.com/office/powerpoint/2010/main" val="12885184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it-IT"/>
          </a:p>
        </p:txBody>
      </p:sp>
    </p:spTree>
    <p:extLst>
      <p:ext uri="{BB962C8B-B14F-4D97-AF65-F5344CB8AC3E}">
        <p14:creationId xmlns:p14="http://schemas.microsoft.com/office/powerpoint/2010/main" val="59459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xmlns="" id="{7B682FE0-A7F1-4B23-9AF6-4C2A616B8817}"/>
              </a:ext>
            </a:extLst>
          </p:cNvPr>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Espace réservé des commentaires 2">
            <a:extLst>
              <a:ext uri="{FF2B5EF4-FFF2-40B4-BE49-F238E27FC236}">
                <a16:creationId xmlns:a16="http://schemas.microsoft.com/office/drawing/2014/main" xmlns="" id="{A65F79C9-6529-4676-A3E4-D3458225146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it-IT">
              <a:ea typeface="ＭＳ Ｐゴシック" panose="020B0600070205080204" pitchFamily="34" charset="-128"/>
            </a:endParaRPr>
          </a:p>
        </p:txBody>
      </p:sp>
      <p:sp>
        <p:nvSpPr>
          <p:cNvPr id="12292" name="Espace réservé du numéro de diapositive 3">
            <a:extLst>
              <a:ext uri="{FF2B5EF4-FFF2-40B4-BE49-F238E27FC236}">
                <a16:creationId xmlns:a16="http://schemas.microsoft.com/office/drawing/2014/main" xmlns="" id="{19156003-FB8F-4C52-8753-66B16A366E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CB65011-3C01-49D4-8406-A6ABEF24B069}" type="slidenum">
              <a:rPr kumimoji="0" lang="it-IT" altLang="it-IT"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it-IT" altLang="it-IT"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613037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BA26B342-3731-4BD8-86B3-32617F6D6216}"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380EF084-5736-48BC-85A3-9428181823FE}" type="slidenum">
              <a:rPr lang="it-IT" altLang="it-IT"/>
              <a:pPr>
                <a:defRPr/>
              </a:pPr>
              <a:t>‹N›</a:t>
            </a:fld>
            <a:endParaRPr lang="it-IT" altLang="it-IT"/>
          </a:p>
        </p:txBody>
      </p:sp>
    </p:spTree>
    <p:extLst>
      <p:ext uri="{BB962C8B-B14F-4D97-AF65-F5344CB8AC3E}">
        <p14:creationId xmlns:p14="http://schemas.microsoft.com/office/powerpoint/2010/main" val="1639622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FB4A1BA6-DDC1-44EA-A6AD-75E5F6491C43}"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78ED4E52-5EBA-4BB4-A682-602E42934A96}" type="slidenum">
              <a:rPr lang="it-IT" altLang="it-IT"/>
              <a:pPr>
                <a:defRPr/>
              </a:pPr>
              <a:t>‹N›</a:t>
            </a:fld>
            <a:endParaRPr lang="it-IT" altLang="it-IT"/>
          </a:p>
        </p:txBody>
      </p:sp>
    </p:spTree>
    <p:extLst>
      <p:ext uri="{BB962C8B-B14F-4D97-AF65-F5344CB8AC3E}">
        <p14:creationId xmlns:p14="http://schemas.microsoft.com/office/powerpoint/2010/main" val="189873911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5A685252-13F6-40F7-B26C-5ACF5B7E5DC6}"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7B55A066-FC37-4253-9774-1B695D38C98D}" type="slidenum">
              <a:rPr lang="it-IT" altLang="it-IT"/>
              <a:pPr>
                <a:defRPr/>
              </a:pPr>
              <a:t>‹N›</a:t>
            </a:fld>
            <a:endParaRPr lang="it-IT" altLang="it-IT"/>
          </a:p>
        </p:txBody>
      </p:sp>
    </p:spTree>
    <p:extLst>
      <p:ext uri="{BB962C8B-B14F-4D97-AF65-F5344CB8AC3E}">
        <p14:creationId xmlns:p14="http://schemas.microsoft.com/office/powerpoint/2010/main" val="112643569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6B02224D-F825-4265-90E7-299E990E950B}"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8F330023-6959-42FF-B0C3-B4F8636287B4}" type="slidenum">
              <a:rPr lang="it-IT" altLang="it-IT"/>
              <a:pPr>
                <a:defRPr/>
              </a:pPr>
              <a:t>‹N›</a:t>
            </a:fld>
            <a:endParaRPr lang="it-IT" altLang="it-IT"/>
          </a:p>
        </p:txBody>
      </p:sp>
    </p:spTree>
    <p:extLst>
      <p:ext uri="{BB962C8B-B14F-4D97-AF65-F5344CB8AC3E}">
        <p14:creationId xmlns:p14="http://schemas.microsoft.com/office/powerpoint/2010/main" val="401375479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759C0B73-0940-4C59-A1D0-04121232B2EA}"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5B85898-EF0F-4767-95AE-4D9822914138}" type="slidenum">
              <a:rPr lang="it-IT" altLang="it-IT"/>
              <a:pPr>
                <a:defRPr/>
              </a:pPr>
              <a:t>‹N›</a:t>
            </a:fld>
            <a:endParaRPr lang="it-IT" altLang="it-IT"/>
          </a:p>
        </p:txBody>
      </p:sp>
    </p:spTree>
    <p:extLst>
      <p:ext uri="{BB962C8B-B14F-4D97-AF65-F5344CB8AC3E}">
        <p14:creationId xmlns:p14="http://schemas.microsoft.com/office/powerpoint/2010/main" val="87446216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FC03C6BC-5DDE-405D-8E1D-F9BB4BBAFC7F}"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247E060F-E702-4C50-BEF4-99960CBE7445}" type="slidenum">
              <a:rPr lang="it-IT" altLang="it-IT"/>
              <a:pPr>
                <a:defRPr/>
              </a:pPr>
              <a:t>‹N›</a:t>
            </a:fld>
            <a:endParaRPr lang="it-IT" altLang="it-IT"/>
          </a:p>
        </p:txBody>
      </p:sp>
    </p:spTree>
    <p:extLst>
      <p:ext uri="{BB962C8B-B14F-4D97-AF65-F5344CB8AC3E}">
        <p14:creationId xmlns:p14="http://schemas.microsoft.com/office/powerpoint/2010/main" val="317025175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FBE31B72-1A0A-44C1-83A5-6670E13BCC3B}" type="datetimeFigureOut">
              <a:rPr lang="it-IT"/>
              <a:pPr>
                <a:defRPr/>
              </a:pPr>
              <a:t>25/03/2019</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4BE885AD-A9A3-43D3-813F-64DBC3D82078}" type="slidenum">
              <a:rPr lang="it-IT" altLang="it-IT"/>
              <a:pPr>
                <a:defRPr/>
              </a:pPr>
              <a:t>‹N›</a:t>
            </a:fld>
            <a:endParaRPr lang="it-IT" altLang="it-IT"/>
          </a:p>
        </p:txBody>
      </p:sp>
    </p:spTree>
    <p:extLst>
      <p:ext uri="{BB962C8B-B14F-4D97-AF65-F5344CB8AC3E}">
        <p14:creationId xmlns:p14="http://schemas.microsoft.com/office/powerpoint/2010/main" val="408300063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B675BF32-FCEA-4336-B65A-E995FA5EBD52}" type="datetimeFigureOut">
              <a:rPr lang="it-IT"/>
              <a:pPr>
                <a:defRPr/>
              </a:pPr>
              <a:t>25/03/2019</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2E7A6876-31F0-4E26-8A92-A4A4A7BEC9F6}" type="slidenum">
              <a:rPr lang="it-IT" altLang="it-IT"/>
              <a:pPr>
                <a:defRPr/>
              </a:pPr>
              <a:t>‹N›</a:t>
            </a:fld>
            <a:endParaRPr lang="it-IT" altLang="it-IT"/>
          </a:p>
        </p:txBody>
      </p:sp>
    </p:spTree>
    <p:extLst>
      <p:ext uri="{BB962C8B-B14F-4D97-AF65-F5344CB8AC3E}">
        <p14:creationId xmlns:p14="http://schemas.microsoft.com/office/powerpoint/2010/main" val="72829037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245F5B94-21F9-4B0B-B37A-4505B873B757}" type="datetimeFigureOut">
              <a:rPr lang="it-IT"/>
              <a:pPr>
                <a:defRPr/>
              </a:pPr>
              <a:t>25/03/2019</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1FB16D85-F6C4-4517-A0D7-BF60BE683C46}" type="slidenum">
              <a:rPr lang="it-IT" altLang="it-IT"/>
              <a:pPr>
                <a:defRPr/>
              </a:pPr>
              <a:t>‹N›</a:t>
            </a:fld>
            <a:endParaRPr lang="it-IT" altLang="it-IT"/>
          </a:p>
        </p:txBody>
      </p:sp>
    </p:spTree>
    <p:extLst>
      <p:ext uri="{BB962C8B-B14F-4D97-AF65-F5344CB8AC3E}">
        <p14:creationId xmlns:p14="http://schemas.microsoft.com/office/powerpoint/2010/main" val="238345794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0466E367-8BAA-4F1B-BC9F-F5685D2B8237}"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D2BB2B19-CB9A-4FD2-A695-BAC35680AB45}" type="slidenum">
              <a:rPr lang="it-IT" altLang="it-IT"/>
              <a:pPr>
                <a:defRPr/>
              </a:pPr>
              <a:t>‹N›</a:t>
            </a:fld>
            <a:endParaRPr lang="it-IT" altLang="it-IT"/>
          </a:p>
        </p:txBody>
      </p:sp>
    </p:spTree>
    <p:extLst>
      <p:ext uri="{BB962C8B-B14F-4D97-AF65-F5344CB8AC3E}">
        <p14:creationId xmlns:p14="http://schemas.microsoft.com/office/powerpoint/2010/main" val="144900386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18559840-E1A0-4F70-9527-EBD126BAC7A3}"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B745D334-52AA-43EE-9771-83E21187038A}" type="slidenum">
              <a:rPr lang="it-IT" altLang="it-IT"/>
              <a:pPr>
                <a:defRPr/>
              </a:pPr>
              <a:t>‹N›</a:t>
            </a:fld>
            <a:endParaRPr lang="it-IT" altLang="it-IT"/>
          </a:p>
        </p:txBody>
      </p:sp>
    </p:spTree>
    <p:extLst>
      <p:ext uri="{BB962C8B-B14F-4D97-AF65-F5344CB8AC3E}">
        <p14:creationId xmlns:p14="http://schemas.microsoft.com/office/powerpoint/2010/main" val="323286639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3A8C8AB9-5D55-49D4-BDF7-0892676F833A}"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AEC858A9-AA18-4874-A32B-A5A029603897}" type="slidenum">
              <a:rPr lang="it-IT" altLang="it-IT"/>
              <a:pPr>
                <a:defRPr/>
              </a:pPr>
              <a:t>‹N›</a:t>
            </a:fld>
            <a:endParaRPr lang="it-IT" altLang="it-IT"/>
          </a:p>
        </p:txBody>
      </p:sp>
    </p:spTree>
    <p:extLst>
      <p:ext uri="{BB962C8B-B14F-4D97-AF65-F5344CB8AC3E}">
        <p14:creationId xmlns:p14="http://schemas.microsoft.com/office/powerpoint/2010/main" val="33555368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2F8E2491-7DE7-4F48-931A-0E380DB6A286}"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812DFA9C-EA5C-4695-8160-558CF5E2A812}" type="slidenum">
              <a:rPr lang="it-IT" altLang="it-IT"/>
              <a:pPr>
                <a:defRPr/>
              </a:pPr>
              <a:t>‹N›</a:t>
            </a:fld>
            <a:endParaRPr lang="it-IT" altLang="it-IT"/>
          </a:p>
        </p:txBody>
      </p:sp>
    </p:spTree>
    <p:extLst>
      <p:ext uri="{BB962C8B-B14F-4D97-AF65-F5344CB8AC3E}">
        <p14:creationId xmlns:p14="http://schemas.microsoft.com/office/powerpoint/2010/main" val="123971931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A705B527-63B0-4643-AA96-4D87AE729F9C}"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433265E1-C4F3-46D4-A838-656F0828E075}" type="slidenum">
              <a:rPr lang="it-IT" altLang="it-IT"/>
              <a:pPr>
                <a:defRPr/>
              </a:pPr>
              <a:t>‹N›</a:t>
            </a:fld>
            <a:endParaRPr lang="it-IT" altLang="it-IT"/>
          </a:p>
        </p:txBody>
      </p:sp>
    </p:spTree>
    <p:extLst>
      <p:ext uri="{BB962C8B-B14F-4D97-AF65-F5344CB8AC3E}">
        <p14:creationId xmlns:p14="http://schemas.microsoft.com/office/powerpoint/2010/main" val="145833378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FB54BACF-F3DE-4CF4-8456-CC683E4815C1}"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2302D0EB-CE0E-42D2-9898-1E5EF3653526}" type="slidenum">
              <a:rPr lang="it-IT" altLang="it-IT"/>
              <a:pPr/>
              <a:t>‹N›</a:t>
            </a:fld>
            <a:endParaRPr lang="it-IT" altLang="it-IT"/>
          </a:p>
        </p:txBody>
      </p:sp>
    </p:spTree>
    <p:extLst>
      <p:ext uri="{BB962C8B-B14F-4D97-AF65-F5344CB8AC3E}">
        <p14:creationId xmlns:p14="http://schemas.microsoft.com/office/powerpoint/2010/main" val="127304096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B6D47941-2F7C-4AEC-A7D9-743DA504EB4D}"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D431DC14-1E77-49C4-B524-0F1925F52025}" type="slidenum">
              <a:rPr lang="it-IT" altLang="it-IT"/>
              <a:pPr/>
              <a:t>‹N›</a:t>
            </a:fld>
            <a:endParaRPr lang="it-IT" altLang="it-IT"/>
          </a:p>
        </p:txBody>
      </p:sp>
    </p:spTree>
    <p:extLst>
      <p:ext uri="{BB962C8B-B14F-4D97-AF65-F5344CB8AC3E}">
        <p14:creationId xmlns:p14="http://schemas.microsoft.com/office/powerpoint/2010/main" val="273486660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B37E532E-7F0F-4815-81C0-BAC53D76F960}"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28F431B8-93AB-4E72-B274-D96454167DE4}" type="slidenum">
              <a:rPr lang="it-IT" altLang="it-IT"/>
              <a:pPr/>
              <a:t>‹N›</a:t>
            </a:fld>
            <a:endParaRPr lang="it-IT" altLang="it-IT"/>
          </a:p>
        </p:txBody>
      </p:sp>
    </p:spTree>
    <p:extLst>
      <p:ext uri="{BB962C8B-B14F-4D97-AF65-F5344CB8AC3E}">
        <p14:creationId xmlns:p14="http://schemas.microsoft.com/office/powerpoint/2010/main" val="399831617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4B90597D-FF87-46BD-B35E-D263034D1D71}"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fld id="{569EA0DE-8014-4BE7-8C54-93C40FB614A4}" type="slidenum">
              <a:rPr lang="it-IT" altLang="it-IT"/>
              <a:pPr/>
              <a:t>‹N›</a:t>
            </a:fld>
            <a:endParaRPr lang="it-IT" altLang="it-IT"/>
          </a:p>
        </p:txBody>
      </p:sp>
    </p:spTree>
    <p:extLst>
      <p:ext uri="{BB962C8B-B14F-4D97-AF65-F5344CB8AC3E}">
        <p14:creationId xmlns:p14="http://schemas.microsoft.com/office/powerpoint/2010/main" val="374306979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D3D4D3D5-9EFA-439A-B2AD-6CF0A8F4ACDA}" type="datetimeFigureOut">
              <a:rPr lang="it-IT"/>
              <a:pPr>
                <a:defRPr/>
              </a:pPr>
              <a:t>25/03/2019</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fld id="{0FB01561-4F3A-42A5-93BA-A0E787182D18}" type="slidenum">
              <a:rPr lang="it-IT" altLang="it-IT"/>
              <a:pPr/>
              <a:t>‹N›</a:t>
            </a:fld>
            <a:endParaRPr lang="it-IT" altLang="it-IT"/>
          </a:p>
        </p:txBody>
      </p:sp>
    </p:spTree>
    <p:extLst>
      <p:ext uri="{BB962C8B-B14F-4D97-AF65-F5344CB8AC3E}">
        <p14:creationId xmlns:p14="http://schemas.microsoft.com/office/powerpoint/2010/main" val="131564262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61080DC5-5A90-434A-A47D-1320B441FF87}" type="datetimeFigureOut">
              <a:rPr lang="it-IT"/>
              <a:pPr>
                <a:defRPr/>
              </a:pPr>
              <a:t>25/03/2019</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fld id="{84B7E5BE-E1A1-427D-95ED-4FDD2CCDAB21}" type="slidenum">
              <a:rPr lang="it-IT" altLang="it-IT"/>
              <a:pPr/>
              <a:t>‹N›</a:t>
            </a:fld>
            <a:endParaRPr lang="it-IT" altLang="it-IT"/>
          </a:p>
        </p:txBody>
      </p:sp>
    </p:spTree>
    <p:extLst>
      <p:ext uri="{BB962C8B-B14F-4D97-AF65-F5344CB8AC3E}">
        <p14:creationId xmlns:p14="http://schemas.microsoft.com/office/powerpoint/2010/main" val="390353018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41A029CF-2917-454C-A8CA-E9CC84E9EA30}" type="datetimeFigureOut">
              <a:rPr lang="it-IT"/>
              <a:pPr>
                <a:defRPr/>
              </a:pPr>
              <a:t>25/03/2019</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fld id="{E8E88360-3E7E-4AE8-BB9B-D7D205849BEC}" type="slidenum">
              <a:rPr lang="it-IT" altLang="it-IT"/>
              <a:pPr/>
              <a:t>‹N›</a:t>
            </a:fld>
            <a:endParaRPr lang="it-IT" altLang="it-IT"/>
          </a:p>
        </p:txBody>
      </p:sp>
    </p:spTree>
    <p:extLst>
      <p:ext uri="{BB962C8B-B14F-4D97-AF65-F5344CB8AC3E}">
        <p14:creationId xmlns:p14="http://schemas.microsoft.com/office/powerpoint/2010/main" val="91791655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11469CEC-6467-41CC-8195-EF467BB009E1}"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fld id="{3222392B-0338-4473-B91E-56528B9D4890}" type="slidenum">
              <a:rPr lang="it-IT" altLang="it-IT"/>
              <a:pPr/>
              <a:t>‹N›</a:t>
            </a:fld>
            <a:endParaRPr lang="it-IT" altLang="it-IT"/>
          </a:p>
        </p:txBody>
      </p:sp>
    </p:spTree>
    <p:extLst>
      <p:ext uri="{BB962C8B-B14F-4D97-AF65-F5344CB8AC3E}">
        <p14:creationId xmlns:p14="http://schemas.microsoft.com/office/powerpoint/2010/main" val="371209378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81027A20-F502-4E57-A459-4DFBA79A46F2}"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fld id="{72F41E6F-71DE-469C-927F-5E2CC4587CFB}" type="slidenum">
              <a:rPr lang="it-IT" altLang="it-IT"/>
              <a:pPr/>
              <a:t>‹N›</a:t>
            </a:fld>
            <a:endParaRPr lang="it-IT" altLang="it-IT"/>
          </a:p>
        </p:txBody>
      </p:sp>
    </p:spTree>
    <p:extLst>
      <p:ext uri="{BB962C8B-B14F-4D97-AF65-F5344CB8AC3E}">
        <p14:creationId xmlns:p14="http://schemas.microsoft.com/office/powerpoint/2010/main" val="21846346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3F4CDA84-7850-4CF9-8C54-EA3CEB75EEE7}"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92930C10-1065-4710-882E-8533D958DE7C}" type="slidenum">
              <a:rPr lang="it-IT" altLang="it-IT"/>
              <a:pPr>
                <a:defRPr/>
              </a:pPr>
              <a:t>‹N›</a:t>
            </a:fld>
            <a:endParaRPr lang="it-IT" altLang="it-IT"/>
          </a:p>
        </p:txBody>
      </p:sp>
    </p:spTree>
    <p:extLst>
      <p:ext uri="{BB962C8B-B14F-4D97-AF65-F5344CB8AC3E}">
        <p14:creationId xmlns:p14="http://schemas.microsoft.com/office/powerpoint/2010/main" val="240838972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9DF8364E-66D1-4E6F-B60C-3F0262704DAE}"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7267827E-71CC-4493-B33F-951D6C7CFF78}" type="slidenum">
              <a:rPr lang="it-IT" altLang="it-IT"/>
              <a:pPr/>
              <a:t>‹N›</a:t>
            </a:fld>
            <a:endParaRPr lang="it-IT" altLang="it-IT"/>
          </a:p>
        </p:txBody>
      </p:sp>
    </p:spTree>
    <p:extLst>
      <p:ext uri="{BB962C8B-B14F-4D97-AF65-F5344CB8AC3E}">
        <p14:creationId xmlns:p14="http://schemas.microsoft.com/office/powerpoint/2010/main" val="415850195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734D14A1-B8DF-40A7-9FD1-E5175DBB6B41}"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29578523-F9DE-49FA-9838-CC0E49D28611}" type="slidenum">
              <a:rPr lang="it-IT" altLang="it-IT"/>
              <a:pPr/>
              <a:t>‹N›</a:t>
            </a:fld>
            <a:endParaRPr lang="it-IT" altLang="it-IT"/>
          </a:p>
        </p:txBody>
      </p:sp>
    </p:spTree>
    <p:extLst>
      <p:ext uri="{BB962C8B-B14F-4D97-AF65-F5344CB8AC3E}">
        <p14:creationId xmlns:p14="http://schemas.microsoft.com/office/powerpoint/2010/main" val="68099576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txBox="1">
            <a:spLocks noGrp="1"/>
          </p:cNvSpPr>
          <p:nvPr>
            <p:ph type="ctrTitle"/>
          </p:nvPr>
        </p:nvSpPr>
        <p:spPr>
          <a:xfrm>
            <a:off x="914400" y="2130423"/>
            <a:ext cx="10363200" cy="1470026"/>
          </a:xfrm>
        </p:spPr>
        <p:txBody>
          <a:bodyPr/>
          <a:lstStyle>
            <a:lvl1pPr>
              <a:defRPr/>
            </a:lvl1pPr>
          </a:lstStyle>
          <a:p>
            <a:pPr lvl="0"/>
            <a:r>
              <a:rPr lang="it-IT"/>
              <a:t>Fare clic per modificare lo stile del titolo</a:t>
            </a:r>
          </a:p>
        </p:txBody>
      </p:sp>
      <p:sp>
        <p:nvSpPr>
          <p:cNvPr id="3" name="Sottotitolo 2"/>
          <p:cNvSpPr txBox="1">
            <a:spLocks noGrp="1"/>
          </p:cNvSpPr>
          <p:nvPr>
            <p:ph type="subTitle" idx="1"/>
          </p:nvPr>
        </p:nvSpPr>
        <p:spPr>
          <a:xfrm>
            <a:off x="1828800" y="3886853"/>
            <a:ext cx="8534400" cy="1752603"/>
          </a:xfrm>
        </p:spPr>
        <p:txBody>
          <a:bodyPr anchorCtr="1"/>
          <a:lstStyle>
            <a:lvl1pPr marL="0" indent="0" algn="ctr">
              <a:buNone/>
              <a:defRPr>
                <a:solidFill>
                  <a:srgbClr val="898989"/>
                </a:solidFill>
              </a:defRPr>
            </a:lvl1pPr>
          </a:lstStyle>
          <a:p>
            <a:pPr lvl="0"/>
            <a:r>
              <a:rPr lang="it-IT"/>
              <a:t>Fare clic per modificare lo stile del sottotitolo dello schema</a:t>
            </a:r>
          </a:p>
        </p:txBody>
      </p:sp>
      <p:sp>
        <p:nvSpPr>
          <p:cNvPr id="4" name="Segnaposto data 3"/>
          <p:cNvSpPr txBox="1">
            <a:spLocks noGrp="1"/>
          </p:cNvSpPr>
          <p:nvPr>
            <p:ph type="dt" sz="half" idx="10"/>
          </p:nvPr>
        </p:nvSpPr>
        <p:spPr>
          <a:ln/>
        </p:spPr>
        <p:txBody>
          <a:bodyPr/>
          <a:lstStyle>
            <a:lvl1pPr>
              <a:defRPr/>
            </a:lvl1pPr>
          </a:lstStyle>
          <a:p>
            <a:pPr>
              <a:defRPr/>
            </a:pPr>
            <a:fld id="{8F95F245-C648-4FE8-8542-1B6F21F3EF13}" type="datetime1">
              <a:rPr lang="it-IT" altLang="it-IT"/>
              <a:pPr>
                <a:defRPr/>
              </a:pPr>
              <a:t>25/03/2019</a:t>
            </a:fld>
            <a:endParaRPr lang="it-IT" altLang="it-IT"/>
          </a:p>
        </p:txBody>
      </p:sp>
      <p:sp>
        <p:nvSpPr>
          <p:cNvPr id="5" name="Segnaposto piè di pagina 4"/>
          <p:cNvSpPr txBox="1">
            <a:spLocks noGrp="1"/>
          </p:cNvSpPr>
          <p:nvPr>
            <p:ph type="ftr" sz="quarter" idx="11"/>
          </p:nvPr>
        </p:nvSpPr>
        <p:spPr>
          <a:ln/>
        </p:spPr>
        <p:txBody>
          <a:bodyPr/>
          <a:lstStyle>
            <a:lvl1pPr>
              <a:defRPr/>
            </a:lvl1pPr>
          </a:lstStyle>
          <a:p>
            <a:pPr>
              <a:defRPr/>
            </a:pPr>
            <a:endParaRPr/>
          </a:p>
        </p:txBody>
      </p:sp>
      <p:sp>
        <p:nvSpPr>
          <p:cNvPr id="6" name="Segnaposto numero diapositiva 5"/>
          <p:cNvSpPr txBox="1">
            <a:spLocks noGrp="1"/>
          </p:cNvSpPr>
          <p:nvPr>
            <p:ph type="sldNum" sz="quarter" idx="12"/>
          </p:nvPr>
        </p:nvSpPr>
        <p:spPr>
          <a:ln/>
        </p:spPr>
        <p:txBody>
          <a:bodyPr/>
          <a:lstStyle>
            <a:lvl1pPr>
              <a:defRPr/>
            </a:lvl1pPr>
          </a:lstStyle>
          <a:p>
            <a:pPr>
              <a:defRPr/>
            </a:pPr>
            <a:fld id="{E3933D94-2086-48CB-9B2C-D742DC99261C}" type="slidenum">
              <a:rPr lang="it-IT" altLang="it-IT"/>
              <a:pPr>
                <a:defRPr/>
              </a:pPr>
              <a:t>‹N›</a:t>
            </a:fld>
            <a:endParaRPr lang="it-IT" altLang="it-IT"/>
          </a:p>
        </p:txBody>
      </p:sp>
    </p:spTree>
    <p:extLst>
      <p:ext uri="{BB962C8B-B14F-4D97-AF65-F5344CB8AC3E}">
        <p14:creationId xmlns:p14="http://schemas.microsoft.com/office/powerpoint/2010/main" val="100256206"/>
      </p:ext>
    </p:extLst>
  </p:cSld>
  <p:clrMapOvr>
    <a:masterClrMapping/>
  </p:clrMapOvr>
  <p:transition spd="slow"/>
  <p:hf sldNum="0" hdr="0" ftr="0" dt="0"/>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txBox="1">
            <a:spLocks noGrp="1"/>
          </p:cNvSpPr>
          <p:nvPr>
            <p:ph type="title"/>
          </p:nvPr>
        </p:nvSpPr>
        <p:spPr/>
        <p:txBody>
          <a:bodyPr/>
          <a:lstStyle>
            <a:lvl1pPr>
              <a:defRPr/>
            </a:lvl1pPr>
          </a:lstStyle>
          <a:p>
            <a:pPr lvl="0"/>
            <a:r>
              <a:rPr lang="it-IT"/>
              <a:t>Fare clic per modificare lo stile del titolo</a:t>
            </a:r>
          </a:p>
        </p:txBody>
      </p:sp>
      <p:sp>
        <p:nvSpPr>
          <p:cNvPr id="3" name="Segnaposto contenuto 2"/>
          <p:cNvSpPr txBox="1">
            <a:spLocks noGrp="1"/>
          </p:cNvSpPr>
          <p:nvPr>
            <p:ph idx="1"/>
          </p:nvPr>
        </p:nvSpPr>
        <p:spPr/>
        <p:txBody>
          <a:bodyPr/>
          <a:lstStyle>
            <a:lvl1pPr>
              <a:defRPr/>
            </a:lvl1pPr>
            <a:lvl2pPr>
              <a:defRPr/>
            </a:lvl2pPr>
            <a:lvl3pPr>
              <a:defRPr/>
            </a:lvl3pPr>
            <a:lvl4pPr>
              <a:defRPr/>
            </a:lvl4pPr>
            <a:lvl5pPr>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txBox="1">
            <a:spLocks noGrp="1"/>
          </p:cNvSpPr>
          <p:nvPr>
            <p:ph type="dt" sz="half" idx="10"/>
          </p:nvPr>
        </p:nvSpPr>
        <p:spPr>
          <a:ln/>
        </p:spPr>
        <p:txBody>
          <a:bodyPr/>
          <a:lstStyle>
            <a:lvl1pPr>
              <a:defRPr/>
            </a:lvl1pPr>
          </a:lstStyle>
          <a:p>
            <a:pPr>
              <a:defRPr/>
            </a:pPr>
            <a:fld id="{8F95F245-C648-4FE8-8542-1B6F21F3EF13}" type="datetime1">
              <a:rPr lang="it-IT" altLang="it-IT"/>
              <a:pPr>
                <a:defRPr/>
              </a:pPr>
              <a:t>25/03/2019</a:t>
            </a:fld>
            <a:endParaRPr lang="it-IT" altLang="it-IT"/>
          </a:p>
        </p:txBody>
      </p:sp>
      <p:sp>
        <p:nvSpPr>
          <p:cNvPr id="5" name="Segnaposto piè di pagina 4"/>
          <p:cNvSpPr txBox="1">
            <a:spLocks noGrp="1"/>
          </p:cNvSpPr>
          <p:nvPr>
            <p:ph type="ftr" sz="quarter" idx="11"/>
          </p:nvPr>
        </p:nvSpPr>
        <p:spPr>
          <a:ln/>
        </p:spPr>
        <p:txBody>
          <a:bodyPr/>
          <a:lstStyle>
            <a:lvl1pPr>
              <a:defRPr/>
            </a:lvl1pPr>
          </a:lstStyle>
          <a:p>
            <a:pPr>
              <a:defRPr/>
            </a:pPr>
            <a:endParaRPr/>
          </a:p>
        </p:txBody>
      </p:sp>
      <p:sp>
        <p:nvSpPr>
          <p:cNvPr id="6" name="Segnaposto numero diapositiva 5"/>
          <p:cNvSpPr txBox="1">
            <a:spLocks noGrp="1"/>
          </p:cNvSpPr>
          <p:nvPr>
            <p:ph type="sldNum" sz="quarter" idx="12"/>
          </p:nvPr>
        </p:nvSpPr>
        <p:spPr>
          <a:ln/>
        </p:spPr>
        <p:txBody>
          <a:bodyPr/>
          <a:lstStyle>
            <a:lvl1pPr>
              <a:defRPr/>
            </a:lvl1pPr>
          </a:lstStyle>
          <a:p>
            <a:pPr>
              <a:defRPr/>
            </a:pPr>
            <a:fld id="{D1EE56BE-1AA3-4D1D-9D44-0DD1C98B022B}" type="slidenum">
              <a:rPr lang="it-IT" altLang="it-IT"/>
              <a:pPr>
                <a:defRPr/>
              </a:pPr>
              <a:t>‹N›</a:t>
            </a:fld>
            <a:endParaRPr lang="it-IT" altLang="it-IT"/>
          </a:p>
        </p:txBody>
      </p:sp>
    </p:spTree>
    <p:extLst>
      <p:ext uri="{BB962C8B-B14F-4D97-AF65-F5344CB8AC3E}">
        <p14:creationId xmlns:p14="http://schemas.microsoft.com/office/powerpoint/2010/main" val="167227477"/>
      </p:ext>
    </p:extLst>
  </p:cSld>
  <p:clrMapOvr>
    <a:masterClrMapping/>
  </p:clrMapOvr>
  <p:transition spd="slow"/>
  <p:hf sldNum="0" hdr="0" ftr="0" dt="0"/>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txBox="1">
            <a:spLocks noGrp="1"/>
          </p:cNvSpPr>
          <p:nvPr>
            <p:ph type="title"/>
          </p:nvPr>
        </p:nvSpPr>
        <p:spPr>
          <a:xfrm>
            <a:off x="963081" y="4407548"/>
            <a:ext cx="10363200" cy="1362071"/>
          </a:xfrm>
        </p:spPr>
        <p:txBody>
          <a:bodyPr anchor="t" anchorCtr="0"/>
          <a:lstStyle>
            <a:lvl1pPr algn="l">
              <a:defRPr sz="4000" b="1" cap="all"/>
            </a:lvl1pPr>
          </a:lstStyle>
          <a:p>
            <a:pPr lvl="0"/>
            <a:r>
              <a:rPr lang="it-IT"/>
              <a:t>Fare clic per modificare lo stile del titolo</a:t>
            </a:r>
          </a:p>
        </p:txBody>
      </p:sp>
      <p:sp>
        <p:nvSpPr>
          <p:cNvPr id="3" name="Segnaposto testo 2"/>
          <p:cNvSpPr txBox="1">
            <a:spLocks noGrp="1"/>
          </p:cNvSpPr>
          <p:nvPr>
            <p:ph type="body" idx="1"/>
          </p:nvPr>
        </p:nvSpPr>
        <p:spPr>
          <a:xfrm>
            <a:off x="963081" y="2906713"/>
            <a:ext cx="10363200" cy="1500182"/>
          </a:xfrm>
        </p:spPr>
        <p:txBody>
          <a:bodyPr anchor="b"/>
          <a:lstStyle>
            <a:lvl1pPr marL="0" indent="0">
              <a:spcBef>
                <a:spcPts val="500"/>
              </a:spcBef>
              <a:buNone/>
              <a:defRPr sz="2000">
                <a:solidFill>
                  <a:srgbClr val="898989"/>
                </a:solidFill>
              </a:defRPr>
            </a:lvl1pPr>
          </a:lstStyle>
          <a:p>
            <a:pPr lvl="0"/>
            <a:r>
              <a:rPr lang="it-IT"/>
              <a:t>Fare clic per modificare stili del testo dello schema</a:t>
            </a:r>
          </a:p>
        </p:txBody>
      </p:sp>
      <p:sp>
        <p:nvSpPr>
          <p:cNvPr id="4" name="Segnaposto data 3"/>
          <p:cNvSpPr txBox="1">
            <a:spLocks noGrp="1"/>
          </p:cNvSpPr>
          <p:nvPr>
            <p:ph type="dt" sz="half" idx="10"/>
          </p:nvPr>
        </p:nvSpPr>
        <p:spPr>
          <a:ln/>
        </p:spPr>
        <p:txBody>
          <a:bodyPr/>
          <a:lstStyle>
            <a:lvl1pPr>
              <a:defRPr/>
            </a:lvl1pPr>
          </a:lstStyle>
          <a:p>
            <a:pPr>
              <a:defRPr/>
            </a:pPr>
            <a:fld id="{8F95F245-C648-4FE8-8542-1B6F21F3EF13}" type="datetime1">
              <a:rPr lang="it-IT" altLang="it-IT"/>
              <a:pPr>
                <a:defRPr/>
              </a:pPr>
              <a:t>25/03/2019</a:t>
            </a:fld>
            <a:endParaRPr lang="it-IT" altLang="it-IT"/>
          </a:p>
        </p:txBody>
      </p:sp>
      <p:sp>
        <p:nvSpPr>
          <p:cNvPr id="5" name="Segnaposto piè di pagina 4"/>
          <p:cNvSpPr txBox="1">
            <a:spLocks noGrp="1"/>
          </p:cNvSpPr>
          <p:nvPr>
            <p:ph type="ftr" sz="quarter" idx="11"/>
          </p:nvPr>
        </p:nvSpPr>
        <p:spPr>
          <a:ln/>
        </p:spPr>
        <p:txBody>
          <a:bodyPr/>
          <a:lstStyle>
            <a:lvl1pPr>
              <a:defRPr/>
            </a:lvl1pPr>
          </a:lstStyle>
          <a:p>
            <a:pPr>
              <a:defRPr/>
            </a:pPr>
            <a:endParaRPr/>
          </a:p>
        </p:txBody>
      </p:sp>
      <p:sp>
        <p:nvSpPr>
          <p:cNvPr id="6" name="Segnaposto numero diapositiva 5"/>
          <p:cNvSpPr txBox="1">
            <a:spLocks noGrp="1"/>
          </p:cNvSpPr>
          <p:nvPr>
            <p:ph type="sldNum" sz="quarter" idx="12"/>
          </p:nvPr>
        </p:nvSpPr>
        <p:spPr>
          <a:ln/>
        </p:spPr>
        <p:txBody>
          <a:bodyPr/>
          <a:lstStyle>
            <a:lvl1pPr>
              <a:defRPr/>
            </a:lvl1pPr>
          </a:lstStyle>
          <a:p>
            <a:pPr>
              <a:defRPr/>
            </a:pPr>
            <a:fld id="{B0E71DF2-5D0C-4A45-A847-EE1A26EA519B}" type="slidenum">
              <a:rPr lang="it-IT" altLang="it-IT"/>
              <a:pPr>
                <a:defRPr/>
              </a:pPr>
              <a:t>‹N›</a:t>
            </a:fld>
            <a:endParaRPr lang="it-IT" altLang="it-IT"/>
          </a:p>
        </p:txBody>
      </p:sp>
    </p:spTree>
    <p:extLst>
      <p:ext uri="{BB962C8B-B14F-4D97-AF65-F5344CB8AC3E}">
        <p14:creationId xmlns:p14="http://schemas.microsoft.com/office/powerpoint/2010/main" val="2583348928"/>
      </p:ext>
    </p:extLst>
  </p:cSld>
  <p:clrMapOvr>
    <a:masterClrMapping/>
  </p:clrMapOvr>
  <p:transition spd="slow"/>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txBox="1">
            <a:spLocks noGrp="1"/>
          </p:cNvSpPr>
          <p:nvPr>
            <p:ph type="title"/>
          </p:nvPr>
        </p:nvSpPr>
        <p:spPr/>
        <p:txBody>
          <a:bodyPr/>
          <a:lstStyle>
            <a:lvl1pPr>
              <a:defRPr/>
            </a:lvl1pPr>
          </a:lstStyle>
          <a:p>
            <a:pPr lvl="0"/>
            <a:r>
              <a:rPr lang="it-IT"/>
              <a:t>Fare clic per modificare lo stile del titolo</a:t>
            </a:r>
          </a:p>
        </p:txBody>
      </p:sp>
      <p:sp>
        <p:nvSpPr>
          <p:cNvPr id="3" name="Segnaposto contenuto 2"/>
          <p:cNvSpPr txBox="1">
            <a:spLocks noGrp="1"/>
          </p:cNvSpPr>
          <p:nvPr>
            <p:ph idx="1"/>
          </p:nvPr>
        </p:nvSpPr>
        <p:spPr>
          <a:xfrm>
            <a:off x="609603" y="1600208"/>
            <a:ext cx="5384804" cy="4525959"/>
          </a:xfrm>
        </p:spPr>
        <p:txBody>
          <a:bodyPr/>
          <a:lstStyle>
            <a:lvl1pPr>
              <a:spcBef>
                <a:spcPts val="700"/>
              </a:spcBef>
              <a:defRPr sz="2800"/>
            </a:lvl1pPr>
            <a:lvl2pPr>
              <a:spcBef>
                <a:spcPts val="600"/>
              </a:spcBef>
              <a:defRPr sz="2400"/>
            </a:lvl2pPr>
            <a:lvl3pPr>
              <a:spcBef>
                <a:spcPts val="500"/>
              </a:spcBef>
              <a:defRPr sz="2000"/>
            </a:lvl3pPr>
            <a:lvl4pPr>
              <a:spcBef>
                <a:spcPts val="400"/>
              </a:spcBef>
              <a:defRPr sz="1800"/>
            </a:lvl4pPr>
            <a:lvl5pPr>
              <a:spcBef>
                <a:spcPts val="400"/>
              </a:spcBef>
              <a:defRPr sz="1800"/>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txBox="1">
            <a:spLocks noGrp="1"/>
          </p:cNvSpPr>
          <p:nvPr>
            <p:ph idx="2"/>
          </p:nvPr>
        </p:nvSpPr>
        <p:spPr>
          <a:xfrm>
            <a:off x="6197595" y="1600208"/>
            <a:ext cx="5384804" cy="4525959"/>
          </a:xfrm>
        </p:spPr>
        <p:txBody>
          <a:bodyPr/>
          <a:lstStyle>
            <a:lvl1pPr>
              <a:spcBef>
                <a:spcPts val="700"/>
              </a:spcBef>
              <a:defRPr sz="2800"/>
            </a:lvl1pPr>
            <a:lvl2pPr>
              <a:spcBef>
                <a:spcPts val="600"/>
              </a:spcBef>
              <a:defRPr sz="2400"/>
            </a:lvl2pPr>
            <a:lvl3pPr>
              <a:spcBef>
                <a:spcPts val="500"/>
              </a:spcBef>
              <a:defRPr sz="2000"/>
            </a:lvl3pPr>
            <a:lvl4pPr>
              <a:spcBef>
                <a:spcPts val="400"/>
              </a:spcBef>
              <a:defRPr sz="1800"/>
            </a:lvl4pPr>
            <a:lvl5pPr>
              <a:spcBef>
                <a:spcPts val="400"/>
              </a:spcBef>
              <a:defRPr sz="1800"/>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txBox="1">
            <a:spLocks noGrp="1"/>
          </p:cNvSpPr>
          <p:nvPr>
            <p:ph type="dt" sz="half" idx="10"/>
          </p:nvPr>
        </p:nvSpPr>
        <p:spPr>
          <a:ln/>
        </p:spPr>
        <p:txBody>
          <a:bodyPr/>
          <a:lstStyle>
            <a:lvl1pPr>
              <a:defRPr/>
            </a:lvl1pPr>
          </a:lstStyle>
          <a:p>
            <a:pPr>
              <a:defRPr/>
            </a:pPr>
            <a:fld id="{8F95F245-C648-4FE8-8542-1B6F21F3EF13}" type="datetime1">
              <a:rPr lang="it-IT" altLang="it-IT"/>
              <a:pPr>
                <a:defRPr/>
              </a:pPr>
              <a:t>25/03/2019</a:t>
            </a:fld>
            <a:endParaRPr lang="it-IT" altLang="it-IT"/>
          </a:p>
        </p:txBody>
      </p:sp>
      <p:sp>
        <p:nvSpPr>
          <p:cNvPr id="6" name="Segnaposto piè di pagina 4"/>
          <p:cNvSpPr txBox="1">
            <a:spLocks noGrp="1"/>
          </p:cNvSpPr>
          <p:nvPr>
            <p:ph type="ftr" sz="quarter" idx="11"/>
          </p:nvPr>
        </p:nvSpPr>
        <p:spPr>
          <a:ln/>
        </p:spPr>
        <p:txBody>
          <a:bodyPr/>
          <a:lstStyle>
            <a:lvl1pPr>
              <a:defRPr/>
            </a:lvl1pPr>
          </a:lstStyle>
          <a:p>
            <a:pPr>
              <a:defRPr/>
            </a:pPr>
            <a:endParaRPr/>
          </a:p>
        </p:txBody>
      </p:sp>
      <p:sp>
        <p:nvSpPr>
          <p:cNvPr id="7" name="Segnaposto numero diapositiva 5"/>
          <p:cNvSpPr txBox="1">
            <a:spLocks noGrp="1"/>
          </p:cNvSpPr>
          <p:nvPr>
            <p:ph type="sldNum" sz="quarter" idx="12"/>
          </p:nvPr>
        </p:nvSpPr>
        <p:spPr>
          <a:ln/>
        </p:spPr>
        <p:txBody>
          <a:bodyPr/>
          <a:lstStyle>
            <a:lvl1pPr>
              <a:defRPr/>
            </a:lvl1pPr>
          </a:lstStyle>
          <a:p>
            <a:pPr>
              <a:defRPr/>
            </a:pPr>
            <a:fld id="{44C5561B-7B1F-4BA1-B463-301C77ECF8CA}" type="slidenum">
              <a:rPr lang="it-IT" altLang="it-IT"/>
              <a:pPr>
                <a:defRPr/>
              </a:pPr>
              <a:t>‹N›</a:t>
            </a:fld>
            <a:endParaRPr lang="it-IT" altLang="it-IT"/>
          </a:p>
        </p:txBody>
      </p:sp>
    </p:spTree>
    <p:extLst>
      <p:ext uri="{BB962C8B-B14F-4D97-AF65-F5344CB8AC3E}">
        <p14:creationId xmlns:p14="http://schemas.microsoft.com/office/powerpoint/2010/main" val="1549427628"/>
      </p:ext>
    </p:extLst>
  </p:cSld>
  <p:clrMapOvr>
    <a:masterClrMapping/>
  </p:clrMapOvr>
  <p:transition spd="slow"/>
  <p:hf sldNum="0" hdr="0" ftr="0" dt="0"/>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txBox="1">
            <a:spLocks noGrp="1"/>
          </p:cNvSpPr>
          <p:nvPr>
            <p:ph type="title"/>
          </p:nvPr>
        </p:nvSpPr>
        <p:spPr/>
        <p:txBody>
          <a:bodyPr/>
          <a:lstStyle>
            <a:lvl1pPr>
              <a:defRPr/>
            </a:lvl1pPr>
          </a:lstStyle>
          <a:p>
            <a:pPr lvl="0"/>
            <a:r>
              <a:rPr lang="it-IT"/>
              <a:t>Fare clic per modificare lo stile del titolo</a:t>
            </a:r>
          </a:p>
        </p:txBody>
      </p:sp>
      <p:sp>
        <p:nvSpPr>
          <p:cNvPr id="3" name="Segnaposto testo 2"/>
          <p:cNvSpPr txBox="1">
            <a:spLocks noGrp="1"/>
          </p:cNvSpPr>
          <p:nvPr>
            <p:ph type="body" idx="1"/>
          </p:nvPr>
        </p:nvSpPr>
        <p:spPr>
          <a:xfrm>
            <a:off x="609600" y="1535114"/>
            <a:ext cx="5386912" cy="639759"/>
          </a:xfrm>
        </p:spPr>
        <p:txBody>
          <a:bodyPr anchor="b"/>
          <a:lstStyle>
            <a:lvl1pPr marL="0" indent="0">
              <a:spcBef>
                <a:spcPts val="600"/>
              </a:spcBef>
              <a:buNone/>
              <a:defRPr sz="2400" b="1"/>
            </a:lvl1pPr>
          </a:lstStyle>
          <a:p>
            <a:pPr lvl="0"/>
            <a:r>
              <a:rPr lang="it-IT"/>
              <a:t>Fare clic per modificare stili del testo dello schema</a:t>
            </a:r>
          </a:p>
        </p:txBody>
      </p:sp>
      <p:sp>
        <p:nvSpPr>
          <p:cNvPr id="4" name="Segnaposto contenuto 3"/>
          <p:cNvSpPr txBox="1">
            <a:spLocks noGrp="1"/>
          </p:cNvSpPr>
          <p:nvPr>
            <p:ph idx="2"/>
          </p:nvPr>
        </p:nvSpPr>
        <p:spPr>
          <a:xfrm>
            <a:off x="609600" y="2174872"/>
            <a:ext cx="5386912" cy="3951286"/>
          </a:xfrm>
        </p:spPr>
        <p:txBody>
          <a:bodyPr/>
          <a:lstStyle>
            <a:lvl1pPr>
              <a:spcBef>
                <a:spcPts val="600"/>
              </a:spcBef>
              <a:defRPr sz="2400"/>
            </a:lvl1pPr>
            <a:lvl2pPr>
              <a:spcBef>
                <a:spcPts val="500"/>
              </a:spcBef>
              <a:defRPr sz="2000"/>
            </a:lvl2pPr>
            <a:lvl3pPr>
              <a:spcBef>
                <a:spcPts val="400"/>
              </a:spcBef>
              <a:defRPr sz="1800"/>
            </a:lvl3pPr>
            <a:lvl4pPr>
              <a:spcBef>
                <a:spcPts val="400"/>
              </a:spcBef>
              <a:defRPr sz="1600"/>
            </a:lvl4pPr>
            <a:lvl5pPr>
              <a:spcBef>
                <a:spcPts val="400"/>
              </a:spcBef>
              <a:defRPr sz="1600"/>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txBox="1">
            <a:spLocks noGrp="1"/>
          </p:cNvSpPr>
          <p:nvPr>
            <p:ph type="body" idx="3"/>
          </p:nvPr>
        </p:nvSpPr>
        <p:spPr>
          <a:xfrm>
            <a:off x="6193365" y="1535114"/>
            <a:ext cx="5389035" cy="639759"/>
          </a:xfrm>
        </p:spPr>
        <p:txBody>
          <a:bodyPr anchor="b"/>
          <a:lstStyle>
            <a:lvl1pPr marL="0" indent="0">
              <a:spcBef>
                <a:spcPts val="600"/>
              </a:spcBef>
              <a:buNone/>
              <a:defRPr sz="2400" b="1"/>
            </a:lvl1pPr>
          </a:lstStyle>
          <a:p>
            <a:pPr lvl="0"/>
            <a:r>
              <a:rPr lang="it-IT"/>
              <a:t>Fare clic per modificare stili del testo dello schema</a:t>
            </a:r>
          </a:p>
        </p:txBody>
      </p:sp>
      <p:sp>
        <p:nvSpPr>
          <p:cNvPr id="6" name="Segnaposto contenuto 5"/>
          <p:cNvSpPr txBox="1">
            <a:spLocks noGrp="1"/>
          </p:cNvSpPr>
          <p:nvPr>
            <p:ph idx="4"/>
          </p:nvPr>
        </p:nvSpPr>
        <p:spPr>
          <a:xfrm>
            <a:off x="6193365" y="2174872"/>
            <a:ext cx="5389035" cy="3951286"/>
          </a:xfrm>
        </p:spPr>
        <p:txBody>
          <a:bodyPr/>
          <a:lstStyle>
            <a:lvl1pPr>
              <a:spcBef>
                <a:spcPts val="600"/>
              </a:spcBef>
              <a:defRPr sz="2400"/>
            </a:lvl1pPr>
            <a:lvl2pPr>
              <a:spcBef>
                <a:spcPts val="500"/>
              </a:spcBef>
              <a:defRPr sz="2000"/>
            </a:lvl2pPr>
            <a:lvl3pPr>
              <a:spcBef>
                <a:spcPts val="400"/>
              </a:spcBef>
              <a:defRPr sz="1800"/>
            </a:lvl3pPr>
            <a:lvl4pPr>
              <a:spcBef>
                <a:spcPts val="400"/>
              </a:spcBef>
              <a:defRPr sz="1600"/>
            </a:lvl4pPr>
            <a:lvl5pPr>
              <a:spcBef>
                <a:spcPts val="400"/>
              </a:spcBef>
              <a:defRPr sz="1600"/>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txBox="1">
            <a:spLocks noGrp="1"/>
          </p:cNvSpPr>
          <p:nvPr>
            <p:ph type="dt" sz="half" idx="10"/>
          </p:nvPr>
        </p:nvSpPr>
        <p:spPr>
          <a:ln/>
        </p:spPr>
        <p:txBody>
          <a:bodyPr/>
          <a:lstStyle>
            <a:lvl1pPr>
              <a:defRPr/>
            </a:lvl1pPr>
          </a:lstStyle>
          <a:p>
            <a:pPr>
              <a:defRPr/>
            </a:pPr>
            <a:fld id="{8F95F245-C648-4FE8-8542-1B6F21F3EF13}" type="datetime1">
              <a:rPr lang="it-IT" altLang="it-IT"/>
              <a:pPr>
                <a:defRPr/>
              </a:pPr>
              <a:t>25/03/2019</a:t>
            </a:fld>
            <a:endParaRPr lang="it-IT" altLang="it-IT"/>
          </a:p>
        </p:txBody>
      </p:sp>
      <p:sp>
        <p:nvSpPr>
          <p:cNvPr id="8" name="Segnaposto piè di pagina 4"/>
          <p:cNvSpPr txBox="1">
            <a:spLocks noGrp="1"/>
          </p:cNvSpPr>
          <p:nvPr>
            <p:ph type="ftr" sz="quarter" idx="11"/>
          </p:nvPr>
        </p:nvSpPr>
        <p:spPr>
          <a:ln/>
        </p:spPr>
        <p:txBody>
          <a:bodyPr/>
          <a:lstStyle>
            <a:lvl1pPr>
              <a:defRPr/>
            </a:lvl1pPr>
          </a:lstStyle>
          <a:p>
            <a:pPr>
              <a:defRPr/>
            </a:pPr>
            <a:endParaRPr/>
          </a:p>
        </p:txBody>
      </p:sp>
      <p:sp>
        <p:nvSpPr>
          <p:cNvPr id="9" name="Segnaposto numero diapositiva 5"/>
          <p:cNvSpPr txBox="1">
            <a:spLocks noGrp="1"/>
          </p:cNvSpPr>
          <p:nvPr>
            <p:ph type="sldNum" sz="quarter" idx="12"/>
          </p:nvPr>
        </p:nvSpPr>
        <p:spPr>
          <a:ln/>
        </p:spPr>
        <p:txBody>
          <a:bodyPr/>
          <a:lstStyle>
            <a:lvl1pPr>
              <a:defRPr/>
            </a:lvl1pPr>
          </a:lstStyle>
          <a:p>
            <a:pPr>
              <a:defRPr/>
            </a:pPr>
            <a:fld id="{C6873527-F8FE-44D7-A5BB-25E3BB39A652}" type="slidenum">
              <a:rPr lang="it-IT" altLang="it-IT"/>
              <a:pPr>
                <a:defRPr/>
              </a:pPr>
              <a:t>‹N›</a:t>
            </a:fld>
            <a:endParaRPr lang="it-IT" altLang="it-IT"/>
          </a:p>
        </p:txBody>
      </p:sp>
    </p:spTree>
    <p:extLst>
      <p:ext uri="{BB962C8B-B14F-4D97-AF65-F5344CB8AC3E}">
        <p14:creationId xmlns:p14="http://schemas.microsoft.com/office/powerpoint/2010/main" val="1062431005"/>
      </p:ext>
    </p:extLst>
  </p:cSld>
  <p:clrMapOvr>
    <a:masterClrMapping/>
  </p:clrMapOvr>
  <p:transition spd="slow"/>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txBox="1">
            <a:spLocks noGrp="1"/>
          </p:cNvSpPr>
          <p:nvPr>
            <p:ph type="title"/>
          </p:nvPr>
        </p:nvSpPr>
        <p:spPr/>
        <p:txBody>
          <a:bodyPr/>
          <a:lstStyle>
            <a:lvl1pPr>
              <a:defRPr/>
            </a:lvl1pPr>
          </a:lstStyle>
          <a:p>
            <a:pPr lvl="0"/>
            <a:r>
              <a:rPr lang="it-IT"/>
              <a:t>Fare clic per modificare lo stile del titolo</a:t>
            </a:r>
          </a:p>
        </p:txBody>
      </p:sp>
      <p:sp>
        <p:nvSpPr>
          <p:cNvPr id="3" name="Segnaposto data 3"/>
          <p:cNvSpPr txBox="1">
            <a:spLocks noGrp="1"/>
          </p:cNvSpPr>
          <p:nvPr>
            <p:ph type="dt" sz="half" idx="10"/>
          </p:nvPr>
        </p:nvSpPr>
        <p:spPr>
          <a:ln/>
        </p:spPr>
        <p:txBody>
          <a:bodyPr/>
          <a:lstStyle>
            <a:lvl1pPr>
              <a:defRPr/>
            </a:lvl1pPr>
          </a:lstStyle>
          <a:p>
            <a:pPr>
              <a:defRPr/>
            </a:pPr>
            <a:fld id="{8F95F245-C648-4FE8-8542-1B6F21F3EF13}" type="datetime1">
              <a:rPr lang="it-IT" altLang="it-IT"/>
              <a:pPr>
                <a:defRPr/>
              </a:pPr>
              <a:t>25/03/2019</a:t>
            </a:fld>
            <a:endParaRPr lang="it-IT" altLang="it-IT"/>
          </a:p>
        </p:txBody>
      </p:sp>
      <p:sp>
        <p:nvSpPr>
          <p:cNvPr id="4" name="Segnaposto piè di pagina 4"/>
          <p:cNvSpPr txBox="1">
            <a:spLocks noGrp="1"/>
          </p:cNvSpPr>
          <p:nvPr>
            <p:ph type="ftr" sz="quarter" idx="11"/>
          </p:nvPr>
        </p:nvSpPr>
        <p:spPr>
          <a:ln/>
        </p:spPr>
        <p:txBody>
          <a:bodyPr/>
          <a:lstStyle>
            <a:lvl1pPr>
              <a:defRPr/>
            </a:lvl1pPr>
          </a:lstStyle>
          <a:p>
            <a:pPr>
              <a:defRPr/>
            </a:pPr>
            <a:endParaRPr/>
          </a:p>
        </p:txBody>
      </p:sp>
      <p:sp>
        <p:nvSpPr>
          <p:cNvPr id="5" name="Segnaposto numero diapositiva 5"/>
          <p:cNvSpPr txBox="1">
            <a:spLocks noGrp="1"/>
          </p:cNvSpPr>
          <p:nvPr>
            <p:ph type="sldNum" sz="quarter" idx="12"/>
          </p:nvPr>
        </p:nvSpPr>
        <p:spPr>
          <a:ln/>
        </p:spPr>
        <p:txBody>
          <a:bodyPr/>
          <a:lstStyle>
            <a:lvl1pPr>
              <a:defRPr/>
            </a:lvl1pPr>
          </a:lstStyle>
          <a:p>
            <a:pPr>
              <a:defRPr/>
            </a:pPr>
            <a:fld id="{1A0C9C57-FBC3-4A17-9A98-35BDB4BC413D}" type="slidenum">
              <a:rPr lang="it-IT" altLang="it-IT"/>
              <a:pPr>
                <a:defRPr/>
              </a:pPr>
              <a:t>‹N›</a:t>
            </a:fld>
            <a:endParaRPr lang="it-IT" altLang="it-IT"/>
          </a:p>
        </p:txBody>
      </p:sp>
    </p:spTree>
    <p:extLst>
      <p:ext uri="{BB962C8B-B14F-4D97-AF65-F5344CB8AC3E}">
        <p14:creationId xmlns:p14="http://schemas.microsoft.com/office/powerpoint/2010/main" val="3711547930"/>
      </p:ext>
    </p:extLst>
  </p:cSld>
  <p:clrMapOvr>
    <a:masterClrMapping/>
  </p:clrMapOvr>
  <p:transition spd="slow"/>
  <p:hf sldNum="0" hdr="0" ftr="0" dt="0"/>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txBox="1">
            <a:spLocks noGrp="1"/>
          </p:cNvSpPr>
          <p:nvPr>
            <p:ph type="dt" sz="half" idx="10"/>
          </p:nvPr>
        </p:nvSpPr>
        <p:spPr>
          <a:ln/>
        </p:spPr>
        <p:txBody>
          <a:bodyPr/>
          <a:lstStyle>
            <a:lvl1pPr>
              <a:defRPr/>
            </a:lvl1pPr>
          </a:lstStyle>
          <a:p>
            <a:pPr>
              <a:defRPr/>
            </a:pPr>
            <a:fld id="{8F95F245-C648-4FE8-8542-1B6F21F3EF13}" type="datetime1">
              <a:rPr lang="it-IT" altLang="it-IT"/>
              <a:pPr>
                <a:defRPr/>
              </a:pPr>
              <a:t>25/03/2019</a:t>
            </a:fld>
            <a:endParaRPr lang="it-IT" altLang="it-IT"/>
          </a:p>
        </p:txBody>
      </p:sp>
      <p:sp>
        <p:nvSpPr>
          <p:cNvPr id="3" name="Segnaposto piè di pagina 4"/>
          <p:cNvSpPr txBox="1">
            <a:spLocks noGrp="1"/>
          </p:cNvSpPr>
          <p:nvPr>
            <p:ph type="ftr" sz="quarter" idx="11"/>
          </p:nvPr>
        </p:nvSpPr>
        <p:spPr>
          <a:ln/>
        </p:spPr>
        <p:txBody>
          <a:bodyPr/>
          <a:lstStyle>
            <a:lvl1pPr>
              <a:defRPr/>
            </a:lvl1pPr>
          </a:lstStyle>
          <a:p>
            <a:pPr>
              <a:defRPr/>
            </a:pPr>
            <a:endParaRPr/>
          </a:p>
        </p:txBody>
      </p:sp>
      <p:sp>
        <p:nvSpPr>
          <p:cNvPr id="4" name="Segnaposto numero diapositiva 5"/>
          <p:cNvSpPr txBox="1">
            <a:spLocks noGrp="1"/>
          </p:cNvSpPr>
          <p:nvPr>
            <p:ph type="sldNum" sz="quarter" idx="12"/>
          </p:nvPr>
        </p:nvSpPr>
        <p:spPr>
          <a:ln/>
        </p:spPr>
        <p:txBody>
          <a:bodyPr/>
          <a:lstStyle>
            <a:lvl1pPr>
              <a:defRPr/>
            </a:lvl1pPr>
          </a:lstStyle>
          <a:p>
            <a:pPr>
              <a:defRPr/>
            </a:pPr>
            <a:fld id="{FD3AE914-4FAF-47D9-B947-4D1627E386E8}" type="slidenum">
              <a:rPr lang="it-IT" altLang="it-IT"/>
              <a:pPr>
                <a:defRPr/>
              </a:pPr>
              <a:t>‹N›</a:t>
            </a:fld>
            <a:endParaRPr lang="it-IT" altLang="it-IT"/>
          </a:p>
        </p:txBody>
      </p:sp>
    </p:spTree>
    <p:extLst>
      <p:ext uri="{BB962C8B-B14F-4D97-AF65-F5344CB8AC3E}">
        <p14:creationId xmlns:p14="http://schemas.microsoft.com/office/powerpoint/2010/main" val="2927236982"/>
      </p:ext>
    </p:extLst>
  </p:cSld>
  <p:clrMapOvr>
    <a:masterClrMapping/>
  </p:clrMapOvr>
  <p:transition spd="slow"/>
  <p:hf sldNum="0" hdr="0" ftr="0" dt="0"/>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txBox="1">
            <a:spLocks noGrp="1"/>
          </p:cNvSpPr>
          <p:nvPr>
            <p:ph type="title"/>
          </p:nvPr>
        </p:nvSpPr>
        <p:spPr>
          <a:xfrm>
            <a:off x="610036" y="273048"/>
            <a:ext cx="4011081" cy="1162046"/>
          </a:xfrm>
        </p:spPr>
        <p:txBody>
          <a:bodyPr anchor="b" anchorCtr="0"/>
          <a:lstStyle>
            <a:lvl1pPr algn="l">
              <a:defRPr sz="2000" b="1"/>
            </a:lvl1pPr>
          </a:lstStyle>
          <a:p>
            <a:pPr lvl="0"/>
            <a:r>
              <a:rPr lang="it-IT"/>
              <a:t>Fare clic per modificare lo stile del titolo</a:t>
            </a:r>
          </a:p>
        </p:txBody>
      </p:sp>
      <p:sp>
        <p:nvSpPr>
          <p:cNvPr id="3" name="Segnaposto contenuto 2"/>
          <p:cNvSpPr txBox="1">
            <a:spLocks noGrp="1"/>
          </p:cNvSpPr>
          <p:nvPr>
            <p:ph idx="1"/>
          </p:nvPr>
        </p:nvSpPr>
        <p:spPr>
          <a:xfrm>
            <a:off x="4766732" y="273048"/>
            <a:ext cx="6815669" cy="5853110"/>
          </a:xfrm>
        </p:spPr>
        <p:txBody>
          <a:bodyPr/>
          <a:lstStyle>
            <a:lvl1pPr>
              <a:defRPr/>
            </a:lvl1pPr>
            <a:lvl2pPr>
              <a:defRPr/>
            </a:lvl2pPr>
            <a:lvl3pPr>
              <a:defRPr/>
            </a:lvl3pPr>
            <a:lvl4pPr>
              <a:defRPr/>
            </a:lvl4pPr>
            <a:lvl5pPr>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txBox="1">
            <a:spLocks noGrp="1"/>
          </p:cNvSpPr>
          <p:nvPr>
            <p:ph type="body" idx="2"/>
          </p:nvPr>
        </p:nvSpPr>
        <p:spPr>
          <a:xfrm>
            <a:off x="610036" y="1435095"/>
            <a:ext cx="4011081" cy="4691064"/>
          </a:xfrm>
        </p:spPr>
        <p:txBody>
          <a:bodyPr/>
          <a:lstStyle>
            <a:lvl1pPr marL="0" indent="0">
              <a:spcBef>
                <a:spcPts val="300"/>
              </a:spcBef>
              <a:buNone/>
              <a:defRPr sz="1400"/>
            </a:lvl1pPr>
          </a:lstStyle>
          <a:p>
            <a:pPr lvl="0"/>
            <a:r>
              <a:rPr lang="it-IT"/>
              <a:t>Fare clic per modificare stili del testo dello schema</a:t>
            </a:r>
          </a:p>
        </p:txBody>
      </p:sp>
      <p:sp>
        <p:nvSpPr>
          <p:cNvPr id="5" name="Segnaposto data 3"/>
          <p:cNvSpPr txBox="1">
            <a:spLocks noGrp="1"/>
          </p:cNvSpPr>
          <p:nvPr>
            <p:ph type="dt" sz="half" idx="10"/>
          </p:nvPr>
        </p:nvSpPr>
        <p:spPr>
          <a:ln/>
        </p:spPr>
        <p:txBody>
          <a:bodyPr/>
          <a:lstStyle>
            <a:lvl1pPr>
              <a:defRPr/>
            </a:lvl1pPr>
          </a:lstStyle>
          <a:p>
            <a:pPr>
              <a:defRPr/>
            </a:pPr>
            <a:fld id="{8F95F245-C648-4FE8-8542-1B6F21F3EF13}" type="datetime1">
              <a:rPr lang="it-IT" altLang="it-IT"/>
              <a:pPr>
                <a:defRPr/>
              </a:pPr>
              <a:t>25/03/2019</a:t>
            </a:fld>
            <a:endParaRPr lang="it-IT" altLang="it-IT"/>
          </a:p>
        </p:txBody>
      </p:sp>
      <p:sp>
        <p:nvSpPr>
          <p:cNvPr id="6" name="Segnaposto piè di pagina 4"/>
          <p:cNvSpPr txBox="1">
            <a:spLocks noGrp="1"/>
          </p:cNvSpPr>
          <p:nvPr>
            <p:ph type="ftr" sz="quarter" idx="11"/>
          </p:nvPr>
        </p:nvSpPr>
        <p:spPr>
          <a:ln/>
        </p:spPr>
        <p:txBody>
          <a:bodyPr/>
          <a:lstStyle>
            <a:lvl1pPr>
              <a:defRPr/>
            </a:lvl1pPr>
          </a:lstStyle>
          <a:p>
            <a:pPr>
              <a:defRPr/>
            </a:pPr>
            <a:endParaRPr/>
          </a:p>
        </p:txBody>
      </p:sp>
      <p:sp>
        <p:nvSpPr>
          <p:cNvPr id="7" name="Segnaposto numero diapositiva 5"/>
          <p:cNvSpPr txBox="1">
            <a:spLocks noGrp="1"/>
          </p:cNvSpPr>
          <p:nvPr>
            <p:ph type="sldNum" sz="quarter" idx="12"/>
          </p:nvPr>
        </p:nvSpPr>
        <p:spPr>
          <a:ln/>
        </p:spPr>
        <p:txBody>
          <a:bodyPr/>
          <a:lstStyle>
            <a:lvl1pPr>
              <a:defRPr/>
            </a:lvl1pPr>
          </a:lstStyle>
          <a:p>
            <a:pPr>
              <a:defRPr/>
            </a:pPr>
            <a:fld id="{DE28E8FE-550A-4648-8021-4D418C9C0E14}" type="slidenum">
              <a:rPr lang="it-IT" altLang="it-IT"/>
              <a:pPr>
                <a:defRPr/>
              </a:pPr>
              <a:t>‹N›</a:t>
            </a:fld>
            <a:endParaRPr lang="it-IT" altLang="it-IT"/>
          </a:p>
        </p:txBody>
      </p:sp>
    </p:spTree>
    <p:extLst>
      <p:ext uri="{BB962C8B-B14F-4D97-AF65-F5344CB8AC3E}">
        <p14:creationId xmlns:p14="http://schemas.microsoft.com/office/powerpoint/2010/main" val="2907226558"/>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CEFBD814-AE0D-492E-BC3F-2075C51EF464}"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7CA62977-9036-4EDC-9358-03070DF73412}" type="slidenum">
              <a:rPr lang="it-IT" altLang="it-IT"/>
              <a:pPr>
                <a:defRPr/>
              </a:pPr>
              <a:t>‹N›</a:t>
            </a:fld>
            <a:endParaRPr lang="it-IT" altLang="it-IT"/>
          </a:p>
        </p:txBody>
      </p:sp>
    </p:spTree>
    <p:extLst>
      <p:ext uri="{BB962C8B-B14F-4D97-AF65-F5344CB8AC3E}">
        <p14:creationId xmlns:p14="http://schemas.microsoft.com/office/powerpoint/2010/main" val="201919587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txBox="1">
            <a:spLocks noGrp="1"/>
          </p:cNvSpPr>
          <p:nvPr>
            <p:ph type="title"/>
          </p:nvPr>
        </p:nvSpPr>
        <p:spPr>
          <a:xfrm>
            <a:off x="2389717" y="4801253"/>
            <a:ext cx="7315200" cy="566735"/>
          </a:xfrm>
        </p:spPr>
        <p:txBody>
          <a:bodyPr anchor="b" anchorCtr="0"/>
          <a:lstStyle>
            <a:lvl1pPr algn="l">
              <a:defRPr sz="2000" b="1"/>
            </a:lvl1pPr>
          </a:lstStyle>
          <a:p>
            <a:pPr lvl="0"/>
            <a:r>
              <a:rPr lang="it-IT"/>
              <a:t>Fare clic per modificare lo stile del titolo</a:t>
            </a:r>
          </a:p>
        </p:txBody>
      </p:sp>
      <p:sp>
        <p:nvSpPr>
          <p:cNvPr id="3" name="Segnaposto immagine 2"/>
          <p:cNvSpPr txBox="1">
            <a:spLocks noGrp="1"/>
          </p:cNvSpPr>
          <p:nvPr>
            <p:ph type="pic" idx="1"/>
          </p:nvPr>
        </p:nvSpPr>
        <p:spPr>
          <a:xfrm>
            <a:off x="2389717" y="612776"/>
            <a:ext cx="7315200" cy="4114800"/>
          </a:xfrm>
        </p:spPr>
        <p:txBody>
          <a:bodyPr/>
          <a:lstStyle>
            <a:lvl1pPr marL="0" indent="0">
              <a:buNone/>
              <a:defRPr/>
            </a:lvl1pPr>
          </a:lstStyle>
          <a:p>
            <a:pPr lvl="0"/>
            <a:endParaRPr lang="it-IT" noProof="0"/>
          </a:p>
        </p:txBody>
      </p:sp>
      <p:sp>
        <p:nvSpPr>
          <p:cNvPr id="4" name="Segnaposto testo 3"/>
          <p:cNvSpPr txBox="1">
            <a:spLocks noGrp="1"/>
          </p:cNvSpPr>
          <p:nvPr>
            <p:ph type="body" idx="2"/>
          </p:nvPr>
        </p:nvSpPr>
        <p:spPr>
          <a:xfrm>
            <a:off x="2389717" y="5367335"/>
            <a:ext cx="7315200" cy="804864"/>
          </a:xfrm>
        </p:spPr>
        <p:txBody>
          <a:bodyPr/>
          <a:lstStyle>
            <a:lvl1pPr marL="0" indent="0">
              <a:spcBef>
                <a:spcPts val="300"/>
              </a:spcBef>
              <a:buNone/>
              <a:defRPr sz="1400"/>
            </a:lvl1pPr>
          </a:lstStyle>
          <a:p>
            <a:pPr lvl="0"/>
            <a:r>
              <a:rPr lang="it-IT"/>
              <a:t>Fare clic per modificare stili del testo dello schema</a:t>
            </a:r>
          </a:p>
        </p:txBody>
      </p:sp>
      <p:sp>
        <p:nvSpPr>
          <p:cNvPr id="5" name="Segnaposto data 3"/>
          <p:cNvSpPr txBox="1">
            <a:spLocks noGrp="1"/>
          </p:cNvSpPr>
          <p:nvPr>
            <p:ph type="dt" sz="half" idx="10"/>
          </p:nvPr>
        </p:nvSpPr>
        <p:spPr>
          <a:ln/>
        </p:spPr>
        <p:txBody>
          <a:bodyPr/>
          <a:lstStyle>
            <a:lvl1pPr>
              <a:defRPr/>
            </a:lvl1pPr>
          </a:lstStyle>
          <a:p>
            <a:pPr>
              <a:defRPr/>
            </a:pPr>
            <a:fld id="{8F95F245-C648-4FE8-8542-1B6F21F3EF13}" type="datetime1">
              <a:rPr lang="it-IT" altLang="it-IT"/>
              <a:pPr>
                <a:defRPr/>
              </a:pPr>
              <a:t>25/03/2019</a:t>
            </a:fld>
            <a:endParaRPr lang="it-IT" altLang="it-IT"/>
          </a:p>
        </p:txBody>
      </p:sp>
      <p:sp>
        <p:nvSpPr>
          <p:cNvPr id="6" name="Segnaposto piè di pagina 4"/>
          <p:cNvSpPr txBox="1">
            <a:spLocks noGrp="1"/>
          </p:cNvSpPr>
          <p:nvPr>
            <p:ph type="ftr" sz="quarter" idx="11"/>
          </p:nvPr>
        </p:nvSpPr>
        <p:spPr>
          <a:ln/>
        </p:spPr>
        <p:txBody>
          <a:bodyPr/>
          <a:lstStyle>
            <a:lvl1pPr>
              <a:defRPr/>
            </a:lvl1pPr>
          </a:lstStyle>
          <a:p>
            <a:pPr>
              <a:defRPr/>
            </a:pPr>
            <a:endParaRPr/>
          </a:p>
        </p:txBody>
      </p:sp>
      <p:sp>
        <p:nvSpPr>
          <p:cNvPr id="7" name="Segnaposto numero diapositiva 5"/>
          <p:cNvSpPr txBox="1">
            <a:spLocks noGrp="1"/>
          </p:cNvSpPr>
          <p:nvPr>
            <p:ph type="sldNum" sz="quarter" idx="12"/>
          </p:nvPr>
        </p:nvSpPr>
        <p:spPr>
          <a:ln/>
        </p:spPr>
        <p:txBody>
          <a:bodyPr/>
          <a:lstStyle>
            <a:lvl1pPr>
              <a:defRPr/>
            </a:lvl1pPr>
          </a:lstStyle>
          <a:p>
            <a:pPr>
              <a:defRPr/>
            </a:pPr>
            <a:fld id="{38269925-3C91-44E2-922C-E37859C603CF}" type="slidenum">
              <a:rPr lang="it-IT" altLang="it-IT"/>
              <a:pPr>
                <a:defRPr/>
              </a:pPr>
              <a:t>‹N›</a:t>
            </a:fld>
            <a:endParaRPr lang="it-IT" altLang="it-IT"/>
          </a:p>
        </p:txBody>
      </p:sp>
    </p:spTree>
    <p:extLst>
      <p:ext uri="{BB962C8B-B14F-4D97-AF65-F5344CB8AC3E}">
        <p14:creationId xmlns:p14="http://schemas.microsoft.com/office/powerpoint/2010/main" val="3180088796"/>
      </p:ext>
    </p:extLst>
  </p:cSld>
  <p:clrMapOvr>
    <a:masterClrMapping/>
  </p:clrMapOvr>
  <p:transition spd="slow"/>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txBox="1">
            <a:spLocks noGrp="1"/>
          </p:cNvSpPr>
          <p:nvPr>
            <p:ph type="title"/>
          </p:nvPr>
        </p:nvSpPr>
        <p:spPr/>
        <p:txBody>
          <a:bodyPr/>
          <a:lstStyle>
            <a:lvl1pPr>
              <a:defRPr/>
            </a:lvl1pPr>
          </a:lstStyle>
          <a:p>
            <a:pPr lvl="0"/>
            <a:r>
              <a:rPr lang="it-IT"/>
              <a:t>Fare clic per modificare lo stile del titolo</a:t>
            </a:r>
          </a:p>
        </p:txBody>
      </p:sp>
      <p:sp>
        <p:nvSpPr>
          <p:cNvPr id="3" name="Segnaposto testo verticale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txBox="1">
            <a:spLocks noGrp="1"/>
          </p:cNvSpPr>
          <p:nvPr>
            <p:ph type="dt" sz="half" idx="10"/>
          </p:nvPr>
        </p:nvSpPr>
        <p:spPr>
          <a:ln/>
        </p:spPr>
        <p:txBody>
          <a:bodyPr/>
          <a:lstStyle>
            <a:lvl1pPr>
              <a:defRPr/>
            </a:lvl1pPr>
          </a:lstStyle>
          <a:p>
            <a:pPr>
              <a:defRPr/>
            </a:pPr>
            <a:fld id="{8F95F245-C648-4FE8-8542-1B6F21F3EF13}" type="datetime1">
              <a:rPr lang="it-IT" altLang="it-IT"/>
              <a:pPr>
                <a:defRPr/>
              </a:pPr>
              <a:t>25/03/2019</a:t>
            </a:fld>
            <a:endParaRPr lang="it-IT" altLang="it-IT"/>
          </a:p>
        </p:txBody>
      </p:sp>
      <p:sp>
        <p:nvSpPr>
          <p:cNvPr id="5" name="Segnaposto piè di pagina 4"/>
          <p:cNvSpPr txBox="1">
            <a:spLocks noGrp="1"/>
          </p:cNvSpPr>
          <p:nvPr>
            <p:ph type="ftr" sz="quarter" idx="11"/>
          </p:nvPr>
        </p:nvSpPr>
        <p:spPr>
          <a:ln/>
        </p:spPr>
        <p:txBody>
          <a:bodyPr/>
          <a:lstStyle>
            <a:lvl1pPr>
              <a:defRPr/>
            </a:lvl1pPr>
          </a:lstStyle>
          <a:p>
            <a:pPr>
              <a:defRPr/>
            </a:pPr>
            <a:endParaRPr/>
          </a:p>
        </p:txBody>
      </p:sp>
      <p:sp>
        <p:nvSpPr>
          <p:cNvPr id="6" name="Segnaposto numero diapositiva 5"/>
          <p:cNvSpPr txBox="1">
            <a:spLocks noGrp="1"/>
          </p:cNvSpPr>
          <p:nvPr>
            <p:ph type="sldNum" sz="quarter" idx="12"/>
          </p:nvPr>
        </p:nvSpPr>
        <p:spPr>
          <a:ln/>
        </p:spPr>
        <p:txBody>
          <a:bodyPr/>
          <a:lstStyle>
            <a:lvl1pPr>
              <a:defRPr/>
            </a:lvl1pPr>
          </a:lstStyle>
          <a:p>
            <a:pPr>
              <a:defRPr/>
            </a:pPr>
            <a:fld id="{CE0BF2B5-6FAE-44AC-8BD9-28E0B5479A10}" type="slidenum">
              <a:rPr lang="it-IT" altLang="it-IT"/>
              <a:pPr>
                <a:defRPr/>
              </a:pPr>
              <a:t>‹N›</a:t>
            </a:fld>
            <a:endParaRPr lang="it-IT" altLang="it-IT"/>
          </a:p>
        </p:txBody>
      </p:sp>
    </p:spTree>
    <p:extLst>
      <p:ext uri="{BB962C8B-B14F-4D97-AF65-F5344CB8AC3E}">
        <p14:creationId xmlns:p14="http://schemas.microsoft.com/office/powerpoint/2010/main" val="2428774929"/>
      </p:ext>
    </p:extLst>
  </p:cSld>
  <p:clrMapOvr>
    <a:masterClrMapping/>
  </p:clrMapOvr>
  <p:transition spd="slow"/>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txBox="1">
            <a:spLocks noGrp="1"/>
          </p:cNvSpPr>
          <p:nvPr>
            <p:ph type="title" orient="vert"/>
          </p:nvPr>
        </p:nvSpPr>
        <p:spPr>
          <a:xfrm>
            <a:off x="8839200" y="275293"/>
            <a:ext cx="2743200" cy="5851529"/>
          </a:xfrm>
        </p:spPr>
        <p:txBody>
          <a:bodyPr vert="eaVert"/>
          <a:lstStyle>
            <a:lvl1pPr>
              <a:defRPr/>
            </a:lvl1pPr>
          </a:lstStyle>
          <a:p>
            <a:pPr lvl="0"/>
            <a:r>
              <a:rPr lang="it-IT"/>
              <a:t>Fare clic per modificare lo stile del titolo</a:t>
            </a:r>
          </a:p>
        </p:txBody>
      </p:sp>
      <p:sp>
        <p:nvSpPr>
          <p:cNvPr id="3" name="Segnaposto testo verticale 2"/>
          <p:cNvSpPr txBox="1">
            <a:spLocks noGrp="1"/>
          </p:cNvSpPr>
          <p:nvPr>
            <p:ph type="body" orient="vert" idx="1"/>
          </p:nvPr>
        </p:nvSpPr>
        <p:spPr>
          <a:xfrm>
            <a:off x="609601" y="275293"/>
            <a:ext cx="8026395" cy="5851529"/>
          </a:xfrm>
        </p:spPr>
        <p:txBody>
          <a:bodyPr vert="eaVert"/>
          <a:lstStyle>
            <a:lvl1pPr>
              <a:defRPr/>
            </a:lvl1pPr>
            <a:lvl2pPr>
              <a:defRPr/>
            </a:lvl2pPr>
            <a:lvl3pPr>
              <a:defRPr/>
            </a:lvl3pPr>
            <a:lvl4pPr>
              <a:defRPr/>
            </a:lvl4pPr>
            <a:lvl5pPr>
              <a:defRPr/>
            </a:lvl5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txBox="1">
            <a:spLocks noGrp="1"/>
          </p:cNvSpPr>
          <p:nvPr>
            <p:ph type="dt" sz="half" idx="10"/>
          </p:nvPr>
        </p:nvSpPr>
        <p:spPr>
          <a:ln/>
        </p:spPr>
        <p:txBody>
          <a:bodyPr/>
          <a:lstStyle>
            <a:lvl1pPr>
              <a:defRPr/>
            </a:lvl1pPr>
          </a:lstStyle>
          <a:p>
            <a:pPr>
              <a:defRPr/>
            </a:pPr>
            <a:fld id="{8F95F245-C648-4FE8-8542-1B6F21F3EF13}" type="datetime1">
              <a:rPr lang="it-IT" altLang="it-IT"/>
              <a:pPr>
                <a:defRPr/>
              </a:pPr>
              <a:t>25/03/2019</a:t>
            </a:fld>
            <a:endParaRPr lang="it-IT" altLang="it-IT"/>
          </a:p>
        </p:txBody>
      </p:sp>
      <p:sp>
        <p:nvSpPr>
          <p:cNvPr id="5" name="Segnaposto piè di pagina 4"/>
          <p:cNvSpPr txBox="1">
            <a:spLocks noGrp="1"/>
          </p:cNvSpPr>
          <p:nvPr>
            <p:ph type="ftr" sz="quarter" idx="11"/>
          </p:nvPr>
        </p:nvSpPr>
        <p:spPr>
          <a:ln/>
        </p:spPr>
        <p:txBody>
          <a:bodyPr/>
          <a:lstStyle>
            <a:lvl1pPr>
              <a:defRPr/>
            </a:lvl1pPr>
          </a:lstStyle>
          <a:p>
            <a:pPr>
              <a:defRPr/>
            </a:pPr>
            <a:endParaRPr/>
          </a:p>
        </p:txBody>
      </p:sp>
      <p:sp>
        <p:nvSpPr>
          <p:cNvPr id="6" name="Segnaposto numero diapositiva 5"/>
          <p:cNvSpPr txBox="1">
            <a:spLocks noGrp="1"/>
          </p:cNvSpPr>
          <p:nvPr>
            <p:ph type="sldNum" sz="quarter" idx="12"/>
          </p:nvPr>
        </p:nvSpPr>
        <p:spPr>
          <a:ln/>
        </p:spPr>
        <p:txBody>
          <a:bodyPr/>
          <a:lstStyle>
            <a:lvl1pPr>
              <a:defRPr/>
            </a:lvl1pPr>
          </a:lstStyle>
          <a:p>
            <a:pPr>
              <a:defRPr/>
            </a:pPr>
            <a:fld id="{3824B9E2-F76B-4FA3-A660-57374D6ED39B}" type="slidenum">
              <a:rPr lang="it-IT" altLang="it-IT"/>
              <a:pPr>
                <a:defRPr/>
              </a:pPr>
              <a:t>‹N›</a:t>
            </a:fld>
            <a:endParaRPr lang="it-IT" altLang="it-IT"/>
          </a:p>
        </p:txBody>
      </p:sp>
    </p:spTree>
    <p:extLst>
      <p:ext uri="{BB962C8B-B14F-4D97-AF65-F5344CB8AC3E}">
        <p14:creationId xmlns:p14="http://schemas.microsoft.com/office/powerpoint/2010/main" val="3830425631"/>
      </p:ext>
    </p:extLst>
  </p:cSld>
  <p:clrMapOvr>
    <a:masterClrMapping/>
  </p:clrMapOvr>
  <p:transition spd="slow"/>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4D023D99-B21F-47E7-A422-987EB91C6995}" type="datetimeFigureOut">
              <a:rPr lang="it-IT" altLang="it-IT"/>
              <a:pPr>
                <a:defRPr/>
              </a:pPr>
              <a:t>25/03/2019</a:t>
            </a:fld>
            <a:endParaRPr lang="it-IT" alt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AF275DB2-1A30-4713-A90C-F06441C73C42}" type="slidenum">
              <a:rPr lang="it-IT" altLang="it-IT"/>
              <a:pPr>
                <a:defRPr/>
              </a:pPr>
              <a:t>‹N›</a:t>
            </a:fld>
            <a:endParaRPr lang="it-IT" altLang="it-IT"/>
          </a:p>
        </p:txBody>
      </p:sp>
    </p:spTree>
    <p:extLst>
      <p:ext uri="{BB962C8B-B14F-4D97-AF65-F5344CB8AC3E}">
        <p14:creationId xmlns:p14="http://schemas.microsoft.com/office/powerpoint/2010/main" val="262376711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38207F91-7DB9-4E1E-92B5-2EFF6886DC54}" type="datetimeFigureOut">
              <a:rPr lang="it-IT" altLang="it-IT"/>
              <a:pPr>
                <a:defRPr/>
              </a:pPr>
              <a:t>25/03/2019</a:t>
            </a:fld>
            <a:endParaRPr lang="it-IT" alt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E3DD16F-DC3E-4C7A-9E97-9DBF5D7167C0}" type="slidenum">
              <a:rPr lang="it-IT" altLang="it-IT"/>
              <a:pPr>
                <a:defRPr/>
              </a:pPr>
              <a:t>‹N›</a:t>
            </a:fld>
            <a:endParaRPr lang="it-IT" altLang="it-IT"/>
          </a:p>
        </p:txBody>
      </p:sp>
    </p:spTree>
    <p:extLst>
      <p:ext uri="{BB962C8B-B14F-4D97-AF65-F5344CB8AC3E}">
        <p14:creationId xmlns:p14="http://schemas.microsoft.com/office/powerpoint/2010/main" val="254594831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08701D86-3948-452D-927D-BCBDAF6C6E82}" type="datetimeFigureOut">
              <a:rPr lang="it-IT" altLang="it-IT"/>
              <a:pPr>
                <a:defRPr/>
              </a:pPr>
              <a:t>25/03/2019</a:t>
            </a:fld>
            <a:endParaRPr lang="it-IT" alt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53E7D6F3-92F8-4B84-AB30-1C086E596920}" type="slidenum">
              <a:rPr lang="it-IT" altLang="it-IT"/>
              <a:pPr>
                <a:defRPr/>
              </a:pPr>
              <a:t>‹N›</a:t>
            </a:fld>
            <a:endParaRPr lang="it-IT" altLang="it-IT"/>
          </a:p>
        </p:txBody>
      </p:sp>
    </p:spTree>
    <p:extLst>
      <p:ext uri="{BB962C8B-B14F-4D97-AF65-F5344CB8AC3E}">
        <p14:creationId xmlns:p14="http://schemas.microsoft.com/office/powerpoint/2010/main" val="215509267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C4DCAD44-5C44-4AC4-B464-C7469EC3EA3E}" type="datetimeFigureOut">
              <a:rPr lang="it-IT" altLang="it-IT"/>
              <a:pPr>
                <a:defRPr/>
              </a:pPr>
              <a:t>25/03/2019</a:t>
            </a:fld>
            <a:endParaRPr lang="it-IT" alt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C7DED96E-0D9F-44D7-BB8A-249CA6CD099C}" type="slidenum">
              <a:rPr lang="it-IT" altLang="it-IT"/>
              <a:pPr>
                <a:defRPr/>
              </a:pPr>
              <a:t>‹N›</a:t>
            </a:fld>
            <a:endParaRPr lang="it-IT" altLang="it-IT"/>
          </a:p>
        </p:txBody>
      </p:sp>
    </p:spTree>
    <p:extLst>
      <p:ext uri="{BB962C8B-B14F-4D97-AF65-F5344CB8AC3E}">
        <p14:creationId xmlns:p14="http://schemas.microsoft.com/office/powerpoint/2010/main" val="117950472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CBDBA686-5121-4EAE-A606-B3D21B71FC69}" type="datetimeFigureOut">
              <a:rPr lang="it-IT" altLang="it-IT"/>
              <a:pPr>
                <a:defRPr/>
              </a:pPr>
              <a:t>25/03/2019</a:t>
            </a:fld>
            <a:endParaRPr lang="it-IT" alt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13A435D3-13F6-4FF9-9B71-B66086540661}" type="slidenum">
              <a:rPr lang="it-IT" altLang="it-IT"/>
              <a:pPr>
                <a:defRPr/>
              </a:pPr>
              <a:t>‹N›</a:t>
            </a:fld>
            <a:endParaRPr lang="it-IT" altLang="it-IT"/>
          </a:p>
        </p:txBody>
      </p:sp>
    </p:spTree>
    <p:extLst>
      <p:ext uri="{BB962C8B-B14F-4D97-AF65-F5344CB8AC3E}">
        <p14:creationId xmlns:p14="http://schemas.microsoft.com/office/powerpoint/2010/main" val="231904992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CD53890E-EB3A-416F-907A-14D2A674FA9E}" type="datetimeFigureOut">
              <a:rPr lang="it-IT" altLang="it-IT"/>
              <a:pPr>
                <a:defRPr/>
              </a:pPr>
              <a:t>25/03/2019</a:t>
            </a:fld>
            <a:endParaRPr lang="it-IT" alt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48BE5E81-0DAF-46A7-9225-36A45C19A8A3}" type="slidenum">
              <a:rPr lang="it-IT" altLang="it-IT"/>
              <a:pPr>
                <a:defRPr/>
              </a:pPr>
              <a:t>‹N›</a:t>
            </a:fld>
            <a:endParaRPr lang="it-IT" altLang="it-IT"/>
          </a:p>
        </p:txBody>
      </p:sp>
    </p:spTree>
    <p:extLst>
      <p:ext uri="{BB962C8B-B14F-4D97-AF65-F5344CB8AC3E}">
        <p14:creationId xmlns:p14="http://schemas.microsoft.com/office/powerpoint/2010/main" val="408698446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5463C1FA-930C-483E-8BB5-16E5695CAC9F}" type="datetimeFigureOut">
              <a:rPr lang="it-IT" altLang="it-IT"/>
              <a:pPr>
                <a:defRPr/>
              </a:pPr>
              <a:t>25/03/2019</a:t>
            </a:fld>
            <a:endParaRPr lang="it-IT" alt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3CDE68E6-B448-452D-A2A5-6911BA9D1CAF}" type="slidenum">
              <a:rPr lang="it-IT" altLang="it-IT"/>
              <a:pPr>
                <a:defRPr/>
              </a:pPr>
              <a:t>‹N›</a:t>
            </a:fld>
            <a:endParaRPr lang="it-IT" altLang="it-IT"/>
          </a:p>
        </p:txBody>
      </p:sp>
    </p:spTree>
    <p:extLst>
      <p:ext uri="{BB962C8B-B14F-4D97-AF65-F5344CB8AC3E}">
        <p14:creationId xmlns:p14="http://schemas.microsoft.com/office/powerpoint/2010/main" val="334619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5F4E7C3B-3134-49E3-BC28-F5595B27D79E}"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C9B6B8C-88EE-4541-916F-E18B6B6FCCBB}" type="slidenum">
              <a:rPr lang="it-IT" altLang="it-IT"/>
              <a:pPr>
                <a:defRPr/>
              </a:pPr>
              <a:t>‹N›</a:t>
            </a:fld>
            <a:endParaRPr lang="it-IT" altLang="it-IT"/>
          </a:p>
        </p:txBody>
      </p:sp>
    </p:spTree>
    <p:extLst>
      <p:ext uri="{BB962C8B-B14F-4D97-AF65-F5344CB8AC3E}">
        <p14:creationId xmlns:p14="http://schemas.microsoft.com/office/powerpoint/2010/main" val="419843679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C446DD35-10DB-4244-A57C-0014242DCA0A}" type="datetimeFigureOut">
              <a:rPr lang="it-IT" altLang="it-IT"/>
              <a:pPr>
                <a:defRPr/>
              </a:pPr>
              <a:t>25/03/2019</a:t>
            </a:fld>
            <a:endParaRPr lang="it-IT" alt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27DECEF2-2887-49CA-A9C7-BF804AA77386}" type="slidenum">
              <a:rPr lang="it-IT" altLang="it-IT"/>
              <a:pPr>
                <a:defRPr/>
              </a:pPr>
              <a:t>‹N›</a:t>
            </a:fld>
            <a:endParaRPr lang="it-IT" altLang="it-IT"/>
          </a:p>
        </p:txBody>
      </p:sp>
    </p:spTree>
    <p:extLst>
      <p:ext uri="{BB962C8B-B14F-4D97-AF65-F5344CB8AC3E}">
        <p14:creationId xmlns:p14="http://schemas.microsoft.com/office/powerpoint/2010/main" val="267038499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4FD6708F-15F8-4BB8-98CE-C3230089FAFB}" type="datetimeFigureOut">
              <a:rPr lang="it-IT" altLang="it-IT"/>
              <a:pPr>
                <a:defRPr/>
              </a:pPr>
              <a:t>25/03/2019</a:t>
            </a:fld>
            <a:endParaRPr lang="it-IT" alt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D3DC762A-9830-4697-8CFB-B8FF9AC86FEC}" type="slidenum">
              <a:rPr lang="it-IT" altLang="it-IT"/>
              <a:pPr>
                <a:defRPr/>
              </a:pPr>
              <a:t>‹N›</a:t>
            </a:fld>
            <a:endParaRPr lang="it-IT" altLang="it-IT"/>
          </a:p>
        </p:txBody>
      </p:sp>
    </p:spTree>
    <p:extLst>
      <p:ext uri="{BB962C8B-B14F-4D97-AF65-F5344CB8AC3E}">
        <p14:creationId xmlns:p14="http://schemas.microsoft.com/office/powerpoint/2010/main" val="33311552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94171227-F691-47D1-8446-22C896E09533}" type="datetimeFigureOut">
              <a:rPr lang="it-IT" altLang="it-IT"/>
              <a:pPr>
                <a:defRPr/>
              </a:pPr>
              <a:t>25/03/2019</a:t>
            </a:fld>
            <a:endParaRPr lang="it-IT" alt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A61652E1-85D4-4782-9A1F-06C149E95105}" type="slidenum">
              <a:rPr lang="it-IT" altLang="it-IT"/>
              <a:pPr>
                <a:defRPr/>
              </a:pPr>
              <a:t>‹N›</a:t>
            </a:fld>
            <a:endParaRPr lang="it-IT" altLang="it-IT"/>
          </a:p>
        </p:txBody>
      </p:sp>
    </p:spTree>
    <p:extLst>
      <p:ext uri="{BB962C8B-B14F-4D97-AF65-F5344CB8AC3E}">
        <p14:creationId xmlns:p14="http://schemas.microsoft.com/office/powerpoint/2010/main" val="103092302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4D3DFDF6-6F2C-4F1F-937E-B0A69C213B78}" type="datetimeFigureOut">
              <a:rPr lang="it-IT" altLang="it-IT"/>
              <a:pPr>
                <a:defRPr/>
              </a:pPr>
              <a:t>25/03/2019</a:t>
            </a:fld>
            <a:endParaRPr lang="it-IT" alt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B0249EF4-A358-4E49-9A4C-4A2DBB6E8EE3}" type="slidenum">
              <a:rPr lang="it-IT" altLang="it-IT"/>
              <a:pPr>
                <a:defRPr/>
              </a:pPr>
              <a:t>‹N›</a:t>
            </a:fld>
            <a:endParaRPr lang="it-IT" altLang="it-IT"/>
          </a:p>
        </p:txBody>
      </p:sp>
    </p:spTree>
    <p:extLst>
      <p:ext uri="{BB962C8B-B14F-4D97-AF65-F5344CB8AC3E}">
        <p14:creationId xmlns:p14="http://schemas.microsoft.com/office/powerpoint/2010/main" val="3943476234"/>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F423ACDB-30A4-45C6-AE86-D07422DB598D}"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E38080F4-1219-4DA1-AAD3-5357A977382C}" type="slidenum">
              <a:rPr lang="it-IT" altLang="it-IT"/>
              <a:pPr>
                <a:defRPr/>
              </a:pPr>
              <a:t>‹N›</a:t>
            </a:fld>
            <a:endParaRPr lang="it-IT" altLang="it-IT"/>
          </a:p>
        </p:txBody>
      </p:sp>
    </p:spTree>
    <p:extLst>
      <p:ext uri="{BB962C8B-B14F-4D97-AF65-F5344CB8AC3E}">
        <p14:creationId xmlns:p14="http://schemas.microsoft.com/office/powerpoint/2010/main" val="3173953908"/>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7FC1667B-32EA-47C8-95AC-15AC2D8A9873}"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73FDF6B-92DD-4CE9-8565-07F32C19FD2F}" type="slidenum">
              <a:rPr lang="it-IT" altLang="it-IT"/>
              <a:pPr>
                <a:defRPr/>
              </a:pPr>
              <a:t>‹N›</a:t>
            </a:fld>
            <a:endParaRPr lang="it-IT" altLang="it-IT"/>
          </a:p>
        </p:txBody>
      </p:sp>
    </p:spTree>
    <p:extLst>
      <p:ext uri="{BB962C8B-B14F-4D97-AF65-F5344CB8AC3E}">
        <p14:creationId xmlns:p14="http://schemas.microsoft.com/office/powerpoint/2010/main" val="72392413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8C0B9F27-E41A-4E1D-B093-02F9A7DB8D4F}"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966D88A2-1A84-4860-8C11-276A881636C7}" type="slidenum">
              <a:rPr lang="it-IT" altLang="it-IT"/>
              <a:pPr>
                <a:defRPr/>
              </a:pPr>
              <a:t>‹N›</a:t>
            </a:fld>
            <a:endParaRPr lang="it-IT" altLang="it-IT"/>
          </a:p>
        </p:txBody>
      </p:sp>
    </p:spTree>
    <p:extLst>
      <p:ext uri="{BB962C8B-B14F-4D97-AF65-F5344CB8AC3E}">
        <p14:creationId xmlns:p14="http://schemas.microsoft.com/office/powerpoint/2010/main" val="326832054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F0935A73-2E10-412B-99AD-2D860487162F}"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93CF2524-AA11-4DFE-8A6D-A20942CAA7F4}" type="slidenum">
              <a:rPr lang="it-IT" altLang="it-IT"/>
              <a:pPr>
                <a:defRPr/>
              </a:pPr>
              <a:t>‹N›</a:t>
            </a:fld>
            <a:endParaRPr lang="it-IT" altLang="it-IT"/>
          </a:p>
        </p:txBody>
      </p:sp>
    </p:spTree>
    <p:extLst>
      <p:ext uri="{BB962C8B-B14F-4D97-AF65-F5344CB8AC3E}">
        <p14:creationId xmlns:p14="http://schemas.microsoft.com/office/powerpoint/2010/main" val="97392464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FC6B482E-6831-4F49-9F47-03A9F324AA4E}" type="datetimeFigureOut">
              <a:rPr lang="it-IT"/>
              <a:pPr>
                <a:defRPr/>
              </a:pPr>
              <a:t>25/03/2019</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F57461C5-DAB1-490E-8BCB-BE48B48C2136}" type="slidenum">
              <a:rPr lang="it-IT" altLang="it-IT"/>
              <a:pPr>
                <a:defRPr/>
              </a:pPr>
              <a:t>‹N›</a:t>
            </a:fld>
            <a:endParaRPr lang="it-IT" altLang="it-IT"/>
          </a:p>
        </p:txBody>
      </p:sp>
    </p:spTree>
    <p:extLst>
      <p:ext uri="{BB962C8B-B14F-4D97-AF65-F5344CB8AC3E}">
        <p14:creationId xmlns:p14="http://schemas.microsoft.com/office/powerpoint/2010/main" val="16611253"/>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9A831C19-5E83-4F31-BF23-1D0B0AD088CB}" type="datetimeFigureOut">
              <a:rPr lang="it-IT"/>
              <a:pPr>
                <a:defRPr/>
              </a:pPr>
              <a:t>25/03/2019</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C5E84BF5-E60C-4F76-9498-BD7AA7DA9998}" type="slidenum">
              <a:rPr lang="it-IT" altLang="it-IT"/>
              <a:pPr>
                <a:defRPr/>
              </a:pPr>
              <a:t>‹N›</a:t>
            </a:fld>
            <a:endParaRPr lang="it-IT" altLang="it-IT"/>
          </a:p>
        </p:txBody>
      </p:sp>
    </p:spTree>
    <p:extLst>
      <p:ext uri="{BB962C8B-B14F-4D97-AF65-F5344CB8AC3E}">
        <p14:creationId xmlns:p14="http://schemas.microsoft.com/office/powerpoint/2010/main" val="26138935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D61557D9-C097-4373-96EA-4FC15E430993}"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DAB53DD0-4BC4-414D-A943-00B42FF07C20}" type="slidenum">
              <a:rPr lang="it-IT" altLang="it-IT"/>
              <a:pPr>
                <a:defRPr/>
              </a:pPr>
              <a:t>‹N›</a:t>
            </a:fld>
            <a:endParaRPr lang="it-IT" altLang="it-IT"/>
          </a:p>
        </p:txBody>
      </p:sp>
    </p:spTree>
    <p:extLst>
      <p:ext uri="{BB962C8B-B14F-4D97-AF65-F5344CB8AC3E}">
        <p14:creationId xmlns:p14="http://schemas.microsoft.com/office/powerpoint/2010/main" val="132907779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165522F5-7530-4B00-B0DA-CE7489A8A9ED}" type="datetimeFigureOut">
              <a:rPr lang="it-IT"/>
              <a:pPr>
                <a:defRPr/>
              </a:pPr>
              <a:t>25/03/2019</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2A058B96-32CA-451C-8ACA-AF75239BBDA6}" type="slidenum">
              <a:rPr lang="it-IT" altLang="it-IT"/>
              <a:pPr>
                <a:defRPr/>
              </a:pPr>
              <a:t>‹N›</a:t>
            </a:fld>
            <a:endParaRPr lang="it-IT" altLang="it-IT"/>
          </a:p>
        </p:txBody>
      </p:sp>
    </p:spTree>
    <p:extLst>
      <p:ext uri="{BB962C8B-B14F-4D97-AF65-F5344CB8AC3E}">
        <p14:creationId xmlns:p14="http://schemas.microsoft.com/office/powerpoint/2010/main" val="16720584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56DB736F-FBBE-44D9-8C6D-F98D287B00C2}"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65B6BB22-FE62-4B31-AE08-A079771AC886}" type="slidenum">
              <a:rPr lang="it-IT" altLang="it-IT"/>
              <a:pPr>
                <a:defRPr/>
              </a:pPr>
              <a:t>‹N›</a:t>
            </a:fld>
            <a:endParaRPr lang="it-IT" altLang="it-IT"/>
          </a:p>
        </p:txBody>
      </p:sp>
    </p:spTree>
    <p:extLst>
      <p:ext uri="{BB962C8B-B14F-4D97-AF65-F5344CB8AC3E}">
        <p14:creationId xmlns:p14="http://schemas.microsoft.com/office/powerpoint/2010/main" val="410234205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2FEF43A3-F992-48E7-93E3-18E6EA7051A1}"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F64745D5-05B4-4D0A-95DB-3D617CDDC7B7}" type="slidenum">
              <a:rPr lang="it-IT" altLang="it-IT"/>
              <a:pPr>
                <a:defRPr/>
              </a:pPr>
              <a:t>‹N›</a:t>
            </a:fld>
            <a:endParaRPr lang="it-IT" altLang="it-IT"/>
          </a:p>
        </p:txBody>
      </p:sp>
    </p:spTree>
    <p:extLst>
      <p:ext uri="{BB962C8B-B14F-4D97-AF65-F5344CB8AC3E}">
        <p14:creationId xmlns:p14="http://schemas.microsoft.com/office/powerpoint/2010/main" val="170225383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A20CBD6D-D621-41A0-A233-822AE4CC3976}"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53896C8B-6A19-443F-B041-E0ABC1AD25BA}" type="slidenum">
              <a:rPr lang="it-IT" altLang="it-IT"/>
              <a:pPr>
                <a:defRPr/>
              </a:pPr>
              <a:t>‹N›</a:t>
            </a:fld>
            <a:endParaRPr lang="it-IT" altLang="it-IT"/>
          </a:p>
        </p:txBody>
      </p:sp>
    </p:spTree>
    <p:extLst>
      <p:ext uri="{BB962C8B-B14F-4D97-AF65-F5344CB8AC3E}">
        <p14:creationId xmlns:p14="http://schemas.microsoft.com/office/powerpoint/2010/main" val="144439292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C86ECB09-13D5-46C3-ACD7-E0386771C5D8}"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112D9811-2202-45FA-BF31-86CCD506660A}" type="slidenum">
              <a:rPr lang="it-IT" altLang="it-IT"/>
              <a:pPr>
                <a:defRPr/>
              </a:pPr>
              <a:t>‹N›</a:t>
            </a:fld>
            <a:endParaRPr lang="it-IT" altLang="it-IT"/>
          </a:p>
        </p:txBody>
      </p:sp>
    </p:spTree>
    <p:extLst>
      <p:ext uri="{BB962C8B-B14F-4D97-AF65-F5344CB8AC3E}">
        <p14:creationId xmlns:p14="http://schemas.microsoft.com/office/powerpoint/2010/main" val="176480261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1B1975A9-2717-4C1F-89F9-097953D34788}" type="datetimeFigureOut">
              <a:rPr lang="it-IT" smtClean="0"/>
              <a:t>25/03/2019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FB94C5C-6CDE-4123-8314-5845CCB410F9}" type="slidenum">
              <a:rPr lang="it-IT" smtClean="0"/>
              <a:t>‹N›</a:t>
            </a:fld>
            <a:endParaRPr lang="it-IT"/>
          </a:p>
        </p:txBody>
      </p:sp>
    </p:spTree>
    <p:extLst>
      <p:ext uri="{BB962C8B-B14F-4D97-AF65-F5344CB8AC3E}">
        <p14:creationId xmlns:p14="http://schemas.microsoft.com/office/powerpoint/2010/main" val="251931602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1B1975A9-2717-4C1F-89F9-097953D34788}" type="datetimeFigureOut">
              <a:rPr lang="it-IT" smtClean="0"/>
              <a:t>25/03/2019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FB94C5C-6CDE-4123-8314-5845CCB410F9}" type="slidenum">
              <a:rPr lang="it-IT" smtClean="0"/>
              <a:t>‹N›</a:t>
            </a:fld>
            <a:endParaRPr lang="it-IT"/>
          </a:p>
        </p:txBody>
      </p:sp>
    </p:spTree>
    <p:extLst>
      <p:ext uri="{BB962C8B-B14F-4D97-AF65-F5344CB8AC3E}">
        <p14:creationId xmlns:p14="http://schemas.microsoft.com/office/powerpoint/2010/main" val="1568667137"/>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1" y="1710390"/>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1" y="459011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p:cNvSpPr>
            <a:spLocks noGrp="1"/>
          </p:cNvSpPr>
          <p:nvPr>
            <p:ph type="dt" sz="half" idx="10"/>
          </p:nvPr>
        </p:nvSpPr>
        <p:spPr/>
        <p:txBody>
          <a:bodyPr/>
          <a:lstStyle/>
          <a:p>
            <a:fld id="{1B1975A9-2717-4C1F-89F9-097953D34788}" type="datetimeFigureOut">
              <a:rPr lang="it-IT" smtClean="0"/>
              <a:t>25/03/2019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FB94C5C-6CDE-4123-8314-5845CCB410F9}" type="slidenum">
              <a:rPr lang="it-IT" smtClean="0"/>
              <a:t>‹N›</a:t>
            </a:fld>
            <a:endParaRPr lang="it-IT"/>
          </a:p>
        </p:txBody>
      </p:sp>
    </p:spTree>
    <p:extLst>
      <p:ext uri="{BB962C8B-B14F-4D97-AF65-F5344CB8AC3E}">
        <p14:creationId xmlns:p14="http://schemas.microsoft.com/office/powerpoint/2010/main" val="819463905"/>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1B1975A9-2717-4C1F-89F9-097953D34788}" type="datetimeFigureOut">
              <a:rPr lang="it-IT" smtClean="0"/>
              <a:t>25/03/2019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FB94C5C-6CDE-4123-8314-5845CCB410F9}" type="slidenum">
              <a:rPr lang="it-IT" smtClean="0"/>
              <a:t>‹N›</a:t>
            </a:fld>
            <a:endParaRPr lang="it-IT"/>
          </a:p>
        </p:txBody>
      </p:sp>
    </p:spTree>
    <p:extLst>
      <p:ext uri="{BB962C8B-B14F-4D97-AF65-F5344CB8AC3E}">
        <p14:creationId xmlns:p14="http://schemas.microsoft.com/office/powerpoint/2010/main" val="625139608"/>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9"/>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9"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3"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1B1975A9-2717-4C1F-89F9-097953D34788}" type="datetimeFigureOut">
              <a:rPr lang="it-IT" smtClean="0"/>
              <a:t>25/03/2019</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9FB94C5C-6CDE-4123-8314-5845CCB410F9}" type="slidenum">
              <a:rPr lang="it-IT" smtClean="0"/>
              <a:t>‹N›</a:t>
            </a:fld>
            <a:endParaRPr lang="it-IT"/>
          </a:p>
        </p:txBody>
      </p:sp>
    </p:spTree>
    <p:extLst>
      <p:ext uri="{BB962C8B-B14F-4D97-AF65-F5344CB8AC3E}">
        <p14:creationId xmlns:p14="http://schemas.microsoft.com/office/powerpoint/2010/main" val="38189719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914331F7-C8BE-45B2-8976-A9B48A56539E}" type="datetimeFigureOut">
              <a:rPr lang="it-IT"/>
              <a:pPr>
                <a:defRPr/>
              </a:pPr>
              <a:t>25/03/2019</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91797733-729A-43E4-963F-96519B78FE33}" type="slidenum">
              <a:rPr lang="it-IT" altLang="it-IT"/>
              <a:pPr>
                <a:defRPr/>
              </a:pPr>
              <a:t>‹N›</a:t>
            </a:fld>
            <a:endParaRPr lang="it-IT" altLang="it-IT"/>
          </a:p>
        </p:txBody>
      </p:sp>
    </p:spTree>
    <p:extLst>
      <p:ext uri="{BB962C8B-B14F-4D97-AF65-F5344CB8AC3E}">
        <p14:creationId xmlns:p14="http://schemas.microsoft.com/office/powerpoint/2010/main" val="880365684"/>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1B1975A9-2717-4C1F-89F9-097953D34788}" type="datetimeFigureOut">
              <a:rPr lang="it-IT" smtClean="0"/>
              <a:t>25/03/2019</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9FB94C5C-6CDE-4123-8314-5845CCB410F9}" type="slidenum">
              <a:rPr lang="it-IT" smtClean="0"/>
              <a:t>‹N›</a:t>
            </a:fld>
            <a:endParaRPr lang="it-IT"/>
          </a:p>
        </p:txBody>
      </p:sp>
    </p:spTree>
    <p:extLst>
      <p:ext uri="{BB962C8B-B14F-4D97-AF65-F5344CB8AC3E}">
        <p14:creationId xmlns:p14="http://schemas.microsoft.com/office/powerpoint/2010/main" val="497071316"/>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1B1975A9-2717-4C1F-89F9-097953D34788}" type="datetimeFigureOut">
              <a:rPr lang="it-IT" smtClean="0"/>
              <a:t>25/03/2019</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9FB94C5C-6CDE-4123-8314-5845CCB410F9}" type="slidenum">
              <a:rPr lang="it-IT" smtClean="0"/>
              <a:t>‹N›</a:t>
            </a:fld>
            <a:endParaRPr lang="it-IT"/>
          </a:p>
        </p:txBody>
      </p:sp>
    </p:spTree>
    <p:extLst>
      <p:ext uri="{BB962C8B-B14F-4D97-AF65-F5344CB8AC3E}">
        <p14:creationId xmlns:p14="http://schemas.microsoft.com/office/powerpoint/2010/main" val="68556778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807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1B1975A9-2717-4C1F-89F9-097953D34788}" type="datetimeFigureOut">
              <a:rPr lang="it-IT" smtClean="0"/>
              <a:t>25/03/2019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FB94C5C-6CDE-4123-8314-5845CCB410F9}" type="slidenum">
              <a:rPr lang="it-IT" smtClean="0"/>
              <a:t>‹N›</a:t>
            </a:fld>
            <a:endParaRPr lang="it-IT"/>
          </a:p>
        </p:txBody>
      </p:sp>
    </p:spTree>
    <p:extLst>
      <p:ext uri="{BB962C8B-B14F-4D97-AF65-F5344CB8AC3E}">
        <p14:creationId xmlns:p14="http://schemas.microsoft.com/office/powerpoint/2010/main" val="402381136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807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1B1975A9-2717-4C1F-89F9-097953D34788}" type="datetimeFigureOut">
              <a:rPr lang="it-IT" smtClean="0"/>
              <a:t>25/03/2019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FB94C5C-6CDE-4123-8314-5845CCB410F9}" type="slidenum">
              <a:rPr lang="it-IT" smtClean="0"/>
              <a:t>‹N›</a:t>
            </a:fld>
            <a:endParaRPr lang="it-IT"/>
          </a:p>
        </p:txBody>
      </p:sp>
    </p:spTree>
    <p:extLst>
      <p:ext uri="{BB962C8B-B14F-4D97-AF65-F5344CB8AC3E}">
        <p14:creationId xmlns:p14="http://schemas.microsoft.com/office/powerpoint/2010/main" val="50633770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1B1975A9-2717-4C1F-89F9-097953D34788}" type="datetimeFigureOut">
              <a:rPr lang="it-IT" smtClean="0"/>
              <a:t>25/03/2019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FB94C5C-6CDE-4123-8314-5845CCB410F9}" type="slidenum">
              <a:rPr lang="it-IT" smtClean="0"/>
              <a:t>‹N›</a:t>
            </a:fld>
            <a:endParaRPr lang="it-IT"/>
          </a:p>
        </p:txBody>
      </p:sp>
    </p:spTree>
    <p:extLst>
      <p:ext uri="{BB962C8B-B14F-4D97-AF65-F5344CB8AC3E}">
        <p14:creationId xmlns:p14="http://schemas.microsoft.com/office/powerpoint/2010/main" val="381641209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2"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3"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1B1975A9-2717-4C1F-89F9-097953D34788}" type="datetimeFigureOut">
              <a:rPr lang="it-IT" smtClean="0"/>
              <a:t>25/03/2019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FB94C5C-6CDE-4123-8314-5845CCB410F9}" type="slidenum">
              <a:rPr lang="it-IT" smtClean="0"/>
              <a:t>‹N›</a:t>
            </a:fld>
            <a:endParaRPr lang="it-IT"/>
          </a:p>
        </p:txBody>
      </p:sp>
    </p:spTree>
    <p:extLst>
      <p:ext uri="{BB962C8B-B14F-4D97-AF65-F5344CB8AC3E}">
        <p14:creationId xmlns:p14="http://schemas.microsoft.com/office/powerpoint/2010/main" val="109277158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DB908908-9E2A-4C02-B188-428C003001C3}"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C2BBEAD7-3AEC-46D0-83ED-93700B2A399B}" type="slidenum">
              <a:rPr lang="it-IT" altLang="it-IT"/>
              <a:pPr/>
              <a:t>‹N›</a:t>
            </a:fld>
            <a:endParaRPr lang="it-IT" altLang="it-IT"/>
          </a:p>
        </p:txBody>
      </p:sp>
    </p:spTree>
    <p:extLst>
      <p:ext uri="{BB962C8B-B14F-4D97-AF65-F5344CB8AC3E}">
        <p14:creationId xmlns:p14="http://schemas.microsoft.com/office/powerpoint/2010/main" val="312212211"/>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2242C160-348D-410E-B871-4DA220584F74}"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D69C5C58-BA47-4023-A164-3B241B4BAB61}" type="slidenum">
              <a:rPr lang="it-IT" altLang="it-IT"/>
              <a:pPr/>
              <a:t>‹N›</a:t>
            </a:fld>
            <a:endParaRPr lang="it-IT" altLang="it-IT"/>
          </a:p>
        </p:txBody>
      </p:sp>
    </p:spTree>
    <p:extLst>
      <p:ext uri="{BB962C8B-B14F-4D97-AF65-F5344CB8AC3E}">
        <p14:creationId xmlns:p14="http://schemas.microsoft.com/office/powerpoint/2010/main" val="215996651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E835C1DE-1C96-4070-B962-762555D313E5}"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76C33B25-2180-4463-B6BE-75EA32A6D272}" type="slidenum">
              <a:rPr lang="it-IT" altLang="it-IT"/>
              <a:pPr/>
              <a:t>‹N›</a:t>
            </a:fld>
            <a:endParaRPr lang="it-IT" altLang="it-IT"/>
          </a:p>
        </p:txBody>
      </p:sp>
    </p:spTree>
    <p:extLst>
      <p:ext uri="{BB962C8B-B14F-4D97-AF65-F5344CB8AC3E}">
        <p14:creationId xmlns:p14="http://schemas.microsoft.com/office/powerpoint/2010/main" val="3452401425"/>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74A19BC2-3F62-4417-BE94-2ABD793D360C}"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fld id="{E4A69BEC-7D1B-4C87-8C63-E2B5A64EAEF4}" type="slidenum">
              <a:rPr lang="it-IT" altLang="it-IT"/>
              <a:pPr/>
              <a:t>‹N›</a:t>
            </a:fld>
            <a:endParaRPr lang="it-IT" altLang="it-IT"/>
          </a:p>
        </p:txBody>
      </p:sp>
    </p:spTree>
    <p:extLst>
      <p:ext uri="{BB962C8B-B14F-4D97-AF65-F5344CB8AC3E}">
        <p14:creationId xmlns:p14="http://schemas.microsoft.com/office/powerpoint/2010/main" val="38753011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11E0EFA2-411C-49D8-8335-84010FFADDC8}" type="datetimeFigureOut">
              <a:rPr lang="it-IT"/>
              <a:pPr>
                <a:defRPr/>
              </a:pPr>
              <a:t>25/03/2019</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B086382A-895E-499C-AA13-09392E450531}" type="slidenum">
              <a:rPr lang="it-IT" altLang="it-IT"/>
              <a:pPr>
                <a:defRPr/>
              </a:pPr>
              <a:t>‹N›</a:t>
            </a:fld>
            <a:endParaRPr lang="it-IT" altLang="it-IT"/>
          </a:p>
        </p:txBody>
      </p:sp>
    </p:spTree>
    <p:extLst>
      <p:ext uri="{BB962C8B-B14F-4D97-AF65-F5344CB8AC3E}">
        <p14:creationId xmlns:p14="http://schemas.microsoft.com/office/powerpoint/2010/main" val="340263891"/>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75C38B35-53BF-4B01-A940-DAE9044DC513}" type="datetimeFigureOut">
              <a:rPr lang="it-IT"/>
              <a:pPr>
                <a:defRPr/>
              </a:pPr>
              <a:t>25/03/2019</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fld id="{445ECFA9-620A-4E1E-8F3E-98CFD19236A6}" type="slidenum">
              <a:rPr lang="it-IT" altLang="it-IT"/>
              <a:pPr/>
              <a:t>‹N›</a:t>
            </a:fld>
            <a:endParaRPr lang="it-IT" altLang="it-IT"/>
          </a:p>
        </p:txBody>
      </p:sp>
    </p:spTree>
    <p:extLst>
      <p:ext uri="{BB962C8B-B14F-4D97-AF65-F5344CB8AC3E}">
        <p14:creationId xmlns:p14="http://schemas.microsoft.com/office/powerpoint/2010/main" val="392777712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DCCC5023-8CC7-4443-B081-2D525EB73B98}" type="datetimeFigureOut">
              <a:rPr lang="it-IT"/>
              <a:pPr>
                <a:defRPr/>
              </a:pPr>
              <a:t>25/03/2019</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fld id="{A2A9BBBE-8D03-45BF-9862-4A2E32B73764}" type="slidenum">
              <a:rPr lang="it-IT" altLang="it-IT"/>
              <a:pPr/>
              <a:t>‹N›</a:t>
            </a:fld>
            <a:endParaRPr lang="it-IT" altLang="it-IT"/>
          </a:p>
        </p:txBody>
      </p:sp>
    </p:spTree>
    <p:extLst>
      <p:ext uri="{BB962C8B-B14F-4D97-AF65-F5344CB8AC3E}">
        <p14:creationId xmlns:p14="http://schemas.microsoft.com/office/powerpoint/2010/main" val="38103358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81110966-34B0-42D3-A0D9-22938609C9D8}" type="datetimeFigureOut">
              <a:rPr lang="it-IT"/>
              <a:pPr>
                <a:defRPr/>
              </a:pPr>
              <a:t>25/03/2019</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fld id="{D1C35BD3-22A4-4A20-A717-747295E24914}" type="slidenum">
              <a:rPr lang="it-IT" altLang="it-IT"/>
              <a:pPr/>
              <a:t>‹N›</a:t>
            </a:fld>
            <a:endParaRPr lang="it-IT" altLang="it-IT"/>
          </a:p>
        </p:txBody>
      </p:sp>
    </p:spTree>
    <p:extLst>
      <p:ext uri="{BB962C8B-B14F-4D97-AF65-F5344CB8AC3E}">
        <p14:creationId xmlns:p14="http://schemas.microsoft.com/office/powerpoint/2010/main" val="549932122"/>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E0A11E48-CBF2-471B-978D-EDDBD5A3B018}"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fld id="{8D96C34E-B3F9-4BA9-AFC6-636E73197945}" type="slidenum">
              <a:rPr lang="it-IT" altLang="it-IT"/>
              <a:pPr/>
              <a:t>‹N›</a:t>
            </a:fld>
            <a:endParaRPr lang="it-IT" altLang="it-IT"/>
          </a:p>
        </p:txBody>
      </p:sp>
    </p:spTree>
    <p:extLst>
      <p:ext uri="{BB962C8B-B14F-4D97-AF65-F5344CB8AC3E}">
        <p14:creationId xmlns:p14="http://schemas.microsoft.com/office/powerpoint/2010/main" val="301448849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574460B2-1C33-4B01-8294-7F871AED1809}"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fld id="{C2071053-D6D5-46D8-8881-19E2499D1327}" type="slidenum">
              <a:rPr lang="it-IT" altLang="it-IT"/>
              <a:pPr/>
              <a:t>‹N›</a:t>
            </a:fld>
            <a:endParaRPr lang="it-IT" altLang="it-IT"/>
          </a:p>
        </p:txBody>
      </p:sp>
    </p:spTree>
    <p:extLst>
      <p:ext uri="{BB962C8B-B14F-4D97-AF65-F5344CB8AC3E}">
        <p14:creationId xmlns:p14="http://schemas.microsoft.com/office/powerpoint/2010/main" val="2647673950"/>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8486573D-A333-48C6-BF3D-A4BFEE20774B}"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DED71317-B599-4E21-BC12-64DDD27C7ADE}" type="slidenum">
              <a:rPr lang="it-IT" altLang="it-IT"/>
              <a:pPr/>
              <a:t>‹N›</a:t>
            </a:fld>
            <a:endParaRPr lang="it-IT" altLang="it-IT"/>
          </a:p>
        </p:txBody>
      </p:sp>
    </p:spTree>
    <p:extLst>
      <p:ext uri="{BB962C8B-B14F-4D97-AF65-F5344CB8AC3E}">
        <p14:creationId xmlns:p14="http://schemas.microsoft.com/office/powerpoint/2010/main" val="794103033"/>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C8A739DD-CA09-44D7-85B0-0BA09B9ECF9C}"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fld id="{E48797FA-C5F1-46AA-BB4F-9CCC829C0387}" type="slidenum">
              <a:rPr lang="it-IT" altLang="it-IT"/>
              <a:pPr/>
              <a:t>‹N›</a:t>
            </a:fld>
            <a:endParaRPr lang="it-IT" altLang="it-IT"/>
          </a:p>
        </p:txBody>
      </p:sp>
    </p:spTree>
    <p:extLst>
      <p:ext uri="{BB962C8B-B14F-4D97-AF65-F5344CB8AC3E}">
        <p14:creationId xmlns:p14="http://schemas.microsoft.com/office/powerpoint/2010/main" val="241268833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251C6A87-96EB-45BF-9B72-A877E014B309}"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0CEAEF11-C734-4AA6-B97F-0BDA034B7AAD}" type="slidenum">
              <a:rPr lang="it-IT" altLang="it-IT"/>
              <a:pPr>
                <a:defRPr/>
              </a:pPr>
              <a:t>‹N›</a:t>
            </a:fld>
            <a:endParaRPr lang="it-IT" altLang="it-IT"/>
          </a:p>
        </p:txBody>
      </p:sp>
    </p:spTree>
    <p:extLst>
      <p:ext uri="{BB962C8B-B14F-4D97-AF65-F5344CB8AC3E}">
        <p14:creationId xmlns:p14="http://schemas.microsoft.com/office/powerpoint/2010/main" val="71785356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F163D066-F422-458E-B539-D65773725FBF}"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5B37EDA4-EAE4-432E-8E7F-F891F17F6040}" type="slidenum">
              <a:rPr lang="it-IT" altLang="it-IT"/>
              <a:pPr>
                <a:defRPr/>
              </a:pPr>
              <a:t>‹N›</a:t>
            </a:fld>
            <a:endParaRPr lang="it-IT" altLang="it-IT"/>
          </a:p>
        </p:txBody>
      </p:sp>
    </p:spTree>
    <p:extLst>
      <p:ext uri="{BB962C8B-B14F-4D97-AF65-F5344CB8AC3E}">
        <p14:creationId xmlns:p14="http://schemas.microsoft.com/office/powerpoint/2010/main" val="105257239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CF0791E8-2263-46B1-89FB-84453A4016C0}"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1FA8526C-68D5-4F5C-B916-682F4FD19F1F}" type="slidenum">
              <a:rPr lang="it-IT" altLang="it-IT"/>
              <a:pPr>
                <a:defRPr/>
              </a:pPr>
              <a:t>‹N›</a:t>
            </a:fld>
            <a:endParaRPr lang="it-IT" altLang="it-IT"/>
          </a:p>
        </p:txBody>
      </p:sp>
    </p:spTree>
    <p:extLst>
      <p:ext uri="{BB962C8B-B14F-4D97-AF65-F5344CB8AC3E}">
        <p14:creationId xmlns:p14="http://schemas.microsoft.com/office/powerpoint/2010/main" val="4963428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CEF575B5-A197-4AE8-AFC0-2759011A176B}" type="datetimeFigureOut">
              <a:rPr lang="it-IT"/>
              <a:pPr>
                <a:defRPr/>
              </a:pPr>
              <a:t>25/03/2019</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552D6274-259D-4214-8F36-E9B6F718391E}" type="slidenum">
              <a:rPr lang="it-IT" altLang="it-IT"/>
              <a:pPr>
                <a:defRPr/>
              </a:pPr>
              <a:t>‹N›</a:t>
            </a:fld>
            <a:endParaRPr lang="it-IT" altLang="it-IT"/>
          </a:p>
        </p:txBody>
      </p:sp>
    </p:spTree>
    <p:extLst>
      <p:ext uri="{BB962C8B-B14F-4D97-AF65-F5344CB8AC3E}">
        <p14:creationId xmlns:p14="http://schemas.microsoft.com/office/powerpoint/2010/main" val="168680309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D591E420-D5E5-460F-936B-308748BD31F1}"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70485530-EE34-432F-893A-B2FF65D40750}" type="slidenum">
              <a:rPr lang="it-IT" altLang="it-IT"/>
              <a:pPr>
                <a:defRPr/>
              </a:pPr>
              <a:t>‹N›</a:t>
            </a:fld>
            <a:endParaRPr lang="it-IT" altLang="it-IT"/>
          </a:p>
        </p:txBody>
      </p:sp>
    </p:spTree>
    <p:extLst>
      <p:ext uri="{BB962C8B-B14F-4D97-AF65-F5344CB8AC3E}">
        <p14:creationId xmlns:p14="http://schemas.microsoft.com/office/powerpoint/2010/main" val="1293954405"/>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09B00DCB-6FB6-484A-972A-1793C430591F}" type="datetimeFigureOut">
              <a:rPr lang="it-IT"/>
              <a:pPr>
                <a:defRPr/>
              </a:pPr>
              <a:t>25/03/2019</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9C86BCE8-15CD-4A6E-8147-7A0998BDF677}" type="slidenum">
              <a:rPr lang="it-IT" altLang="it-IT"/>
              <a:pPr>
                <a:defRPr/>
              </a:pPr>
              <a:t>‹N›</a:t>
            </a:fld>
            <a:endParaRPr lang="it-IT" altLang="it-IT"/>
          </a:p>
        </p:txBody>
      </p:sp>
    </p:spTree>
    <p:extLst>
      <p:ext uri="{BB962C8B-B14F-4D97-AF65-F5344CB8AC3E}">
        <p14:creationId xmlns:p14="http://schemas.microsoft.com/office/powerpoint/2010/main" val="325371803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3B64C912-7BD9-4F48-8942-8D02CBF52429}" type="datetimeFigureOut">
              <a:rPr lang="it-IT"/>
              <a:pPr>
                <a:defRPr/>
              </a:pPr>
              <a:t>25/03/2019</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5CD89193-874B-4BD9-A255-7E5DBC6AC236}" type="slidenum">
              <a:rPr lang="it-IT" altLang="it-IT"/>
              <a:pPr>
                <a:defRPr/>
              </a:pPr>
              <a:t>‹N›</a:t>
            </a:fld>
            <a:endParaRPr lang="it-IT" altLang="it-IT"/>
          </a:p>
        </p:txBody>
      </p:sp>
    </p:spTree>
    <p:extLst>
      <p:ext uri="{BB962C8B-B14F-4D97-AF65-F5344CB8AC3E}">
        <p14:creationId xmlns:p14="http://schemas.microsoft.com/office/powerpoint/2010/main" val="1298232891"/>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EE012320-2B65-42A0-A970-3FF577BDCB6D}" type="datetimeFigureOut">
              <a:rPr lang="it-IT"/>
              <a:pPr>
                <a:defRPr/>
              </a:pPr>
              <a:t>25/03/2019</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588C8F51-841C-4F07-9390-C2B4ADD479A8}" type="slidenum">
              <a:rPr lang="it-IT" altLang="it-IT"/>
              <a:pPr>
                <a:defRPr/>
              </a:pPr>
              <a:t>‹N›</a:t>
            </a:fld>
            <a:endParaRPr lang="it-IT" altLang="it-IT"/>
          </a:p>
        </p:txBody>
      </p:sp>
    </p:spTree>
    <p:extLst>
      <p:ext uri="{BB962C8B-B14F-4D97-AF65-F5344CB8AC3E}">
        <p14:creationId xmlns:p14="http://schemas.microsoft.com/office/powerpoint/2010/main" val="691781667"/>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9A0E9CEA-6EDE-4310-A344-4D61679222AC}"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99154B87-2506-4A9C-BDF0-C02C585A75A6}" type="slidenum">
              <a:rPr lang="it-IT" altLang="it-IT"/>
              <a:pPr>
                <a:defRPr/>
              </a:pPr>
              <a:t>‹N›</a:t>
            </a:fld>
            <a:endParaRPr lang="it-IT" altLang="it-IT"/>
          </a:p>
        </p:txBody>
      </p:sp>
    </p:spTree>
    <p:extLst>
      <p:ext uri="{BB962C8B-B14F-4D97-AF65-F5344CB8AC3E}">
        <p14:creationId xmlns:p14="http://schemas.microsoft.com/office/powerpoint/2010/main" val="338922776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0A7B6770-EEDA-42F5-8DAA-1342B50A30B1}"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DED61FBB-F54A-479A-B150-B77C570194A5}" type="slidenum">
              <a:rPr lang="it-IT" altLang="it-IT"/>
              <a:pPr>
                <a:defRPr/>
              </a:pPr>
              <a:t>‹N›</a:t>
            </a:fld>
            <a:endParaRPr lang="it-IT" altLang="it-IT"/>
          </a:p>
        </p:txBody>
      </p:sp>
    </p:spTree>
    <p:extLst>
      <p:ext uri="{BB962C8B-B14F-4D97-AF65-F5344CB8AC3E}">
        <p14:creationId xmlns:p14="http://schemas.microsoft.com/office/powerpoint/2010/main" val="3668618727"/>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1A458AC8-E13A-46BA-BC29-E83EC0600EBC}"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84C4E3A1-3E5B-4C1D-A06A-EBF05B65F9AF}" type="slidenum">
              <a:rPr lang="it-IT" altLang="it-IT"/>
              <a:pPr>
                <a:defRPr/>
              </a:pPr>
              <a:t>‹N›</a:t>
            </a:fld>
            <a:endParaRPr lang="it-IT" altLang="it-IT"/>
          </a:p>
        </p:txBody>
      </p:sp>
    </p:spTree>
    <p:extLst>
      <p:ext uri="{BB962C8B-B14F-4D97-AF65-F5344CB8AC3E}">
        <p14:creationId xmlns:p14="http://schemas.microsoft.com/office/powerpoint/2010/main" val="576097629"/>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E81C9390-6810-487E-9779-8A979993DAD8}"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44F98509-A1E2-4EFC-840D-C4A678521D0E}" type="slidenum">
              <a:rPr lang="it-IT" altLang="it-IT"/>
              <a:pPr>
                <a:defRPr/>
              </a:pPr>
              <a:t>‹N›</a:t>
            </a:fld>
            <a:endParaRPr lang="it-IT" altLang="it-IT"/>
          </a:p>
        </p:txBody>
      </p:sp>
    </p:spTree>
    <p:extLst>
      <p:ext uri="{BB962C8B-B14F-4D97-AF65-F5344CB8AC3E}">
        <p14:creationId xmlns:p14="http://schemas.microsoft.com/office/powerpoint/2010/main" val="2120907952"/>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xmlns="" id="{A97EFD23-80DF-47C6-AF6D-C5A03E63CA0F}"/>
              </a:ext>
            </a:extLst>
          </p:cNvPr>
          <p:cNvSpPr>
            <a:spLocks noGrp="1"/>
          </p:cNvSpPr>
          <p:nvPr>
            <p:ph type="dt" sz="half" idx="10"/>
          </p:nvPr>
        </p:nvSpPr>
        <p:spPr/>
        <p:txBody>
          <a:bodyPr/>
          <a:lstStyle>
            <a:lvl1pPr>
              <a:defRPr/>
            </a:lvl1pPr>
          </a:lstStyle>
          <a:p>
            <a:pPr>
              <a:defRPr/>
            </a:pPr>
            <a:fld id="{517EC932-3005-41A8-8EFB-BAAC17F226B8}" type="datetimeFigureOut">
              <a:rPr lang="it-IT" altLang="it-IT"/>
              <a:pPr>
                <a:defRPr/>
              </a:pPr>
              <a:t>25/03/2019</a:t>
            </a:fld>
            <a:endParaRPr lang="it-IT" altLang="it-IT"/>
          </a:p>
        </p:txBody>
      </p:sp>
      <p:sp>
        <p:nvSpPr>
          <p:cNvPr id="5" name="Segnaposto piè di pagina 4">
            <a:extLst>
              <a:ext uri="{FF2B5EF4-FFF2-40B4-BE49-F238E27FC236}">
                <a16:creationId xmlns:a16="http://schemas.microsoft.com/office/drawing/2014/main" xmlns="" id="{7788EA47-1D91-40DB-81E8-AA5DB1F9525D}"/>
              </a:ext>
            </a:extLst>
          </p:cNvPr>
          <p:cNvSpPr>
            <a:spLocks noGrp="1"/>
          </p:cNvSpPr>
          <p:nvPr>
            <p:ph type="ftr" sz="quarter" idx="11"/>
          </p:nvPr>
        </p:nvSpPr>
        <p:spPr/>
        <p:txBody>
          <a:bodyPr/>
          <a:lstStyle>
            <a:lvl1pPr>
              <a:defRPr/>
            </a:lvl1pPr>
          </a:lstStyle>
          <a:p>
            <a:pPr>
              <a:defRPr/>
            </a:pPr>
            <a:endParaRPr lang="it-IT"/>
          </a:p>
        </p:txBody>
      </p:sp>
      <p:sp>
        <p:nvSpPr>
          <p:cNvPr id="6" name="Segnaposto numero diapositiva 5">
            <a:extLst>
              <a:ext uri="{FF2B5EF4-FFF2-40B4-BE49-F238E27FC236}">
                <a16:creationId xmlns:a16="http://schemas.microsoft.com/office/drawing/2014/main" xmlns="" id="{A485E641-97A6-448D-B462-645F13855A7E}"/>
              </a:ext>
            </a:extLst>
          </p:cNvPr>
          <p:cNvSpPr>
            <a:spLocks noGrp="1"/>
          </p:cNvSpPr>
          <p:nvPr>
            <p:ph type="sldNum" sz="quarter" idx="12"/>
          </p:nvPr>
        </p:nvSpPr>
        <p:spPr/>
        <p:txBody>
          <a:bodyPr/>
          <a:lstStyle>
            <a:lvl1pPr>
              <a:defRPr/>
            </a:lvl1pPr>
          </a:lstStyle>
          <a:p>
            <a:pPr>
              <a:defRPr/>
            </a:pPr>
            <a:fld id="{7FB0ADC8-8074-4C20-9D4D-E00A6095DCB8}" type="slidenum">
              <a:rPr lang="it-IT" altLang="it-IT"/>
              <a:pPr>
                <a:defRPr/>
              </a:pPr>
              <a:t>‹N›</a:t>
            </a:fld>
            <a:endParaRPr lang="it-IT" altLang="it-IT"/>
          </a:p>
        </p:txBody>
      </p:sp>
    </p:spTree>
    <p:extLst>
      <p:ext uri="{BB962C8B-B14F-4D97-AF65-F5344CB8AC3E}">
        <p14:creationId xmlns:p14="http://schemas.microsoft.com/office/powerpoint/2010/main" val="189054248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C5A8448B-1F4C-480E-A69F-A602E839E370}"/>
              </a:ext>
            </a:extLst>
          </p:cNvPr>
          <p:cNvSpPr>
            <a:spLocks noGrp="1"/>
          </p:cNvSpPr>
          <p:nvPr>
            <p:ph type="dt" sz="half" idx="10"/>
          </p:nvPr>
        </p:nvSpPr>
        <p:spPr/>
        <p:txBody>
          <a:bodyPr/>
          <a:lstStyle>
            <a:lvl1pPr>
              <a:defRPr/>
            </a:lvl1pPr>
          </a:lstStyle>
          <a:p>
            <a:pPr>
              <a:defRPr/>
            </a:pPr>
            <a:fld id="{0B94F4A2-3954-4A9A-BD3A-0738FC2CFEE7}" type="datetimeFigureOut">
              <a:rPr lang="it-IT" altLang="it-IT"/>
              <a:pPr>
                <a:defRPr/>
              </a:pPr>
              <a:t>25/03/2019</a:t>
            </a:fld>
            <a:endParaRPr lang="it-IT" altLang="it-IT"/>
          </a:p>
        </p:txBody>
      </p:sp>
      <p:sp>
        <p:nvSpPr>
          <p:cNvPr id="5" name="Segnaposto piè di pagina 4">
            <a:extLst>
              <a:ext uri="{FF2B5EF4-FFF2-40B4-BE49-F238E27FC236}">
                <a16:creationId xmlns:a16="http://schemas.microsoft.com/office/drawing/2014/main" xmlns="" id="{7C88E3C3-6172-42BB-A6E9-CF7AB16BF38C}"/>
              </a:ext>
            </a:extLst>
          </p:cNvPr>
          <p:cNvSpPr>
            <a:spLocks noGrp="1"/>
          </p:cNvSpPr>
          <p:nvPr>
            <p:ph type="ftr" sz="quarter" idx="11"/>
          </p:nvPr>
        </p:nvSpPr>
        <p:spPr/>
        <p:txBody>
          <a:bodyPr/>
          <a:lstStyle>
            <a:lvl1pPr>
              <a:defRPr/>
            </a:lvl1pPr>
          </a:lstStyle>
          <a:p>
            <a:pPr>
              <a:defRPr/>
            </a:pPr>
            <a:endParaRPr lang="it-IT"/>
          </a:p>
        </p:txBody>
      </p:sp>
      <p:sp>
        <p:nvSpPr>
          <p:cNvPr id="6" name="Segnaposto numero diapositiva 5">
            <a:extLst>
              <a:ext uri="{FF2B5EF4-FFF2-40B4-BE49-F238E27FC236}">
                <a16:creationId xmlns:a16="http://schemas.microsoft.com/office/drawing/2014/main" xmlns="" id="{43BC5588-5B59-47BF-9D91-19B44D417D58}"/>
              </a:ext>
            </a:extLst>
          </p:cNvPr>
          <p:cNvSpPr>
            <a:spLocks noGrp="1"/>
          </p:cNvSpPr>
          <p:nvPr>
            <p:ph type="sldNum" sz="quarter" idx="12"/>
          </p:nvPr>
        </p:nvSpPr>
        <p:spPr/>
        <p:txBody>
          <a:bodyPr/>
          <a:lstStyle>
            <a:lvl1pPr>
              <a:defRPr/>
            </a:lvl1pPr>
          </a:lstStyle>
          <a:p>
            <a:pPr>
              <a:defRPr/>
            </a:pPr>
            <a:fld id="{F180DE63-02DB-4DA4-9EE3-F1386484A969}" type="slidenum">
              <a:rPr lang="it-IT" altLang="it-IT"/>
              <a:pPr>
                <a:defRPr/>
              </a:pPr>
              <a:t>‹N›</a:t>
            </a:fld>
            <a:endParaRPr lang="it-IT" altLang="it-IT"/>
          </a:p>
        </p:txBody>
      </p:sp>
    </p:spTree>
    <p:extLst>
      <p:ext uri="{BB962C8B-B14F-4D97-AF65-F5344CB8AC3E}">
        <p14:creationId xmlns:p14="http://schemas.microsoft.com/office/powerpoint/2010/main" val="34155025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0752FA4D-4E4D-4402-B207-BD0D2C016E16}"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E0F2B6F3-0A9E-4F4B-8A56-22C48A54C8CA}" type="slidenum">
              <a:rPr lang="it-IT" altLang="it-IT"/>
              <a:pPr>
                <a:defRPr/>
              </a:pPr>
              <a:t>‹N›</a:t>
            </a:fld>
            <a:endParaRPr lang="it-IT" altLang="it-IT"/>
          </a:p>
        </p:txBody>
      </p:sp>
    </p:spTree>
    <p:extLst>
      <p:ext uri="{BB962C8B-B14F-4D97-AF65-F5344CB8AC3E}">
        <p14:creationId xmlns:p14="http://schemas.microsoft.com/office/powerpoint/2010/main" val="1326079609"/>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a:extLst>
              <a:ext uri="{FF2B5EF4-FFF2-40B4-BE49-F238E27FC236}">
                <a16:creationId xmlns:a16="http://schemas.microsoft.com/office/drawing/2014/main" xmlns="" id="{FE49CDCE-C2D7-4362-852F-5455365221E3}"/>
              </a:ext>
            </a:extLst>
          </p:cNvPr>
          <p:cNvSpPr>
            <a:spLocks noGrp="1"/>
          </p:cNvSpPr>
          <p:nvPr>
            <p:ph type="dt" sz="half" idx="10"/>
          </p:nvPr>
        </p:nvSpPr>
        <p:spPr/>
        <p:txBody>
          <a:bodyPr/>
          <a:lstStyle>
            <a:lvl1pPr>
              <a:defRPr/>
            </a:lvl1pPr>
          </a:lstStyle>
          <a:p>
            <a:pPr>
              <a:defRPr/>
            </a:pPr>
            <a:fld id="{7C297023-8D5E-447B-A8BE-C97F2E6B1C20}" type="datetimeFigureOut">
              <a:rPr lang="it-IT" altLang="it-IT"/>
              <a:pPr>
                <a:defRPr/>
              </a:pPr>
              <a:t>25/03/2019</a:t>
            </a:fld>
            <a:endParaRPr lang="it-IT" altLang="it-IT"/>
          </a:p>
        </p:txBody>
      </p:sp>
      <p:sp>
        <p:nvSpPr>
          <p:cNvPr id="5" name="Segnaposto piè di pagina 4">
            <a:extLst>
              <a:ext uri="{FF2B5EF4-FFF2-40B4-BE49-F238E27FC236}">
                <a16:creationId xmlns:a16="http://schemas.microsoft.com/office/drawing/2014/main" xmlns="" id="{B137156A-77CF-45D9-A10F-B7538B448E80}"/>
              </a:ext>
            </a:extLst>
          </p:cNvPr>
          <p:cNvSpPr>
            <a:spLocks noGrp="1"/>
          </p:cNvSpPr>
          <p:nvPr>
            <p:ph type="ftr" sz="quarter" idx="11"/>
          </p:nvPr>
        </p:nvSpPr>
        <p:spPr/>
        <p:txBody>
          <a:bodyPr/>
          <a:lstStyle>
            <a:lvl1pPr>
              <a:defRPr/>
            </a:lvl1pPr>
          </a:lstStyle>
          <a:p>
            <a:pPr>
              <a:defRPr/>
            </a:pPr>
            <a:endParaRPr lang="it-IT"/>
          </a:p>
        </p:txBody>
      </p:sp>
      <p:sp>
        <p:nvSpPr>
          <p:cNvPr id="6" name="Segnaposto numero diapositiva 5">
            <a:extLst>
              <a:ext uri="{FF2B5EF4-FFF2-40B4-BE49-F238E27FC236}">
                <a16:creationId xmlns:a16="http://schemas.microsoft.com/office/drawing/2014/main" xmlns="" id="{38B5F1CF-2EF5-4072-B749-302DE70FA40C}"/>
              </a:ext>
            </a:extLst>
          </p:cNvPr>
          <p:cNvSpPr>
            <a:spLocks noGrp="1"/>
          </p:cNvSpPr>
          <p:nvPr>
            <p:ph type="sldNum" sz="quarter" idx="12"/>
          </p:nvPr>
        </p:nvSpPr>
        <p:spPr/>
        <p:txBody>
          <a:bodyPr/>
          <a:lstStyle>
            <a:lvl1pPr>
              <a:defRPr/>
            </a:lvl1pPr>
          </a:lstStyle>
          <a:p>
            <a:pPr>
              <a:defRPr/>
            </a:pPr>
            <a:fld id="{A672C8AC-330F-4A5A-97CA-E40E3648EE1C}" type="slidenum">
              <a:rPr lang="it-IT" altLang="it-IT"/>
              <a:pPr>
                <a:defRPr/>
              </a:pPr>
              <a:t>‹N›</a:t>
            </a:fld>
            <a:endParaRPr lang="it-IT" altLang="it-IT"/>
          </a:p>
        </p:txBody>
      </p:sp>
    </p:spTree>
    <p:extLst>
      <p:ext uri="{BB962C8B-B14F-4D97-AF65-F5344CB8AC3E}">
        <p14:creationId xmlns:p14="http://schemas.microsoft.com/office/powerpoint/2010/main" val="149409196"/>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a:extLst>
              <a:ext uri="{FF2B5EF4-FFF2-40B4-BE49-F238E27FC236}">
                <a16:creationId xmlns:a16="http://schemas.microsoft.com/office/drawing/2014/main" xmlns="" id="{70C7AF21-E2EB-4116-9CBD-2E8130B7C319}"/>
              </a:ext>
            </a:extLst>
          </p:cNvPr>
          <p:cNvSpPr>
            <a:spLocks noGrp="1"/>
          </p:cNvSpPr>
          <p:nvPr>
            <p:ph type="dt" sz="half" idx="10"/>
          </p:nvPr>
        </p:nvSpPr>
        <p:spPr/>
        <p:txBody>
          <a:bodyPr/>
          <a:lstStyle>
            <a:lvl1pPr>
              <a:defRPr/>
            </a:lvl1pPr>
          </a:lstStyle>
          <a:p>
            <a:pPr>
              <a:defRPr/>
            </a:pPr>
            <a:fld id="{2069E291-851C-45F3-B609-49BDC523C50B}" type="datetimeFigureOut">
              <a:rPr lang="it-IT" altLang="it-IT"/>
              <a:pPr>
                <a:defRPr/>
              </a:pPr>
              <a:t>25/03/2019</a:t>
            </a:fld>
            <a:endParaRPr lang="it-IT" altLang="it-IT"/>
          </a:p>
        </p:txBody>
      </p:sp>
      <p:sp>
        <p:nvSpPr>
          <p:cNvPr id="6" name="Segnaposto piè di pagina 4">
            <a:extLst>
              <a:ext uri="{FF2B5EF4-FFF2-40B4-BE49-F238E27FC236}">
                <a16:creationId xmlns:a16="http://schemas.microsoft.com/office/drawing/2014/main" xmlns="" id="{68DC1B21-6ACC-445B-9A1A-312B9D4C0B1B}"/>
              </a:ext>
            </a:extLst>
          </p:cNvPr>
          <p:cNvSpPr>
            <a:spLocks noGrp="1"/>
          </p:cNvSpPr>
          <p:nvPr>
            <p:ph type="ftr" sz="quarter" idx="11"/>
          </p:nvPr>
        </p:nvSpPr>
        <p:spPr/>
        <p:txBody>
          <a:bodyPr/>
          <a:lstStyle>
            <a:lvl1pPr>
              <a:defRPr/>
            </a:lvl1pPr>
          </a:lstStyle>
          <a:p>
            <a:pPr>
              <a:defRPr/>
            </a:pPr>
            <a:endParaRPr lang="it-IT"/>
          </a:p>
        </p:txBody>
      </p:sp>
      <p:sp>
        <p:nvSpPr>
          <p:cNvPr id="7" name="Segnaposto numero diapositiva 5">
            <a:extLst>
              <a:ext uri="{FF2B5EF4-FFF2-40B4-BE49-F238E27FC236}">
                <a16:creationId xmlns:a16="http://schemas.microsoft.com/office/drawing/2014/main" xmlns="" id="{EF1D042B-BAE3-432A-B238-9AD890B4A3D2}"/>
              </a:ext>
            </a:extLst>
          </p:cNvPr>
          <p:cNvSpPr>
            <a:spLocks noGrp="1"/>
          </p:cNvSpPr>
          <p:nvPr>
            <p:ph type="sldNum" sz="quarter" idx="12"/>
          </p:nvPr>
        </p:nvSpPr>
        <p:spPr/>
        <p:txBody>
          <a:bodyPr/>
          <a:lstStyle>
            <a:lvl1pPr>
              <a:defRPr/>
            </a:lvl1pPr>
          </a:lstStyle>
          <a:p>
            <a:pPr>
              <a:defRPr/>
            </a:pPr>
            <a:fld id="{DB23E1B3-6A72-4D1F-B320-68332A8C3E5F}" type="slidenum">
              <a:rPr lang="it-IT" altLang="it-IT"/>
              <a:pPr>
                <a:defRPr/>
              </a:pPr>
              <a:t>‹N›</a:t>
            </a:fld>
            <a:endParaRPr lang="it-IT" altLang="it-IT"/>
          </a:p>
        </p:txBody>
      </p:sp>
    </p:spTree>
    <p:extLst>
      <p:ext uri="{BB962C8B-B14F-4D97-AF65-F5344CB8AC3E}">
        <p14:creationId xmlns:p14="http://schemas.microsoft.com/office/powerpoint/2010/main" val="2860342771"/>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xmlns="" id="{7A30F769-3927-488F-8F05-FBA297629EDD}"/>
              </a:ext>
            </a:extLst>
          </p:cNvPr>
          <p:cNvSpPr>
            <a:spLocks noGrp="1"/>
          </p:cNvSpPr>
          <p:nvPr>
            <p:ph type="dt" sz="half" idx="10"/>
          </p:nvPr>
        </p:nvSpPr>
        <p:spPr/>
        <p:txBody>
          <a:bodyPr/>
          <a:lstStyle>
            <a:lvl1pPr>
              <a:defRPr/>
            </a:lvl1pPr>
          </a:lstStyle>
          <a:p>
            <a:pPr>
              <a:defRPr/>
            </a:pPr>
            <a:fld id="{8A63B9D1-E9C8-4DA0-AEDF-19B24150120F}" type="datetimeFigureOut">
              <a:rPr lang="it-IT" altLang="it-IT"/>
              <a:pPr>
                <a:defRPr/>
              </a:pPr>
              <a:t>25/03/2019</a:t>
            </a:fld>
            <a:endParaRPr lang="it-IT" altLang="it-IT"/>
          </a:p>
        </p:txBody>
      </p:sp>
      <p:sp>
        <p:nvSpPr>
          <p:cNvPr id="8" name="Segnaposto piè di pagina 4">
            <a:extLst>
              <a:ext uri="{FF2B5EF4-FFF2-40B4-BE49-F238E27FC236}">
                <a16:creationId xmlns:a16="http://schemas.microsoft.com/office/drawing/2014/main" xmlns="" id="{7C3D6808-DCC0-4E81-A3DB-C50957ED0C34}"/>
              </a:ext>
            </a:extLst>
          </p:cNvPr>
          <p:cNvSpPr>
            <a:spLocks noGrp="1"/>
          </p:cNvSpPr>
          <p:nvPr>
            <p:ph type="ftr" sz="quarter" idx="11"/>
          </p:nvPr>
        </p:nvSpPr>
        <p:spPr/>
        <p:txBody>
          <a:bodyPr/>
          <a:lstStyle>
            <a:lvl1pPr>
              <a:defRPr/>
            </a:lvl1pPr>
          </a:lstStyle>
          <a:p>
            <a:pPr>
              <a:defRPr/>
            </a:pPr>
            <a:endParaRPr lang="it-IT"/>
          </a:p>
        </p:txBody>
      </p:sp>
      <p:sp>
        <p:nvSpPr>
          <p:cNvPr id="9" name="Segnaposto numero diapositiva 5">
            <a:extLst>
              <a:ext uri="{FF2B5EF4-FFF2-40B4-BE49-F238E27FC236}">
                <a16:creationId xmlns:a16="http://schemas.microsoft.com/office/drawing/2014/main" xmlns="" id="{EB0A955E-AEDA-4CBE-9763-5E88A8841F51}"/>
              </a:ext>
            </a:extLst>
          </p:cNvPr>
          <p:cNvSpPr>
            <a:spLocks noGrp="1"/>
          </p:cNvSpPr>
          <p:nvPr>
            <p:ph type="sldNum" sz="quarter" idx="12"/>
          </p:nvPr>
        </p:nvSpPr>
        <p:spPr/>
        <p:txBody>
          <a:bodyPr/>
          <a:lstStyle>
            <a:lvl1pPr>
              <a:defRPr/>
            </a:lvl1pPr>
          </a:lstStyle>
          <a:p>
            <a:pPr>
              <a:defRPr/>
            </a:pPr>
            <a:fld id="{75C87CA6-64A1-4CD0-98DC-892326CA62D7}" type="slidenum">
              <a:rPr lang="it-IT" altLang="it-IT"/>
              <a:pPr>
                <a:defRPr/>
              </a:pPr>
              <a:t>‹N›</a:t>
            </a:fld>
            <a:endParaRPr lang="it-IT" altLang="it-IT"/>
          </a:p>
        </p:txBody>
      </p:sp>
    </p:spTree>
    <p:extLst>
      <p:ext uri="{BB962C8B-B14F-4D97-AF65-F5344CB8AC3E}">
        <p14:creationId xmlns:p14="http://schemas.microsoft.com/office/powerpoint/2010/main" val="2547459213"/>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a:extLst>
              <a:ext uri="{FF2B5EF4-FFF2-40B4-BE49-F238E27FC236}">
                <a16:creationId xmlns:a16="http://schemas.microsoft.com/office/drawing/2014/main" xmlns="" id="{8DFBDA8B-C739-4017-865F-3A850630BC3F}"/>
              </a:ext>
            </a:extLst>
          </p:cNvPr>
          <p:cNvSpPr>
            <a:spLocks noGrp="1"/>
          </p:cNvSpPr>
          <p:nvPr>
            <p:ph type="dt" sz="half" idx="10"/>
          </p:nvPr>
        </p:nvSpPr>
        <p:spPr/>
        <p:txBody>
          <a:bodyPr/>
          <a:lstStyle>
            <a:lvl1pPr>
              <a:defRPr/>
            </a:lvl1pPr>
          </a:lstStyle>
          <a:p>
            <a:pPr>
              <a:defRPr/>
            </a:pPr>
            <a:fld id="{2D0C132F-F3FB-41E3-A908-91C963DADDE1}" type="datetimeFigureOut">
              <a:rPr lang="it-IT" altLang="it-IT"/>
              <a:pPr>
                <a:defRPr/>
              </a:pPr>
              <a:t>25/03/2019</a:t>
            </a:fld>
            <a:endParaRPr lang="it-IT" altLang="it-IT"/>
          </a:p>
        </p:txBody>
      </p:sp>
      <p:sp>
        <p:nvSpPr>
          <p:cNvPr id="4" name="Segnaposto piè di pagina 4">
            <a:extLst>
              <a:ext uri="{FF2B5EF4-FFF2-40B4-BE49-F238E27FC236}">
                <a16:creationId xmlns:a16="http://schemas.microsoft.com/office/drawing/2014/main" xmlns="" id="{09286C6D-6F44-4299-8CDE-5B6BD54E0DEF}"/>
              </a:ext>
            </a:extLst>
          </p:cNvPr>
          <p:cNvSpPr>
            <a:spLocks noGrp="1"/>
          </p:cNvSpPr>
          <p:nvPr>
            <p:ph type="ftr" sz="quarter" idx="11"/>
          </p:nvPr>
        </p:nvSpPr>
        <p:spPr/>
        <p:txBody>
          <a:bodyPr/>
          <a:lstStyle>
            <a:lvl1pPr>
              <a:defRPr/>
            </a:lvl1pPr>
          </a:lstStyle>
          <a:p>
            <a:pPr>
              <a:defRPr/>
            </a:pPr>
            <a:endParaRPr lang="it-IT"/>
          </a:p>
        </p:txBody>
      </p:sp>
      <p:sp>
        <p:nvSpPr>
          <p:cNvPr id="5" name="Segnaposto numero diapositiva 5">
            <a:extLst>
              <a:ext uri="{FF2B5EF4-FFF2-40B4-BE49-F238E27FC236}">
                <a16:creationId xmlns:a16="http://schemas.microsoft.com/office/drawing/2014/main" xmlns="" id="{BAF990C0-7C79-42B3-8925-D8D348FB09F2}"/>
              </a:ext>
            </a:extLst>
          </p:cNvPr>
          <p:cNvSpPr>
            <a:spLocks noGrp="1"/>
          </p:cNvSpPr>
          <p:nvPr>
            <p:ph type="sldNum" sz="quarter" idx="12"/>
          </p:nvPr>
        </p:nvSpPr>
        <p:spPr/>
        <p:txBody>
          <a:bodyPr/>
          <a:lstStyle>
            <a:lvl1pPr>
              <a:defRPr/>
            </a:lvl1pPr>
          </a:lstStyle>
          <a:p>
            <a:pPr>
              <a:defRPr/>
            </a:pPr>
            <a:fld id="{78D89460-A966-447B-BE9E-03A1606CF3DF}" type="slidenum">
              <a:rPr lang="it-IT" altLang="it-IT"/>
              <a:pPr>
                <a:defRPr/>
              </a:pPr>
              <a:t>‹N›</a:t>
            </a:fld>
            <a:endParaRPr lang="it-IT" altLang="it-IT"/>
          </a:p>
        </p:txBody>
      </p:sp>
    </p:spTree>
    <p:extLst>
      <p:ext uri="{BB962C8B-B14F-4D97-AF65-F5344CB8AC3E}">
        <p14:creationId xmlns:p14="http://schemas.microsoft.com/office/powerpoint/2010/main" val="138578981"/>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a:extLst>
              <a:ext uri="{FF2B5EF4-FFF2-40B4-BE49-F238E27FC236}">
                <a16:creationId xmlns:a16="http://schemas.microsoft.com/office/drawing/2014/main" xmlns="" id="{377C86E3-F360-4B7D-BFAF-02B0186B7A81}"/>
              </a:ext>
            </a:extLst>
          </p:cNvPr>
          <p:cNvSpPr>
            <a:spLocks noGrp="1"/>
          </p:cNvSpPr>
          <p:nvPr>
            <p:ph type="dt" sz="half" idx="10"/>
          </p:nvPr>
        </p:nvSpPr>
        <p:spPr/>
        <p:txBody>
          <a:bodyPr/>
          <a:lstStyle>
            <a:lvl1pPr>
              <a:defRPr/>
            </a:lvl1pPr>
          </a:lstStyle>
          <a:p>
            <a:pPr>
              <a:defRPr/>
            </a:pPr>
            <a:fld id="{1AEEEA33-6725-48FB-B56B-18A0BF050D3E}" type="datetimeFigureOut">
              <a:rPr lang="it-IT" altLang="it-IT"/>
              <a:pPr>
                <a:defRPr/>
              </a:pPr>
              <a:t>25/03/2019</a:t>
            </a:fld>
            <a:endParaRPr lang="it-IT" altLang="it-IT"/>
          </a:p>
        </p:txBody>
      </p:sp>
      <p:sp>
        <p:nvSpPr>
          <p:cNvPr id="3" name="Segnaposto piè di pagina 4">
            <a:extLst>
              <a:ext uri="{FF2B5EF4-FFF2-40B4-BE49-F238E27FC236}">
                <a16:creationId xmlns:a16="http://schemas.microsoft.com/office/drawing/2014/main" xmlns="" id="{B9EA2E30-24AD-4266-BDDA-5422029E1338}"/>
              </a:ext>
            </a:extLst>
          </p:cNvPr>
          <p:cNvSpPr>
            <a:spLocks noGrp="1"/>
          </p:cNvSpPr>
          <p:nvPr>
            <p:ph type="ftr" sz="quarter" idx="11"/>
          </p:nvPr>
        </p:nvSpPr>
        <p:spPr/>
        <p:txBody>
          <a:bodyPr/>
          <a:lstStyle>
            <a:lvl1pPr>
              <a:defRPr/>
            </a:lvl1pPr>
          </a:lstStyle>
          <a:p>
            <a:pPr>
              <a:defRPr/>
            </a:pPr>
            <a:endParaRPr lang="it-IT"/>
          </a:p>
        </p:txBody>
      </p:sp>
      <p:sp>
        <p:nvSpPr>
          <p:cNvPr id="4" name="Segnaposto numero diapositiva 5">
            <a:extLst>
              <a:ext uri="{FF2B5EF4-FFF2-40B4-BE49-F238E27FC236}">
                <a16:creationId xmlns:a16="http://schemas.microsoft.com/office/drawing/2014/main" xmlns="" id="{2986F118-CA39-4A8C-8718-298C470FCFBB}"/>
              </a:ext>
            </a:extLst>
          </p:cNvPr>
          <p:cNvSpPr>
            <a:spLocks noGrp="1"/>
          </p:cNvSpPr>
          <p:nvPr>
            <p:ph type="sldNum" sz="quarter" idx="12"/>
          </p:nvPr>
        </p:nvSpPr>
        <p:spPr/>
        <p:txBody>
          <a:bodyPr/>
          <a:lstStyle>
            <a:lvl1pPr>
              <a:defRPr/>
            </a:lvl1pPr>
          </a:lstStyle>
          <a:p>
            <a:pPr>
              <a:defRPr/>
            </a:pPr>
            <a:fld id="{74B9C27B-69D9-4B76-B417-49B5097F0346}" type="slidenum">
              <a:rPr lang="it-IT" altLang="it-IT"/>
              <a:pPr>
                <a:defRPr/>
              </a:pPr>
              <a:t>‹N›</a:t>
            </a:fld>
            <a:endParaRPr lang="it-IT" altLang="it-IT"/>
          </a:p>
        </p:txBody>
      </p:sp>
    </p:spTree>
    <p:extLst>
      <p:ext uri="{BB962C8B-B14F-4D97-AF65-F5344CB8AC3E}">
        <p14:creationId xmlns:p14="http://schemas.microsoft.com/office/powerpoint/2010/main" val="4094722281"/>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a:extLst>
              <a:ext uri="{FF2B5EF4-FFF2-40B4-BE49-F238E27FC236}">
                <a16:creationId xmlns:a16="http://schemas.microsoft.com/office/drawing/2014/main" xmlns="" id="{44D827EC-E2EE-476E-8A04-D1B63CB5CCC1}"/>
              </a:ext>
            </a:extLst>
          </p:cNvPr>
          <p:cNvSpPr>
            <a:spLocks noGrp="1"/>
          </p:cNvSpPr>
          <p:nvPr>
            <p:ph type="dt" sz="half" idx="10"/>
          </p:nvPr>
        </p:nvSpPr>
        <p:spPr/>
        <p:txBody>
          <a:bodyPr/>
          <a:lstStyle>
            <a:lvl1pPr>
              <a:defRPr/>
            </a:lvl1pPr>
          </a:lstStyle>
          <a:p>
            <a:pPr>
              <a:defRPr/>
            </a:pPr>
            <a:fld id="{AB1F3959-91AD-48F7-B3DE-2C8E0276F345}" type="datetimeFigureOut">
              <a:rPr lang="it-IT" altLang="it-IT"/>
              <a:pPr>
                <a:defRPr/>
              </a:pPr>
              <a:t>25/03/2019</a:t>
            </a:fld>
            <a:endParaRPr lang="it-IT" altLang="it-IT"/>
          </a:p>
        </p:txBody>
      </p:sp>
      <p:sp>
        <p:nvSpPr>
          <p:cNvPr id="6" name="Segnaposto piè di pagina 4">
            <a:extLst>
              <a:ext uri="{FF2B5EF4-FFF2-40B4-BE49-F238E27FC236}">
                <a16:creationId xmlns:a16="http://schemas.microsoft.com/office/drawing/2014/main" xmlns="" id="{52BFB94A-424B-4D83-88D8-D349010E9AD3}"/>
              </a:ext>
            </a:extLst>
          </p:cNvPr>
          <p:cNvSpPr>
            <a:spLocks noGrp="1"/>
          </p:cNvSpPr>
          <p:nvPr>
            <p:ph type="ftr" sz="quarter" idx="11"/>
          </p:nvPr>
        </p:nvSpPr>
        <p:spPr/>
        <p:txBody>
          <a:bodyPr/>
          <a:lstStyle>
            <a:lvl1pPr>
              <a:defRPr/>
            </a:lvl1pPr>
          </a:lstStyle>
          <a:p>
            <a:pPr>
              <a:defRPr/>
            </a:pPr>
            <a:endParaRPr lang="it-IT"/>
          </a:p>
        </p:txBody>
      </p:sp>
      <p:sp>
        <p:nvSpPr>
          <p:cNvPr id="7" name="Segnaposto numero diapositiva 5">
            <a:extLst>
              <a:ext uri="{FF2B5EF4-FFF2-40B4-BE49-F238E27FC236}">
                <a16:creationId xmlns:a16="http://schemas.microsoft.com/office/drawing/2014/main" xmlns="" id="{D381C14B-C83E-4E3E-87EF-4744F1128D85}"/>
              </a:ext>
            </a:extLst>
          </p:cNvPr>
          <p:cNvSpPr>
            <a:spLocks noGrp="1"/>
          </p:cNvSpPr>
          <p:nvPr>
            <p:ph type="sldNum" sz="quarter" idx="12"/>
          </p:nvPr>
        </p:nvSpPr>
        <p:spPr/>
        <p:txBody>
          <a:bodyPr/>
          <a:lstStyle>
            <a:lvl1pPr>
              <a:defRPr/>
            </a:lvl1pPr>
          </a:lstStyle>
          <a:p>
            <a:pPr>
              <a:defRPr/>
            </a:pPr>
            <a:fld id="{B0ABC3A9-207C-4966-A80A-01829A4DE53F}" type="slidenum">
              <a:rPr lang="it-IT" altLang="it-IT"/>
              <a:pPr>
                <a:defRPr/>
              </a:pPr>
              <a:t>‹N›</a:t>
            </a:fld>
            <a:endParaRPr lang="it-IT" altLang="it-IT"/>
          </a:p>
        </p:txBody>
      </p:sp>
    </p:spTree>
    <p:extLst>
      <p:ext uri="{BB962C8B-B14F-4D97-AF65-F5344CB8AC3E}">
        <p14:creationId xmlns:p14="http://schemas.microsoft.com/office/powerpoint/2010/main" val="3103028533"/>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a:extLst>
              <a:ext uri="{FF2B5EF4-FFF2-40B4-BE49-F238E27FC236}">
                <a16:creationId xmlns:a16="http://schemas.microsoft.com/office/drawing/2014/main" xmlns="" id="{D5B088FB-D288-45FE-A0FC-B80615E4792B}"/>
              </a:ext>
            </a:extLst>
          </p:cNvPr>
          <p:cNvSpPr>
            <a:spLocks noGrp="1"/>
          </p:cNvSpPr>
          <p:nvPr>
            <p:ph type="dt" sz="half" idx="10"/>
          </p:nvPr>
        </p:nvSpPr>
        <p:spPr/>
        <p:txBody>
          <a:bodyPr/>
          <a:lstStyle>
            <a:lvl1pPr>
              <a:defRPr/>
            </a:lvl1pPr>
          </a:lstStyle>
          <a:p>
            <a:pPr>
              <a:defRPr/>
            </a:pPr>
            <a:fld id="{7D5565B0-D581-4CFD-BBA6-4D442E207756}" type="datetimeFigureOut">
              <a:rPr lang="it-IT" altLang="it-IT"/>
              <a:pPr>
                <a:defRPr/>
              </a:pPr>
              <a:t>25/03/2019</a:t>
            </a:fld>
            <a:endParaRPr lang="it-IT" altLang="it-IT"/>
          </a:p>
        </p:txBody>
      </p:sp>
      <p:sp>
        <p:nvSpPr>
          <p:cNvPr id="6" name="Segnaposto piè di pagina 4">
            <a:extLst>
              <a:ext uri="{FF2B5EF4-FFF2-40B4-BE49-F238E27FC236}">
                <a16:creationId xmlns:a16="http://schemas.microsoft.com/office/drawing/2014/main" xmlns="" id="{8A438062-7413-4F7E-8BDC-63590C15F20F}"/>
              </a:ext>
            </a:extLst>
          </p:cNvPr>
          <p:cNvSpPr>
            <a:spLocks noGrp="1"/>
          </p:cNvSpPr>
          <p:nvPr>
            <p:ph type="ftr" sz="quarter" idx="11"/>
          </p:nvPr>
        </p:nvSpPr>
        <p:spPr/>
        <p:txBody>
          <a:bodyPr/>
          <a:lstStyle>
            <a:lvl1pPr>
              <a:defRPr/>
            </a:lvl1pPr>
          </a:lstStyle>
          <a:p>
            <a:pPr>
              <a:defRPr/>
            </a:pPr>
            <a:endParaRPr lang="it-IT"/>
          </a:p>
        </p:txBody>
      </p:sp>
      <p:sp>
        <p:nvSpPr>
          <p:cNvPr id="7" name="Segnaposto numero diapositiva 5">
            <a:extLst>
              <a:ext uri="{FF2B5EF4-FFF2-40B4-BE49-F238E27FC236}">
                <a16:creationId xmlns:a16="http://schemas.microsoft.com/office/drawing/2014/main" xmlns="" id="{FBC6C5F2-2283-4434-A438-22FB11FB637F}"/>
              </a:ext>
            </a:extLst>
          </p:cNvPr>
          <p:cNvSpPr>
            <a:spLocks noGrp="1"/>
          </p:cNvSpPr>
          <p:nvPr>
            <p:ph type="sldNum" sz="quarter" idx="12"/>
          </p:nvPr>
        </p:nvSpPr>
        <p:spPr/>
        <p:txBody>
          <a:bodyPr/>
          <a:lstStyle>
            <a:lvl1pPr>
              <a:defRPr/>
            </a:lvl1pPr>
          </a:lstStyle>
          <a:p>
            <a:pPr>
              <a:defRPr/>
            </a:pPr>
            <a:fld id="{29295D1A-440C-4B45-971E-94E629C9755A}" type="slidenum">
              <a:rPr lang="it-IT" altLang="it-IT"/>
              <a:pPr>
                <a:defRPr/>
              </a:pPr>
              <a:t>‹N›</a:t>
            </a:fld>
            <a:endParaRPr lang="it-IT" altLang="it-IT"/>
          </a:p>
        </p:txBody>
      </p:sp>
    </p:spTree>
    <p:extLst>
      <p:ext uri="{BB962C8B-B14F-4D97-AF65-F5344CB8AC3E}">
        <p14:creationId xmlns:p14="http://schemas.microsoft.com/office/powerpoint/2010/main" val="292779352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71CCD823-1517-40CE-9F2E-102E115546BF}"/>
              </a:ext>
            </a:extLst>
          </p:cNvPr>
          <p:cNvSpPr>
            <a:spLocks noGrp="1"/>
          </p:cNvSpPr>
          <p:nvPr>
            <p:ph type="dt" sz="half" idx="10"/>
          </p:nvPr>
        </p:nvSpPr>
        <p:spPr/>
        <p:txBody>
          <a:bodyPr/>
          <a:lstStyle>
            <a:lvl1pPr>
              <a:defRPr/>
            </a:lvl1pPr>
          </a:lstStyle>
          <a:p>
            <a:pPr>
              <a:defRPr/>
            </a:pPr>
            <a:fld id="{355F8C7A-3079-4673-A2A0-EB95ED4E136E}" type="datetimeFigureOut">
              <a:rPr lang="it-IT" altLang="it-IT"/>
              <a:pPr>
                <a:defRPr/>
              </a:pPr>
              <a:t>25/03/2019</a:t>
            </a:fld>
            <a:endParaRPr lang="it-IT" altLang="it-IT"/>
          </a:p>
        </p:txBody>
      </p:sp>
      <p:sp>
        <p:nvSpPr>
          <p:cNvPr id="5" name="Segnaposto piè di pagina 4">
            <a:extLst>
              <a:ext uri="{FF2B5EF4-FFF2-40B4-BE49-F238E27FC236}">
                <a16:creationId xmlns:a16="http://schemas.microsoft.com/office/drawing/2014/main" xmlns="" id="{C10FD3C4-5699-4149-B806-E592A8BD339F}"/>
              </a:ext>
            </a:extLst>
          </p:cNvPr>
          <p:cNvSpPr>
            <a:spLocks noGrp="1"/>
          </p:cNvSpPr>
          <p:nvPr>
            <p:ph type="ftr" sz="quarter" idx="11"/>
          </p:nvPr>
        </p:nvSpPr>
        <p:spPr/>
        <p:txBody>
          <a:bodyPr/>
          <a:lstStyle>
            <a:lvl1pPr>
              <a:defRPr/>
            </a:lvl1pPr>
          </a:lstStyle>
          <a:p>
            <a:pPr>
              <a:defRPr/>
            </a:pPr>
            <a:endParaRPr lang="it-IT"/>
          </a:p>
        </p:txBody>
      </p:sp>
      <p:sp>
        <p:nvSpPr>
          <p:cNvPr id="6" name="Segnaposto numero diapositiva 5">
            <a:extLst>
              <a:ext uri="{FF2B5EF4-FFF2-40B4-BE49-F238E27FC236}">
                <a16:creationId xmlns:a16="http://schemas.microsoft.com/office/drawing/2014/main" xmlns="" id="{2697A062-B657-4C41-AD31-6C8BB779F0B3}"/>
              </a:ext>
            </a:extLst>
          </p:cNvPr>
          <p:cNvSpPr>
            <a:spLocks noGrp="1"/>
          </p:cNvSpPr>
          <p:nvPr>
            <p:ph type="sldNum" sz="quarter" idx="12"/>
          </p:nvPr>
        </p:nvSpPr>
        <p:spPr/>
        <p:txBody>
          <a:bodyPr/>
          <a:lstStyle>
            <a:lvl1pPr>
              <a:defRPr/>
            </a:lvl1pPr>
          </a:lstStyle>
          <a:p>
            <a:pPr>
              <a:defRPr/>
            </a:pPr>
            <a:fld id="{A594CAF0-5140-4277-AD62-D40299687913}" type="slidenum">
              <a:rPr lang="it-IT" altLang="it-IT"/>
              <a:pPr>
                <a:defRPr/>
              </a:pPr>
              <a:t>‹N›</a:t>
            </a:fld>
            <a:endParaRPr lang="it-IT" altLang="it-IT"/>
          </a:p>
        </p:txBody>
      </p:sp>
    </p:spTree>
    <p:extLst>
      <p:ext uri="{BB962C8B-B14F-4D97-AF65-F5344CB8AC3E}">
        <p14:creationId xmlns:p14="http://schemas.microsoft.com/office/powerpoint/2010/main" val="3346796456"/>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BF140339-F982-4B1A-991F-E151C46438E1}"/>
              </a:ext>
            </a:extLst>
          </p:cNvPr>
          <p:cNvSpPr>
            <a:spLocks noGrp="1"/>
          </p:cNvSpPr>
          <p:nvPr>
            <p:ph type="dt" sz="half" idx="10"/>
          </p:nvPr>
        </p:nvSpPr>
        <p:spPr/>
        <p:txBody>
          <a:bodyPr/>
          <a:lstStyle>
            <a:lvl1pPr>
              <a:defRPr/>
            </a:lvl1pPr>
          </a:lstStyle>
          <a:p>
            <a:pPr>
              <a:defRPr/>
            </a:pPr>
            <a:fld id="{B47BBC0F-AD93-4B43-BCDB-A9E18142ACB0}" type="datetimeFigureOut">
              <a:rPr lang="it-IT" altLang="it-IT"/>
              <a:pPr>
                <a:defRPr/>
              </a:pPr>
              <a:t>25/03/2019</a:t>
            </a:fld>
            <a:endParaRPr lang="it-IT" altLang="it-IT"/>
          </a:p>
        </p:txBody>
      </p:sp>
      <p:sp>
        <p:nvSpPr>
          <p:cNvPr id="5" name="Segnaposto piè di pagina 4">
            <a:extLst>
              <a:ext uri="{FF2B5EF4-FFF2-40B4-BE49-F238E27FC236}">
                <a16:creationId xmlns:a16="http://schemas.microsoft.com/office/drawing/2014/main" xmlns="" id="{9E774F15-F2F2-4D8B-BA5C-D093FB81A328}"/>
              </a:ext>
            </a:extLst>
          </p:cNvPr>
          <p:cNvSpPr>
            <a:spLocks noGrp="1"/>
          </p:cNvSpPr>
          <p:nvPr>
            <p:ph type="ftr" sz="quarter" idx="11"/>
          </p:nvPr>
        </p:nvSpPr>
        <p:spPr/>
        <p:txBody>
          <a:bodyPr/>
          <a:lstStyle>
            <a:lvl1pPr>
              <a:defRPr/>
            </a:lvl1pPr>
          </a:lstStyle>
          <a:p>
            <a:pPr>
              <a:defRPr/>
            </a:pPr>
            <a:endParaRPr lang="it-IT"/>
          </a:p>
        </p:txBody>
      </p:sp>
      <p:sp>
        <p:nvSpPr>
          <p:cNvPr id="6" name="Segnaposto numero diapositiva 5">
            <a:extLst>
              <a:ext uri="{FF2B5EF4-FFF2-40B4-BE49-F238E27FC236}">
                <a16:creationId xmlns:a16="http://schemas.microsoft.com/office/drawing/2014/main" xmlns="" id="{F4C35BC6-4491-4308-ABC9-B809CD33270D}"/>
              </a:ext>
            </a:extLst>
          </p:cNvPr>
          <p:cNvSpPr>
            <a:spLocks noGrp="1"/>
          </p:cNvSpPr>
          <p:nvPr>
            <p:ph type="sldNum" sz="quarter" idx="12"/>
          </p:nvPr>
        </p:nvSpPr>
        <p:spPr/>
        <p:txBody>
          <a:bodyPr/>
          <a:lstStyle>
            <a:lvl1pPr>
              <a:defRPr/>
            </a:lvl1pPr>
          </a:lstStyle>
          <a:p>
            <a:pPr>
              <a:defRPr/>
            </a:pPr>
            <a:fld id="{4A65B465-F7F1-44FE-89A7-433CDB50DD63}" type="slidenum">
              <a:rPr lang="it-IT" altLang="it-IT"/>
              <a:pPr>
                <a:defRPr/>
              </a:pPr>
              <a:t>‹N›</a:t>
            </a:fld>
            <a:endParaRPr lang="it-IT" altLang="it-IT"/>
          </a:p>
        </p:txBody>
      </p:sp>
    </p:spTree>
    <p:extLst>
      <p:ext uri="{BB962C8B-B14F-4D97-AF65-F5344CB8AC3E}">
        <p14:creationId xmlns:p14="http://schemas.microsoft.com/office/powerpoint/2010/main" val="111806101"/>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a:t>Fare clic per modificare lo stile del sottotitolo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6CFD52-51C6-4E76-ABB3-75D0AAD8882A}" type="slidenum">
              <a:rPr lang="it-IT">
                <a:solidFill>
                  <a:srgbClr val="000000"/>
                </a:solidFill>
              </a:rPr>
              <a:pPr>
                <a:defRPr/>
              </a:pPr>
              <a:t>‹N›</a:t>
            </a:fld>
            <a:endParaRPr lang="it-IT">
              <a:solidFill>
                <a:srgbClr val="000000"/>
              </a:solidFill>
            </a:endParaRPr>
          </a:p>
        </p:txBody>
      </p:sp>
    </p:spTree>
    <p:extLst>
      <p:ext uri="{BB962C8B-B14F-4D97-AF65-F5344CB8AC3E}">
        <p14:creationId xmlns:p14="http://schemas.microsoft.com/office/powerpoint/2010/main" val="1458419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0E9F5101-DE87-45C8-879D-8070EE33BA0A}"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4C039F40-09A3-4241-88C5-15FD78C6BB1C}" type="slidenum">
              <a:rPr lang="it-IT" altLang="it-IT"/>
              <a:pPr>
                <a:defRPr/>
              </a:pPr>
              <a:t>‹N›</a:t>
            </a:fld>
            <a:endParaRPr lang="it-IT" altLang="it-IT"/>
          </a:p>
        </p:txBody>
      </p:sp>
    </p:spTree>
    <p:extLst>
      <p:ext uri="{BB962C8B-B14F-4D97-AF65-F5344CB8AC3E}">
        <p14:creationId xmlns:p14="http://schemas.microsoft.com/office/powerpoint/2010/main" val="30388589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9A00C631-995B-4906-976E-5D79AEC8AD47}"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0EBA6123-2EFC-43E2-B1EA-2468F38C4E34}" type="slidenum">
              <a:rPr lang="it-IT" altLang="it-IT"/>
              <a:pPr>
                <a:defRPr/>
              </a:pPr>
              <a:t>‹N›</a:t>
            </a:fld>
            <a:endParaRPr lang="it-IT" altLang="it-IT"/>
          </a:p>
        </p:txBody>
      </p:sp>
    </p:spTree>
    <p:extLst>
      <p:ext uri="{BB962C8B-B14F-4D97-AF65-F5344CB8AC3E}">
        <p14:creationId xmlns:p14="http://schemas.microsoft.com/office/powerpoint/2010/main" val="2796011372"/>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21D0C3D-EAB1-4CDA-A876-95DEBFB782D5}" type="slidenum">
              <a:rPr lang="it-IT">
                <a:solidFill>
                  <a:srgbClr val="000000"/>
                </a:solidFill>
              </a:rPr>
              <a:pPr>
                <a:defRPr/>
              </a:pPr>
              <a:t>‹N›</a:t>
            </a:fld>
            <a:endParaRPr lang="it-IT">
              <a:solidFill>
                <a:srgbClr val="000000"/>
              </a:solidFill>
            </a:endParaRPr>
          </a:p>
        </p:txBody>
      </p:sp>
    </p:spTree>
    <p:extLst>
      <p:ext uri="{BB962C8B-B14F-4D97-AF65-F5344CB8AC3E}">
        <p14:creationId xmlns:p14="http://schemas.microsoft.com/office/powerpoint/2010/main" val="3673712643"/>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319"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319"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C1D487E-11D6-4BDF-AC14-90900F53D831}" type="slidenum">
              <a:rPr lang="it-IT">
                <a:solidFill>
                  <a:srgbClr val="000000"/>
                </a:solidFill>
              </a:rPr>
              <a:pPr>
                <a:defRPr/>
              </a:pPr>
              <a:t>‹N›</a:t>
            </a:fld>
            <a:endParaRPr lang="it-IT">
              <a:solidFill>
                <a:srgbClr val="000000"/>
              </a:solidFill>
            </a:endParaRPr>
          </a:p>
        </p:txBody>
      </p:sp>
    </p:spTree>
    <p:extLst>
      <p:ext uri="{BB962C8B-B14F-4D97-AF65-F5344CB8AC3E}">
        <p14:creationId xmlns:p14="http://schemas.microsoft.com/office/powerpoint/2010/main" val="1028699269"/>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15" y="1600206"/>
            <a:ext cx="539608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86746" y="1600206"/>
            <a:ext cx="539608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9543844-7CC6-4831-ADF0-F302367D0D01}" type="slidenum">
              <a:rPr lang="it-IT">
                <a:solidFill>
                  <a:srgbClr val="000000"/>
                </a:solidFill>
              </a:rPr>
              <a:pPr>
                <a:defRPr/>
              </a:pPr>
              <a:t>‹N›</a:t>
            </a:fld>
            <a:endParaRPr lang="it-IT">
              <a:solidFill>
                <a:srgbClr val="000000"/>
              </a:solidFill>
            </a:endParaRPr>
          </a:p>
        </p:txBody>
      </p:sp>
    </p:spTree>
    <p:extLst>
      <p:ext uri="{BB962C8B-B14F-4D97-AF65-F5344CB8AC3E}">
        <p14:creationId xmlns:p14="http://schemas.microsoft.com/office/powerpoint/2010/main" val="2625095278"/>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1" y="1535113"/>
            <a:ext cx="538668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1" y="2174875"/>
            <a:ext cx="538668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37" y="1535113"/>
            <a:ext cx="5388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37" y="2174875"/>
            <a:ext cx="5388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ED4CCA83-532A-4BA4-B248-BF6EF3DB72D3}" type="slidenum">
              <a:rPr lang="it-IT">
                <a:solidFill>
                  <a:srgbClr val="000000"/>
                </a:solidFill>
              </a:rPr>
              <a:pPr>
                <a:defRPr/>
              </a:pPr>
              <a:t>‹N›</a:t>
            </a:fld>
            <a:endParaRPr lang="it-IT">
              <a:solidFill>
                <a:srgbClr val="000000"/>
              </a:solidFill>
            </a:endParaRPr>
          </a:p>
        </p:txBody>
      </p:sp>
    </p:spTree>
    <p:extLst>
      <p:ext uri="{BB962C8B-B14F-4D97-AF65-F5344CB8AC3E}">
        <p14:creationId xmlns:p14="http://schemas.microsoft.com/office/powerpoint/2010/main" val="2135618612"/>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72EFF36-6007-45C8-8C4C-13A5432FAEB0}" type="slidenum">
              <a:rPr lang="it-IT">
                <a:solidFill>
                  <a:srgbClr val="000000"/>
                </a:solidFill>
              </a:rPr>
              <a:pPr>
                <a:defRPr/>
              </a:pPr>
              <a:t>‹N›</a:t>
            </a:fld>
            <a:endParaRPr lang="it-IT">
              <a:solidFill>
                <a:srgbClr val="000000"/>
              </a:solidFill>
            </a:endParaRPr>
          </a:p>
        </p:txBody>
      </p:sp>
    </p:spTree>
    <p:extLst>
      <p:ext uri="{BB962C8B-B14F-4D97-AF65-F5344CB8AC3E}">
        <p14:creationId xmlns:p14="http://schemas.microsoft.com/office/powerpoint/2010/main" val="1234880578"/>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748EBB42-EEA8-4F27-A427-76D66DA72D64}" type="slidenum">
              <a:rPr lang="it-IT">
                <a:solidFill>
                  <a:srgbClr val="000000"/>
                </a:solidFill>
              </a:rPr>
              <a:pPr>
                <a:defRPr/>
              </a:pPr>
              <a:t>‹N›</a:t>
            </a:fld>
            <a:endParaRPr lang="it-IT">
              <a:solidFill>
                <a:srgbClr val="000000"/>
              </a:solidFill>
            </a:endParaRPr>
          </a:p>
        </p:txBody>
      </p:sp>
    </p:spTree>
    <p:extLst>
      <p:ext uri="{BB962C8B-B14F-4D97-AF65-F5344CB8AC3E}">
        <p14:creationId xmlns:p14="http://schemas.microsoft.com/office/powerpoint/2010/main" val="1280935605"/>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10035" y="273050"/>
            <a:ext cx="4011319"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7780" y="273703"/>
            <a:ext cx="681472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10035" y="1435103"/>
            <a:ext cx="401131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9DE0B2E-7E9E-4FC9-A90E-3D9F6CE0B745}" type="slidenum">
              <a:rPr lang="it-IT">
                <a:solidFill>
                  <a:srgbClr val="000000"/>
                </a:solidFill>
              </a:rPr>
              <a:pPr>
                <a:defRPr/>
              </a:pPr>
              <a:t>‹N›</a:t>
            </a:fld>
            <a:endParaRPr lang="it-IT">
              <a:solidFill>
                <a:srgbClr val="000000"/>
              </a:solidFill>
            </a:endParaRPr>
          </a:p>
        </p:txBody>
      </p:sp>
    </p:spTree>
    <p:extLst>
      <p:ext uri="{BB962C8B-B14F-4D97-AF65-F5344CB8AC3E}">
        <p14:creationId xmlns:p14="http://schemas.microsoft.com/office/powerpoint/2010/main" val="1487061930"/>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481"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481"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481"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5E92C7F-67D3-42A1-9202-C8B8FD63FB03}" type="slidenum">
              <a:rPr lang="it-IT">
                <a:solidFill>
                  <a:srgbClr val="000000"/>
                </a:solidFill>
              </a:rPr>
              <a:pPr>
                <a:defRPr/>
              </a:pPr>
              <a:t>‹N›</a:t>
            </a:fld>
            <a:endParaRPr lang="it-IT">
              <a:solidFill>
                <a:srgbClr val="000000"/>
              </a:solidFill>
            </a:endParaRPr>
          </a:p>
        </p:txBody>
      </p:sp>
    </p:spTree>
    <p:extLst>
      <p:ext uri="{BB962C8B-B14F-4D97-AF65-F5344CB8AC3E}">
        <p14:creationId xmlns:p14="http://schemas.microsoft.com/office/powerpoint/2010/main" val="3715544043"/>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3C53F8F-78AE-4DCF-ABC0-A59FD8AF480D}" type="slidenum">
              <a:rPr lang="it-IT">
                <a:solidFill>
                  <a:srgbClr val="000000"/>
                </a:solidFill>
              </a:rPr>
              <a:pPr>
                <a:defRPr/>
              </a:pPr>
              <a:t>‹N›</a:t>
            </a:fld>
            <a:endParaRPr lang="it-IT">
              <a:solidFill>
                <a:srgbClr val="000000"/>
              </a:solidFill>
            </a:endParaRPr>
          </a:p>
        </p:txBody>
      </p:sp>
    </p:spTree>
    <p:extLst>
      <p:ext uri="{BB962C8B-B14F-4D97-AF65-F5344CB8AC3E}">
        <p14:creationId xmlns:p14="http://schemas.microsoft.com/office/powerpoint/2010/main" val="3823108362"/>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1"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1" y="275291"/>
            <a:ext cx="8048979"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3B13FD0-26A9-4456-A9A6-DAD9A2167C2F}" type="slidenum">
              <a:rPr lang="it-IT">
                <a:solidFill>
                  <a:srgbClr val="000000"/>
                </a:solidFill>
              </a:rPr>
              <a:pPr>
                <a:defRPr/>
              </a:pPr>
              <a:t>‹N›</a:t>
            </a:fld>
            <a:endParaRPr lang="it-IT">
              <a:solidFill>
                <a:srgbClr val="000000"/>
              </a:solidFill>
            </a:endParaRPr>
          </a:p>
        </p:txBody>
      </p:sp>
    </p:spTree>
    <p:extLst>
      <p:ext uri="{BB962C8B-B14F-4D97-AF65-F5344CB8AC3E}">
        <p14:creationId xmlns:p14="http://schemas.microsoft.com/office/powerpoint/2010/main" val="24579307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1BCAA380-7750-4EBF-817F-9ADD2E8D55C2}"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D2FAD4F0-B537-4CBB-9214-6604C946C9B0}" type="slidenum">
              <a:rPr lang="it-IT" altLang="it-IT"/>
              <a:pPr>
                <a:defRPr/>
              </a:pPr>
              <a:t>‹N›</a:t>
            </a:fld>
            <a:endParaRPr lang="it-IT" altLang="it-IT"/>
          </a:p>
        </p:txBody>
      </p:sp>
    </p:spTree>
    <p:extLst>
      <p:ext uri="{BB962C8B-B14F-4D97-AF65-F5344CB8AC3E}">
        <p14:creationId xmlns:p14="http://schemas.microsoft.com/office/powerpoint/2010/main" val="880958307"/>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objAndTwoObj" preserve="1">
  <p:cSld name="Titolo, contenu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609600" y="274638"/>
            <a:ext cx="10972800" cy="1143000"/>
          </a:xfrm>
        </p:spPr>
        <p:txBody>
          <a:bodyPr/>
          <a:lstStyle/>
          <a:p>
            <a:r>
              <a:rPr lang="it-IT"/>
              <a:t>Fare clic per modificare lo stile del titolo</a:t>
            </a:r>
          </a:p>
        </p:txBody>
      </p:sp>
      <p:sp>
        <p:nvSpPr>
          <p:cNvPr id="3" name="Segnaposto contenuto 2"/>
          <p:cNvSpPr>
            <a:spLocks noGrp="1"/>
          </p:cNvSpPr>
          <p:nvPr>
            <p:ph sz="half" idx="1"/>
          </p:nvPr>
        </p:nvSpPr>
        <p:spPr>
          <a:xfrm>
            <a:off x="609615" y="1600206"/>
            <a:ext cx="5396089" cy="4525963"/>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quarter" idx="2"/>
          </p:nvPr>
        </p:nvSpPr>
        <p:spPr>
          <a:xfrm>
            <a:off x="6186746" y="1600200"/>
            <a:ext cx="5396089" cy="218598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contenuto 4"/>
          <p:cNvSpPr>
            <a:spLocks noGrp="1"/>
          </p:cNvSpPr>
          <p:nvPr>
            <p:ph sz="quarter" idx="3"/>
          </p:nvPr>
        </p:nvSpPr>
        <p:spPr>
          <a:xfrm>
            <a:off x="6186746" y="3939241"/>
            <a:ext cx="5396089" cy="2187575"/>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D0A613D9-4E93-43B1-B06B-2279D023D5BC}" type="slidenum">
              <a:rPr lang="it-IT">
                <a:solidFill>
                  <a:srgbClr val="000000"/>
                </a:solidFill>
              </a:rPr>
              <a:pPr>
                <a:defRPr/>
              </a:pPr>
              <a:t>‹N›</a:t>
            </a:fld>
            <a:endParaRPr lang="it-IT">
              <a:solidFill>
                <a:srgbClr val="000000"/>
              </a:solidFill>
            </a:endParaRPr>
          </a:p>
        </p:txBody>
      </p:sp>
    </p:spTree>
    <p:extLst>
      <p:ext uri="{BB962C8B-B14F-4D97-AF65-F5344CB8AC3E}">
        <p14:creationId xmlns:p14="http://schemas.microsoft.com/office/powerpoint/2010/main" val="1842227172"/>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objOnly" preserve="1">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09600" y="275291"/>
            <a:ext cx="10972800" cy="5851525"/>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3"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3E4AB5B-10F0-467F-BA40-8ADB9A265F7E}" type="slidenum">
              <a:rPr lang="it-IT">
                <a:solidFill>
                  <a:srgbClr val="000000"/>
                </a:solidFill>
              </a:rPr>
              <a:pPr>
                <a:defRPr/>
              </a:pPr>
              <a:t>‹N›</a:t>
            </a:fld>
            <a:endParaRPr lang="it-IT">
              <a:solidFill>
                <a:srgbClr val="000000"/>
              </a:solidFill>
            </a:endParaRPr>
          </a:p>
        </p:txBody>
      </p:sp>
    </p:spTree>
    <p:extLst>
      <p:ext uri="{BB962C8B-B14F-4D97-AF65-F5344CB8AC3E}">
        <p14:creationId xmlns:p14="http://schemas.microsoft.com/office/powerpoint/2010/main" val="3666946487"/>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xAndObj" preserve="1">
  <p:cSld name="Titolo, test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609600" y="274638"/>
            <a:ext cx="10972800" cy="1143000"/>
          </a:xfrm>
        </p:spPr>
        <p:txBody>
          <a:bodyPr/>
          <a:lstStyle/>
          <a:p>
            <a:r>
              <a:rPr lang="it-IT"/>
              <a:t>Fare clic per modificare lo stile del titolo</a:t>
            </a:r>
          </a:p>
        </p:txBody>
      </p:sp>
      <p:sp>
        <p:nvSpPr>
          <p:cNvPr id="3" name="Segnaposto testo 2"/>
          <p:cNvSpPr>
            <a:spLocks noGrp="1"/>
          </p:cNvSpPr>
          <p:nvPr>
            <p:ph type="body" sz="half" idx="1"/>
          </p:nvPr>
        </p:nvSpPr>
        <p:spPr>
          <a:xfrm>
            <a:off x="609615" y="1600206"/>
            <a:ext cx="5396089" cy="4525963"/>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86746" y="1600206"/>
            <a:ext cx="5396089" cy="4525963"/>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4F082FB-278A-4973-963E-2CD2C1DE1F4C}" type="slidenum">
              <a:rPr lang="it-IT">
                <a:solidFill>
                  <a:srgbClr val="000000"/>
                </a:solidFill>
              </a:rPr>
              <a:pPr>
                <a:defRPr/>
              </a:pPr>
              <a:t>‹N›</a:t>
            </a:fld>
            <a:endParaRPr lang="it-IT">
              <a:solidFill>
                <a:srgbClr val="000000"/>
              </a:solidFill>
            </a:endParaRPr>
          </a:p>
        </p:txBody>
      </p:sp>
    </p:spTree>
    <p:extLst>
      <p:ext uri="{BB962C8B-B14F-4D97-AF65-F5344CB8AC3E}">
        <p14:creationId xmlns:p14="http://schemas.microsoft.com/office/powerpoint/2010/main" val="354069647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5C43B1B3-D87A-4FA8-97FA-D6802547FE44}"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296D3A33-485F-4776-986C-9D4A2551B5F4}" type="slidenum">
              <a:rPr lang="it-IT" altLang="it-IT"/>
              <a:pPr>
                <a:defRPr/>
              </a:pPr>
              <a:t>‹N›</a:t>
            </a:fld>
            <a:endParaRPr lang="it-IT" altLang="it-IT"/>
          </a:p>
        </p:txBody>
      </p:sp>
    </p:spTree>
    <p:extLst>
      <p:ext uri="{BB962C8B-B14F-4D97-AF65-F5344CB8AC3E}">
        <p14:creationId xmlns:p14="http://schemas.microsoft.com/office/powerpoint/2010/main" val="3918641591"/>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E1A85055-4DBF-4673-A23A-DDF21F078335}"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3B7A67C6-0CC5-49B5-99EB-1406967B860D}" type="slidenum">
              <a:rPr lang="it-IT" altLang="it-IT"/>
              <a:pPr>
                <a:defRPr/>
              </a:pPr>
              <a:t>‹N›</a:t>
            </a:fld>
            <a:endParaRPr lang="it-IT" altLang="it-IT"/>
          </a:p>
        </p:txBody>
      </p:sp>
    </p:spTree>
    <p:extLst>
      <p:ext uri="{BB962C8B-B14F-4D97-AF65-F5344CB8AC3E}">
        <p14:creationId xmlns:p14="http://schemas.microsoft.com/office/powerpoint/2010/main" val="3336896512"/>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D7850559-44ED-4D26-A173-189951EACF06}"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100D75C3-8C59-4FE1-B751-23DCADD8C9BA}" type="slidenum">
              <a:rPr lang="it-IT" altLang="it-IT"/>
              <a:pPr>
                <a:defRPr/>
              </a:pPr>
              <a:t>‹N›</a:t>
            </a:fld>
            <a:endParaRPr lang="it-IT" altLang="it-IT"/>
          </a:p>
        </p:txBody>
      </p:sp>
    </p:spTree>
    <p:extLst>
      <p:ext uri="{BB962C8B-B14F-4D97-AF65-F5344CB8AC3E}">
        <p14:creationId xmlns:p14="http://schemas.microsoft.com/office/powerpoint/2010/main" val="2680385511"/>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38E89E07-6162-4257-9448-C5780EA4B216}"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214169B2-45F2-4C30-AA73-8ADF725FF5B9}" type="slidenum">
              <a:rPr lang="it-IT" altLang="it-IT"/>
              <a:pPr>
                <a:defRPr/>
              </a:pPr>
              <a:t>‹N›</a:t>
            </a:fld>
            <a:endParaRPr lang="it-IT" altLang="it-IT"/>
          </a:p>
        </p:txBody>
      </p:sp>
    </p:spTree>
    <p:extLst>
      <p:ext uri="{BB962C8B-B14F-4D97-AF65-F5344CB8AC3E}">
        <p14:creationId xmlns:p14="http://schemas.microsoft.com/office/powerpoint/2010/main" val="282461342"/>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D139E0EF-D881-4111-B825-BA5BAA07930A}" type="datetimeFigureOut">
              <a:rPr lang="it-IT"/>
              <a:pPr>
                <a:defRPr/>
              </a:pPr>
              <a:t>25/03/2019</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F9CA421A-49F7-4DF3-9B34-BEDCA1361C92}" type="slidenum">
              <a:rPr lang="it-IT" altLang="it-IT"/>
              <a:pPr>
                <a:defRPr/>
              </a:pPr>
              <a:t>‹N›</a:t>
            </a:fld>
            <a:endParaRPr lang="it-IT" altLang="it-IT"/>
          </a:p>
        </p:txBody>
      </p:sp>
    </p:spTree>
    <p:extLst>
      <p:ext uri="{BB962C8B-B14F-4D97-AF65-F5344CB8AC3E}">
        <p14:creationId xmlns:p14="http://schemas.microsoft.com/office/powerpoint/2010/main" val="896538638"/>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C2D0AE3B-4010-46D3-8196-E8890CBD6409}" type="datetimeFigureOut">
              <a:rPr lang="it-IT"/>
              <a:pPr>
                <a:defRPr/>
              </a:pPr>
              <a:t>25/03/2019</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238C8151-38B6-41AF-A630-847458E7812C}" type="slidenum">
              <a:rPr lang="it-IT" altLang="it-IT"/>
              <a:pPr>
                <a:defRPr/>
              </a:pPr>
              <a:t>‹N›</a:t>
            </a:fld>
            <a:endParaRPr lang="it-IT" altLang="it-IT"/>
          </a:p>
        </p:txBody>
      </p:sp>
    </p:spTree>
    <p:extLst>
      <p:ext uri="{BB962C8B-B14F-4D97-AF65-F5344CB8AC3E}">
        <p14:creationId xmlns:p14="http://schemas.microsoft.com/office/powerpoint/2010/main" val="3516390009"/>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951BFBFC-02F5-4603-AEA1-792C4EB505B9}" type="datetimeFigureOut">
              <a:rPr lang="it-IT"/>
              <a:pPr>
                <a:defRPr/>
              </a:pPr>
              <a:t>25/03/2019</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B563DD1D-BAC6-45B6-A85F-11BCDD6C7DB1}" type="slidenum">
              <a:rPr lang="it-IT" altLang="it-IT"/>
              <a:pPr>
                <a:defRPr/>
              </a:pPr>
              <a:t>‹N›</a:t>
            </a:fld>
            <a:endParaRPr lang="it-IT" altLang="it-IT"/>
          </a:p>
        </p:txBody>
      </p:sp>
    </p:spTree>
    <p:extLst>
      <p:ext uri="{BB962C8B-B14F-4D97-AF65-F5344CB8AC3E}">
        <p14:creationId xmlns:p14="http://schemas.microsoft.com/office/powerpoint/2010/main" val="18159196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251956E5-D852-4D64-99DC-A7FD116E25A1}"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888EB0CC-6293-4903-9E70-F5266B84A689}" type="slidenum">
              <a:rPr lang="it-IT" altLang="it-IT"/>
              <a:pPr>
                <a:defRPr/>
              </a:pPr>
              <a:t>‹N›</a:t>
            </a:fld>
            <a:endParaRPr lang="it-IT" altLang="it-IT"/>
          </a:p>
        </p:txBody>
      </p:sp>
    </p:spTree>
    <p:extLst>
      <p:ext uri="{BB962C8B-B14F-4D97-AF65-F5344CB8AC3E}">
        <p14:creationId xmlns:p14="http://schemas.microsoft.com/office/powerpoint/2010/main" val="823309273"/>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DBC4F15B-318D-4A91-BE31-D603C2485F95}"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540E4C83-279D-4A60-A88D-120F2B2E7D09}" type="slidenum">
              <a:rPr lang="it-IT" altLang="it-IT"/>
              <a:pPr>
                <a:defRPr/>
              </a:pPr>
              <a:t>‹N›</a:t>
            </a:fld>
            <a:endParaRPr lang="it-IT" altLang="it-IT"/>
          </a:p>
        </p:txBody>
      </p:sp>
    </p:spTree>
    <p:extLst>
      <p:ext uri="{BB962C8B-B14F-4D97-AF65-F5344CB8AC3E}">
        <p14:creationId xmlns:p14="http://schemas.microsoft.com/office/powerpoint/2010/main" val="1535994947"/>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010B9E2A-DE30-40ED-AEAE-DEB4D92E8C3B}"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E1AB83C6-F8DC-49EB-9CB9-540D4C7996F2}" type="slidenum">
              <a:rPr lang="it-IT" altLang="it-IT"/>
              <a:pPr>
                <a:defRPr/>
              </a:pPr>
              <a:t>‹N›</a:t>
            </a:fld>
            <a:endParaRPr lang="it-IT" altLang="it-IT"/>
          </a:p>
        </p:txBody>
      </p:sp>
    </p:spTree>
    <p:extLst>
      <p:ext uri="{BB962C8B-B14F-4D97-AF65-F5344CB8AC3E}">
        <p14:creationId xmlns:p14="http://schemas.microsoft.com/office/powerpoint/2010/main" val="629060248"/>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4FE4F22F-B3C7-4BD9-8686-71C802159B68}"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A328271-91BD-4029-9685-904804993E1A}" type="slidenum">
              <a:rPr lang="it-IT" altLang="it-IT"/>
              <a:pPr>
                <a:defRPr/>
              </a:pPr>
              <a:t>‹N›</a:t>
            </a:fld>
            <a:endParaRPr lang="it-IT" altLang="it-IT"/>
          </a:p>
        </p:txBody>
      </p:sp>
    </p:spTree>
    <p:extLst>
      <p:ext uri="{BB962C8B-B14F-4D97-AF65-F5344CB8AC3E}">
        <p14:creationId xmlns:p14="http://schemas.microsoft.com/office/powerpoint/2010/main" val="523524154"/>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9332FC0E-8363-478B-BA03-FD1105FD6505}"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581E68D1-245C-47DE-93C5-583625354EFE}" type="slidenum">
              <a:rPr lang="it-IT" altLang="it-IT"/>
              <a:pPr>
                <a:defRPr/>
              </a:pPr>
              <a:t>‹N›</a:t>
            </a:fld>
            <a:endParaRPr lang="it-IT" altLang="it-IT"/>
          </a:p>
        </p:txBody>
      </p:sp>
    </p:spTree>
    <p:extLst>
      <p:ext uri="{BB962C8B-B14F-4D97-AF65-F5344CB8AC3E}">
        <p14:creationId xmlns:p14="http://schemas.microsoft.com/office/powerpoint/2010/main" val="2517945108"/>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80"/>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BA26B342-3731-4BD8-86B3-32617F6D6216}"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380EF084-5736-48BC-85A3-9428181823FE}" type="slidenum">
              <a:rPr lang="it-IT" altLang="it-IT"/>
              <a:pPr>
                <a:defRPr/>
              </a:pPr>
              <a:t>‹N›</a:t>
            </a:fld>
            <a:endParaRPr lang="it-IT" altLang="it-IT"/>
          </a:p>
        </p:txBody>
      </p:sp>
    </p:spTree>
    <p:extLst>
      <p:ext uri="{BB962C8B-B14F-4D97-AF65-F5344CB8AC3E}">
        <p14:creationId xmlns:p14="http://schemas.microsoft.com/office/powerpoint/2010/main" val="2134699289"/>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0E9F5101-DE87-45C8-879D-8070EE33BA0A}"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4C039F40-09A3-4241-88C5-15FD78C6BB1C}" type="slidenum">
              <a:rPr lang="it-IT" altLang="it-IT"/>
              <a:pPr>
                <a:defRPr/>
              </a:pPr>
              <a:t>‹N›</a:t>
            </a:fld>
            <a:endParaRPr lang="it-IT" altLang="it-IT"/>
          </a:p>
        </p:txBody>
      </p:sp>
    </p:spTree>
    <p:extLst>
      <p:ext uri="{BB962C8B-B14F-4D97-AF65-F5344CB8AC3E}">
        <p14:creationId xmlns:p14="http://schemas.microsoft.com/office/powerpoint/2010/main" val="319792862"/>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5"/>
            <a:ext cx="10363200" cy="1362075"/>
          </a:xfrm>
        </p:spPr>
        <p:txBody>
          <a:bodyPr anchor="t"/>
          <a:lstStyle>
            <a:lvl1pPr algn="l">
              <a:defRPr sz="3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55E4F9C2-E46B-4E05-B979-30B7748C9003}"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AECA7313-2B1A-4B1A-8C98-01822045C856}" type="slidenum">
              <a:rPr lang="it-IT" altLang="it-IT"/>
              <a:pPr>
                <a:defRPr/>
              </a:pPr>
              <a:t>‹N›</a:t>
            </a:fld>
            <a:endParaRPr lang="it-IT" altLang="it-IT"/>
          </a:p>
        </p:txBody>
      </p:sp>
    </p:spTree>
    <p:extLst>
      <p:ext uri="{BB962C8B-B14F-4D97-AF65-F5344CB8AC3E}">
        <p14:creationId xmlns:p14="http://schemas.microsoft.com/office/powerpoint/2010/main" val="4079832916"/>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1CAE4967-356C-4111-9614-DDB3E30C75C6}"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25211C6C-1879-4AE9-8C64-F0E66D9C0DB9}" type="slidenum">
              <a:rPr lang="it-IT" altLang="it-IT"/>
              <a:pPr>
                <a:defRPr/>
              </a:pPr>
              <a:t>‹N›</a:t>
            </a:fld>
            <a:endParaRPr lang="it-IT" altLang="it-IT"/>
          </a:p>
        </p:txBody>
      </p:sp>
    </p:spTree>
    <p:extLst>
      <p:ext uri="{BB962C8B-B14F-4D97-AF65-F5344CB8AC3E}">
        <p14:creationId xmlns:p14="http://schemas.microsoft.com/office/powerpoint/2010/main" val="1610605042"/>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4"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Fare clic per modificare stili del testo dello schema</a:t>
            </a:r>
          </a:p>
        </p:txBody>
      </p:sp>
      <p:sp>
        <p:nvSpPr>
          <p:cNvPr id="6" name="Segnaposto contenuto 5"/>
          <p:cNvSpPr>
            <a:spLocks noGrp="1"/>
          </p:cNvSpPr>
          <p:nvPr>
            <p:ph sz="quarter" idx="4"/>
          </p:nvPr>
        </p:nvSpPr>
        <p:spPr>
          <a:xfrm>
            <a:off x="6193804"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7FFF5815-6CA3-45BE-B7B3-0FD3E4E32494}" type="datetimeFigureOut">
              <a:rPr lang="it-IT"/>
              <a:pPr>
                <a:defRPr/>
              </a:pPr>
              <a:t>25/03/2019</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A8BA79B1-A63F-4CAF-89B6-4FF78F9CF43D}" type="slidenum">
              <a:rPr lang="it-IT" altLang="it-IT"/>
              <a:pPr>
                <a:defRPr/>
              </a:pPr>
              <a:t>‹N›</a:t>
            </a:fld>
            <a:endParaRPr lang="it-IT" altLang="it-IT"/>
          </a:p>
        </p:txBody>
      </p:sp>
    </p:spTree>
    <p:extLst>
      <p:ext uri="{BB962C8B-B14F-4D97-AF65-F5344CB8AC3E}">
        <p14:creationId xmlns:p14="http://schemas.microsoft.com/office/powerpoint/2010/main" val="3431696532"/>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3CA999CF-ECE3-48F4-9B54-7EFF74F95183}" type="datetimeFigureOut">
              <a:rPr lang="it-IT"/>
              <a:pPr>
                <a:defRPr/>
              </a:pPr>
              <a:t>25/03/2019</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6FA45256-5EAF-4897-8291-5A58E5967FDC}" type="slidenum">
              <a:rPr lang="it-IT" altLang="it-IT"/>
              <a:pPr>
                <a:defRPr/>
              </a:pPr>
              <a:t>‹N›</a:t>
            </a:fld>
            <a:endParaRPr lang="it-IT" altLang="it-IT"/>
          </a:p>
        </p:txBody>
      </p:sp>
    </p:spTree>
    <p:extLst>
      <p:ext uri="{BB962C8B-B14F-4D97-AF65-F5344CB8AC3E}">
        <p14:creationId xmlns:p14="http://schemas.microsoft.com/office/powerpoint/2010/main" val="26992978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a:t>Fare clic per modificare lo stile del sottotitolo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41BB7EBD-ECD8-4AC9-8A2A-66F481C4A068}" type="slidenum">
              <a:rPr lang="it-IT" altLang="it-IT"/>
              <a:pPr>
                <a:defRPr/>
              </a:pPr>
              <a:t>‹N›</a:t>
            </a:fld>
            <a:endParaRPr lang="it-IT" altLang="it-IT"/>
          </a:p>
        </p:txBody>
      </p:sp>
    </p:spTree>
    <p:extLst>
      <p:ext uri="{BB962C8B-B14F-4D97-AF65-F5344CB8AC3E}">
        <p14:creationId xmlns:p14="http://schemas.microsoft.com/office/powerpoint/2010/main" val="855274077"/>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ED0F7E66-5F6C-4B5D-B827-7F307AFA5143}" type="datetimeFigureOut">
              <a:rPr lang="it-IT"/>
              <a:pPr>
                <a:defRPr/>
              </a:pPr>
              <a:t>25/03/2019</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67F31015-3DC7-49BA-B050-57B56DB3192C}" type="slidenum">
              <a:rPr lang="it-IT" altLang="it-IT"/>
              <a:pPr>
                <a:defRPr/>
              </a:pPr>
              <a:t>‹N›</a:t>
            </a:fld>
            <a:endParaRPr lang="it-IT" altLang="it-IT"/>
          </a:p>
        </p:txBody>
      </p:sp>
    </p:spTree>
    <p:extLst>
      <p:ext uri="{BB962C8B-B14F-4D97-AF65-F5344CB8AC3E}">
        <p14:creationId xmlns:p14="http://schemas.microsoft.com/office/powerpoint/2010/main" val="3643672161"/>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1500" b="1"/>
            </a:lvl1pPr>
          </a:lstStyle>
          <a:p>
            <a:r>
              <a:rPr lang="it-IT"/>
              <a:t>Fare clic per modificare lo stile del titolo</a:t>
            </a:r>
          </a:p>
        </p:txBody>
      </p:sp>
      <p:sp>
        <p:nvSpPr>
          <p:cNvPr id="3" name="Segnaposto contenuto 2"/>
          <p:cNvSpPr>
            <a:spLocks noGrp="1"/>
          </p:cNvSpPr>
          <p:nvPr>
            <p:ph idx="1"/>
          </p:nvPr>
        </p:nvSpPr>
        <p:spPr>
          <a:xfrm>
            <a:off x="4766733" y="273705"/>
            <a:ext cx="6815667"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C0B5CC57-FF94-4587-B1E6-F78A33B121C8}"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67C85CAB-82A8-4F6A-9F6D-BAFA2A8AFA81}" type="slidenum">
              <a:rPr lang="it-IT" altLang="it-IT"/>
              <a:pPr>
                <a:defRPr/>
              </a:pPr>
              <a:t>‹N›</a:t>
            </a:fld>
            <a:endParaRPr lang="it-IT" altLang="it-IT"/>
          </a:p>
        </p:txBody>
      </p:sp>
    </p:spTree>
    <p:extLst>
      <p:ext uri="{BB962C8B-B14F-4D97-AF65-F5344CB8AC3E}">
        <p14:creationId xmlns:p14="http://schemas.microsoft.com/office/powerpoint/2010/main" val="450351939"/>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15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0FDDF9EE-4C84-436D-8C23-A72D1CE45703}"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0DC09A3F-A332-40C7-9E98-0D3449E0CAFE}" type="slidenum">
              <a:rPr lang="it-IT" altLang="it-IT"/>
              <a:pPr>
                <a:defRPr/>
              </a:pPr>
              <a:t>‹N›</a:t>
            </a:fld>
            <a:endParaRPr lang="it-IT" altLang="it-IT"/>
          </a:p>
        </p:txBody>
      </p:sp>
    </p:spTree>
    <p:extLst>
      <p:ext uri="{BB962C8B-B14F-4D97-AF65-F5344CB8AC3E}">
        <p14:creationId xmlns:p14="http://schemas.microsoft.com/office/powerpoint/2010/main" val="3661845700"/>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FB4A1BA6-DDC1-44EA-A6AD-75E5F6491C43}"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78ED4E52-5EBA-4BB4-A682-602E42934A96}" type="slidenum">
              <a:rPr lang="it-IT" altLang="it-IT"/>
              <a:pPr>
                <a:defRPr/>
              </a:pPr>
              <a:t>‹N›</a:t>
            </a:fld>
            <a:endParaRPr lang="it-IT" altLang="it-IT"/>
          </a:p>
        </p:txBody>
      </p:sp>
    </p:spTree>
    <p:extLst>
      <p:ext uri="{BB962C8B-B14F-4D97-AF65-F5344CB8AC3E}">
        <p14:creationId xmlns:p14="http://schemas.microsoft.com/office/powerpoint/2010/main" val="4207237339"/>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3"/>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3"/>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2F8E2491-7DE7-4F48-931A-0E380DB6A286}"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812DFA9C-EA5C-4695-8160-558CF5E2A812}" type="slidenum">
              <a:rPr lang="it-IT" altLang="it-IT"/>
              <a:pPr>
                <a:defRPr/>
              </a:pPr>
              <a:t>‹N›</a:t>
            </a:fld>
            <a:endParaRPr lang="it-IT" altLang="it-IT"/>
          </a:p>
        </p:txBody>
      </p:sp>
    </p:spTree>
    <p:extLst>
      <p:ext uri="{BB962C8B-B14F-4D97-AF65-F5344CB8AC3E}">
        <p14:creationId xmlns:p14="http://schemas.microsoft.com/office/powerpoint/2010/main" val="3541691674"/>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BAE91F25-0274-497E-84EF-35B1573024F5}"/>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xmlns="" id="{CDB65C49-DFE0-4461-9318-5EA51A54964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xmlns="" id="{C8BC8EB2-3626-481A-A609-3E7FA5AF1A2D}"/>
              </a:ext>
            </a:extLst>
          </p:cNvPr>
          <p:cNvSpPr>
            <a:spLocks noGrp="1"/>
          </p:cNvSpPr>
          <p:nvPr>
            <p:ph type="dt" sz="half" idx="10"/>
          </p:nvPr>
        </p:nvSpPr>
        <p:spPr/>
        <p:txBody>
          <a:bodyPr/>
          <a:lstStyle/>
          <a:p>
            <a:fld id="{1CCA9FCB-F456-4308-828D-7CAA07066B20}" type="datetimeFigureOut">
              <a:rPr lang="it-IT" smtClean="0"/>
              <a:t>25/03/2019</a:t>
            </a:fld>
            <a:endParaRPr lang="it-IT"/>
          </a:p>
        </p:txBody>
      </p:sp>
      <p:sp>
        <p:nvSpPr>
          <p:cNvPr id="5" name="Segnaposto piè di pagina 4">
            <a:extLst>
              <a:ext uri="{FF2B5EF4-FFF2-40B4-BE49-F238E27FC236}">
                <a16:creationId xmlns:a16="http://schemas.microsoft.com/office/drawing/2014/main" xmlns="" id="{B0027B8D-09AA-4C8E-9F9D-89430EDAC14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A1F6C471-C189-44EB-9500-15B8F2CBE6C9}"/>
              </a:ext>
            </a:extLst>
          </p:cNvPr>
          <p:cNvSpPr>
            <a:spLocks noGrp="1"/>
          </p:cNvSpPr>
          <p:nvPr>
            <p:ph type="sldNum" sz="quarter" idx="12"/>
          </p:nvPr>
        </p:nvSpPr>
        <p:spPr/>
        <p:txBody>
          <a:bodyPr/>
          <a:lstStyle/>
          <a:p>
            <a:fld id="{EB4DFE04-4E2C-4FF6-9282-7776892A25D9}" type="slidenum">
              <a:rPr lang="it-IT" smtClean="0"/>
              <a:t>‹N›</a:t>
            </a:fld>
            <a:endParaRPr lang="it-IT"/>
          </a:p>
        </p:txBody>
      </p:sp>
    </p:spTree>
    <p:extLst>
      <p:ext uri="{BB962C8B-B14F-4D97-AF65-F5344CB8AC3E}">
        <p14:creationId xmlns:p14="http://schemas.microsoft.com/office/powerpoint/2010/main" val="893283737"/>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D3881E3F-512A-4A6A-81CF-6F5E9B6E9F8B}"/>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EA1AA0FA-3E53-48FF-AA16-ED0B9E9B330F}"/>
              </a:ext>
            </a:extLst>
          </p:cNvPr>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15895787-1B93-49BB-A1EE-188D07C78850}"/>
              </a:ext>
            </a:extLst>
          </p:cNvPr>
          <p:cNvSpPr>
            <a:spLocks noGrp="1"/>
          </p:cNvSpPr>
          <p:nvPr>
            <p:ph type="dt" sz="half" idx="10"/>
          </p:nvPr>
        </p:nvSpPr>
        <p:spPr/>
        <p:txBody>
          <a:bodyPr/>
          <a:lstStyle/>
          <a:p>
            <a:fld id="{1CCA9FCB-F456-4308-828D-7CAA07066B20}" type="datetimeFigureOut">
              <a:rPr lang="it-IT" smtClean="0"/>
              <a:t>25/03/2019</a:t>
            </a:fld>
            <a:endParaRPr lang="it-IT"/>
          </a:p>
        </p:txBody>
      </p:sp>
      <p:sp>
        <p:nvSpPr>
          <p:cNvPr id="5" name="Segnaposto piè di pagina 4">
            <a:extLst>
              <a:ext uri="{FF2B5EF4-FFF2-40B4-BE49-F238E27FC236}">
                <a16:creationId xmlns:a16="http://schemas.microsoft.com/office/drawing/2014/main" xmlns="" id="{DA42AF9A-7815-444D-922A-0DC3B42156B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403F8537-656C-41AC-B00D-BE5E27E687D1}"/>
              </a:ext>
            </a:extLst>
          </p:cNvPr>
          <p:cNvSpPr>
            <a:spLocks noGrp="1"/>
          </p:cNvSpPr>
          <p:nvPr>
            <p:ph type="sldNum" sz="quarter" idx="12"/>
          </p:nvPr>
        </p:nvSpPr>
        <p:spPr/>
        <p:txBody>
          <a:bodyPr/>
          <a:lstStyle/>
          <a:p>
            <a:fld id="{EB4DFE04-4E2C-4FF6-9282-7776892A25D9}" type="slidenum">
              <a:rPr lang="it-IT" smtClean="0"/>
              <a:t>‹N›</a:t>
            </a:fld>
            <a:endParaRPr lang="it-IT"/>
          </a:p>
        </p:txBody>
      </p:sp>
    </p:spTree>
    <p:extLst>
      <p:ext uri="{BB962C8B-B14F-4D97-AF65-F5344CB8AC3E}">
        <p14:creationId xmlns:p14="http://schemas.microsoft.com/office/powerpoint/2010/main" val="833843525"/>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CE237D98-CC5A-495D-AE9E-2F80A669E446}"/>
              </a:ext>
            </a:extLst>
          </p:cNvPr>
          <p:cNvSpPr>
            <a:spLocks noGrp="1"/>
          </p:cNvSpPr>
          <p:nvPr>
            <p:ph type="title"/>
          </p:nvPr>
        </p:nvSpPr>
        <p:spPr>
          <a:xfrm>
            <a:off x="831851" y="1710390"/>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BE349F64-8798-4BB0-AB5C-296D8B2F25A6}"/>
              </a:ext>
            </a:extLst>
          </p:cNvPr>
          <p:cNvSpPr>
            <a:spLocks noGrp="1"/>
          </p:cNvSpPr>
          <p:nvPr>
            <p:ph type="body" idx="1"/>
          </p:nvPr>
        </p:nvSpPr>
        <p:spPr>
          <a:xfrm>
            <a:off x="831851" y="459011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a:extLst>
              <a:ext uri="{FF2B5EF4-FFF2-40B4-BE49-F238E27FC236}">
                <a16:creationId xmlns:a16="http://schemas.microsoft.com/office/drawing/2014/main" xmlns="" id="{995D3AE7-F84F-4BB8-B0E8-E306849E6E4B}"/>
              </a:ext>
            </a:extLst>
          </p:cNvPr>
          <p:cNvSpPr>
            <a:spLocks noGrp="1"/>
          </p:cNvSpPr>
          <p:nvPr>
            <p:ph type="dt" sz="half" idx="10"/>
          </p:nvPr>
        </p:nvSpPr>
        <p:spPr/>
        <p:txBody>
          <a:bodyPr/>
          <a:lstStyle/>
          <a:p>
            <a:fld id="{1CCA9FCB-F456-4308-828D-7CAA07066B20}" type="datetimeFigureOut">
              <a:rPr lang="it-IT" smtClean="0"/>
              <a:t>25/03/2019</a:t>
            </a:fld>
            <a:endParaRPr lang="it-IT"/>
          </a:p>
        </p:txBody>
      </p:sp>
      <p:sp>
        <p:nvSpPr>
          <p:cNvPr id="5" name="Segnaposto piè di pagina 4">
            <a:extLst>
              <a:ext uri="{FF2B5EF4-FFF2-40B4-BE49-F238E27FC236}">
                <a16:creationId xmlns:a16="http://schemas.microsoft.com/office/drawing/2014/main" xmlns="" id="{5BAB8D57-5A8B-479F-A43B-F1F2FF960CC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546860FA-E7AA-4EFB-92C9-30BA6057563B}"/>
              </a:ext>
            </a:extLst>
          </p:cNvPr>
          <p:cNvSpPr>
            <a:spLocks noGrp="1"/>
          </p:cNvSpPr>
          <p:nvPr>
            <p:ph type="sldNum" sz="quarter" idx="12"/>
          </p:nvPr>
        </p:nvSpPr>
        <p:spPr/>
        <p:txBody>
          <a:bodyPr/>
          <a:lstStyle/>
          <a:p>
            <a:fld id="{EB4DFE04-4E2C-4FF6-9282-7776892A25D9}" type="slidenum">
              <a:rPr lang="it-IT" smtClean="0"/>
              <a:t>‹N›</a:t>
            </a:fld>
            <a:endParaRPr lang="it-IT"/>
          </a:p>
        </p:txBody>
      </p:sp>
    </p:spTree>
    <p:extLst>
      <p:ext uri="{BB962C8B-B14F-4D97-AF65-F5344CB8AC3E}">
        <p14:creationId xmlns:p14="http://schemas.microsoft.com/office/powerpoint/2010/main" val="2719800635"/>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F096E075-ACC3-4B68-A6E2-BAC97AD64CA8}"/>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FD81AC0C-3E72-410E-8600-67BE06E24B12}"/>
              </a:ext>
            </a:extLst>
          </p:cNvPr>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xmlns="" id="{AEE2DA11-3B8B-45DD-9539-24947103A911}"/>
              </a:ext>
            </a:extLst>
          </p:cNvPr>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xmlns="" id="{19036579-3DD3-45E2-8653-2C63749AEEC6}"/>
              </a:ext>
            </a:extLst>
          </p:cNvPr>
          <p:cNvSpPr>
            <a:spLocks noGrp="1"/>
          </p:cNvSpPr>
          <p:nvPr>
            <p:ph type="dt" sz="half" idx="10"/>
          </p:nvPr>
        </p:nvSpPr>
        <p:spPr/>
        <p:txBody>
          <a:bodyPr/>
          <a:lstStyle/>
          <a:p>
            <a:fld id="{1CCA9FCB-F456-4308-828D-7CAA07066B20}" type="datetimeFigureOut">
              <a:rPr lang="it-IT" smtClean="0"/>
              <a:t>25/03/2019</a:t>
            </a:fld>
            <a:endParaRPr lang="it-IT"/>
          </a:p>
        </p:txBody>
      </p:sp>
      <p:sp>
        <p:nvSpPr>
          <p:cNvPr id="6" name="Segnaposto piè di pagina 5">
            <a:extLst>
              <a:ext uri="{FF2B5EF4-FFF2-40B4-BE49-F238E27FC236}">
                <a16:creationId xmlns:a16="http://schemas.microsoft.com/office/drawing/2014/main" xmlns="" id="{8C28C053-E84D-4EAE-A9C7-C133DA0D203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xmlns="" id="{EEB14A4A-9C5C-4AFE-B863-206B380473FD}"/>
              </a:ext>
            </a:extLst>
          </p:cNvPr>
          <p:cNvSpPr>
            <a:spLocks noGrp="1"/>
          </p:cNvSpPr>
          <p:nvPr>
            <p:ph type="sldNum" sz="quarter" idx="12"/>
          </p:nvPr>
        </p:nvSpPr>
        <p:spPr/>
        <p:txBody>
          <a:bodyPr/>
          <a:lstStyle/>
          <a:p>
            <a:fld id="{EB4DFE04-4E2C-4FF6-9282-7776892A25D9}" type="slidenum">
              <a:rPr lang="it-IT" smtClean="0"/>
              <a:t>‹N›</a:t>
            </a:fld>
            <a:endParaRPr lang="it-IT"/>
          </a:p>
        </p:txBody>
      </p:sp>
    </p:spTree>
    <p:extLst>
      <p:ext uri="{BB962C8B-B14F-4D97-AF65-F5344CB8AC3E}">
        <p14:creationId xmlns:p14="http://schemas.microsoft.com/office/powerpoint/2010/main" val="4031810702"/>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4B09A6A0-BF55-4575-ADB7-4901822F2718}"/>
              </a:ext>
            </a:extLst>
          </p:cNvPr>
          <p:cNvSpPr>
            <a:spLocks noGrp="1"/>
          </p:cNvSpPr>
          <p:nvPr>
            <p:ph type="title"/>
          </p:nvPr>
        </p:nvSpPr>
        <p:spPr>
          <a:xfrm>
            <a:off x="839788" y="365129"/>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BD5725BF-DACF-44F7-AA11-C3CBF4A7C848}"/>
              </a:ext>
            </a:extLst>
          </p:cNvPr>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a:extLst>
              <a:ext uri="{FF2B5EF4-FFF2-40B4-BE49-F238E27FC236}">
                <a16:creationId xmlns:a16="http://schemas.microsoft.com/office/drawing/2014/main" xmlns="" id="{3289DDD7-0EE8-4DC9-8FE0-C58B80F7A5C2}"/>
              </a:ext>
            </a:extLst>
          </p:cNvPr>
          <p:cNvSpPr>
            <a:spLocks noGrp="1"/>
          </p:cNvSpPr>
          <p:nvPr>
            <p:ph sz="half" idx="2"/>
          </p:nvPr>
        </p:nvSpPr>
        <p:spPr>
          <a:xfrm>
            <a:off x="839789"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xmlns="" id="{2C6F2BCF-6E44-4ACB-BBE1-188A073534B9}"/>
              </a:ext>
            </a:extLst>
          </p:cNvPr>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a:extLst>
              <a:ext uri="{FF2B5EF4-FFF2-40B4-BE49-F238E27FC236}">
                <a16:creationId xmlns:a16="http://schemas.microsoft.com/office/drawing/2014/main" xmlns="" id="{68BF0BD0-7F39-42AB-BDC1-07C7E7D7E742}"/>
              </a:ext>
            </a:extLst>
          </p:cNvPr>
          <p:cNvSpPr>
            <a:spLocks noGrp="1"/>
          </p:cNvSpPr>
          <p:nvPr>
            <p:ph sz="quarter" idx="4"/>
          </p:nvPr>
        </p:nvSpPr>
        <p:spPr>
          <a:xfrm>
            <a:off x="6172203"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xmlns="" id="{6F967DFA-7723-46B2-A791-6E2014D5F1CE}"/>
              </a:ext>
            </a:extLst>
          </p:cNvPr>
          <p:cNvSpPr>
            <a:spLocks noGrp="1"/>
          </p:cNvSpPr>
          <p:nvPr>
            <p:ph type="dt" sz="half" idx="10"/>
          </p:nvPr>
        </p:nvSpPr>
        <p:spPr/>
        <p:txBody>
          <a:bodyPr/>
          <a:lstStyle/>
          <a:p>
            <a:fld id="{1CCA9FCB-F456-4308-828D-7CAA07066B20}" type="datetimeFigureOut">
              <a:rPr lang="it-IT" smtClean="0"/>
              <a:t>25/03/2019</a:t>
            </a:fld>
            <a:endParaRPr lang="it-IT"/>
          </a:p>
        </p:txBody>
      </p:sp>
      <p:sp>
        <p:nvSpPr>
          <p:cNvPr id="8" name="Segnaposto piè di pagina 7">
            <a:extLst>
              <a:ext uri="{FF2B5EF4-FFF2-40B4-BE49-F238E27FC236}">
                <a16:creationId xmlns:a16="http://schemas.microsoft.com/office/drawing/2014/main" xmlns="" id="{E58D5BA3-1CDB-4AA0-92C4-17E6CBC68607}"/>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xmlns="" id="{DB7979A7-6791-4313-8196-AC595FACD720}"/>
              </a:ext>
            </a:extLst>
          </p:cNvPr>
          <p:cNvSpPr>
            <a:spLocks noGrp="1"/>
          </p:cNvSpPr>
          <p:nvPr>
            <p:ph type="sldNum" sz="quarter" idx="12"/>
          </p:nvPr>
        </p:nvSpPr>
        <p:spPr/>
        <p:txBody>
          <a:bodyPr/>
          <a:lstStyle/>
          <a:p>
            <a:fld id="{EB4DFE04-4E2C-4FF6-9282-7776892A25D9}" type="slidenum">
              <a:rPr lang="it-IT" smtClean="0"/>
              <a:t>‹N›</a:t>
            </a:fld>
            <a:endParaRPr lang="it-IT"/>
          </a:p>
        </p:txBody>
      </p:sp>
    </p:spTree>
    <p:extLst>
      <p:ext uri="{BB962C8B-B14F-4D97-AF65-F5344CB8AC3E}">
        <p14:creationId xmlns:p14="http://schemas.microsoft.com/office/powerpoint/2010/main" val="24619702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25DBB66D-F94E-4A88-8A3A-D39D04BEEAEA}" type="slidenum">
              <a:rPr lang="it-IT" altLang="it-IT"/>
              <a:pPr>
                <a:defRPr/>
              </a:pPr>
              <a:t>‹N›</a:t>
            </a:fld>
            <a:endParaRPr lang="it-IT" altLang="it-IT"/>
          </a:p>
        </p:txBody>
      </p:sp>
    </p:spTree>
    <p:extLst>
      <p:ext uri="{BB962C8B-B14F-4D97-AF65-F5344CB8AC3E}">
        <p14:creationId xmlns:p14="http://schemas.microsoft.com/office/powerpoint/2010/main" val="2575017047"/>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61A5FFCB-3A0C-4C26-B9AE-09221E8D3FD1}"/>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xmlns="" id="{3E8A604B-53F9-4007-989E-DFDFC80E6F8D}"/>
              </a:ext>
            </a:extLst>
          </p:cNvPr>
          <p:cNvSpPr>
            <a:spLocks noGrp="1"/>
          </p:cNvSpPr>
          <p:nvPr>
            <p:ph type="dt" sz="half" idx="10"/>
          </p:nvPr>
        </p:nvSpPr>
        <p:spPr/>
        <p:txBody>
          <a:bodyPr/>
          <a:lstStyle/>
          <a:p>
            <a:fld id="{1CCA9FCB-F456-4308-828D-7CAA07066B20}" type="datetimeFigureOut">
              <a:rPr lang="it-IT" smtClean="0"/>
              <a:t>25/03/2019</a:t>
            </a:fld>
            <a:endParaRPr lang="it-IT"/>
          </a:p>
        </p:txBody>
      </p:sp>
      <p:sp>
        <p:nvSpPr>
          <p:cNvPr id="4" name="Segnaposto piè di pagina 3">
            <a:extLst>
              <a:ext uri="{FF2B5EF4-FFF2-40B4-BE49-F238E27FC236}">
                <a16:creationId xmlns:a16="http://schemas.microsoft.com/office/drawing/2014/main" xmlns="" id="{BCA23EEB-67E3-46F7-94E3-1020C5BE5AC0}"/>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xmlns="" id="{55FB65A3-8BD5-48EA-AA5E-83A92D16202E}"/>
              </a:ext>
            </a:extLst>
          </p:cNvPr>
          <p:cNvSpPr>
            <a:spLocks noGrp="1"/>
          </p:cNvSpPr>
          <p:nvPr>
            <p:ph type="sldNum" sz="quarter" idx="12"/>
          </p:nvPr>
        </p:nvSpPr>
        <p:spPr/>
        <p:txBody>
          <a:bodyPr/>
          <a:lstStyle/>
          <a:p>
            <a:fld id="{EB4DFE04-4E2C-4FF6-9282-7776892A25D9}" type="slidenum">
              <a:rPr lang="it-IT" smtClean="0"/>
              <a:t>‹N›</a:t>
            </a:fld>
            <a:endParaRPr lang="it-IT"/>
          </a:p>
        </p:txBody>
      </p:sp>
    </p:spTree>
    <p:extLst>
      <p:ext uri="{BB962C8B-B14F-4D97-AF65-F5344CB8AC3E}">
        <p14:creationId xmlns:p14="http://schemas.microsoft.com/office/powerpoint/2010/main" val="73084653"/>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xmlns="" id="{77857041-F8AD-44D8-A1A3-292E41E3CB0D}"/>
              </a:ext>
            </a:extLst>
          </p:cNvPr>
          <p:cNvSpPr>
            <a:spLocks noGrp="1"/>
          </p:cNvSpPr>
          <p:nvPr>
            <p:ph type="dt" sz="half" idx="10"/>
          </p:nvPr>
        </p:nvSpPr>
        <p:spPr/>
        <p:txBody>
          <a:bodyPr/>
          <a:lstStyle/>
          <a:p>
            <a:fld id="{1CCA9FCB-F456-4308-828D-7CAA07066B20}" type="datetimeFigureOut">
              <a:rPr lang="it-IT" smtClean="0"/>
              <a:t>25/03/2019</a:t>
            </a:fld>
            <a:endParaRPr lang="it-IT"/>
          </a:p>
        </p:txBody>
      </p:sp>
      <p:sp>
        <p:nvSpPr>
          <p:cNvPr id="3" name="Segnaposto piè di pagina 2">
            <a:extLst>
              <a:ext uri="{FF2B5EF4-FFF2-40B4-BE49-F238E27FC236}">
                <a16:creationId xmlns:a16="http://schemas.microsoft.com/office/drawing/2014/main" xmlns="" id="{93091FE7-A3F6-4174-A821-F8F3E501D62F}"/>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xmlns="" id="{1648DDE6-17D2-4157-AE35-4BB576C2EABF}"/>
              </a:ext>
            </a:extLst>
          </p:cNvPr>
          <p:cNvSpPr>
            <a:spLocks noGrp="1"/>
          </p:cNvSpPr>
          <p:nvPr>
            <p:ph type="sldNum" sz="quarter" idx="12"/>
          </p:nvPr>
        </p:nvSpPr>
        <p:spPr/>
        <p:txBody>
          <a:bodyPr/>
          <a:lstStyle/>
          <a:p>
            <a:fld id="{EB4DFE04-4E2C-4FF6-9282-7776892A25D9}" type="slidenum">
              <a:rPr lang="it-IT" smtClean="0"/>
              <a:t>‹N›</a:t>
            </a:fld>
            <a:endParaRPr lang="it-IT"/>
          </a:p>
        </p:txBody>
      </p:sp>
    </p:spTree>
    <p:extLst>
      <p:ext uri="{BB962C8B-B14F-4D97-AF65-F5344CB8AC3E}">
        <p14:creationId xmlns:p14="http://schemas.microsoft.com/office/powerpoint/2010/main" val="1822035789"/>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B4284223-189A-46D5-B81E-FBF2D71D2DF1}"/>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2818C5C1-5F10-46CE-9CD3-75ADAC8D0950}"/>
              </a:ext>
            </a:extLst>
          </p:cNvPr>
          <p:cNvSpPr>
            <a:spLocks noGrp="1"/>
          </p:cNvSpPr>
          <p:nvPr>
            <p:ph idx="1"/>
          </p:nvPr>
        </p:nvSpPr>
        <p:spPr>
          <a:xfrm>
            <a:off x="5183188" y="98807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xmlns="" id="{E87CFC16-D629-42BE-86CF-EA38C499BA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xmlns="" id="{E3BAB3B3-DD59-468D-A61C-A25E95F2A45E}"/>
              </a:ext>
            </a:extLst>
          </p:cNvPr>
          <p:cNvSpPr>
            <a:spLocks noGrp="1"/>
          </p:cNvSpPr>
          <p:nvPr>
            <p:ph type="dt" sz="half" idx="10"/>
          </p:nvPr>
        </p:nvSpPr>
        <p:spPr/>
        <p:txBody>
          <a:bodyPr/>
          <a:lstStyle/>
          <a:p>
            <a:fld id="{1CCA9FCB-F456-4308-828D-7CAA07066B20}" type="datetimeFigureOut">
              <a:rPr lang="it-IT" smtClean="0"/>
              <a:t>25/03/2019</a:t>
            </a:fld>
            <a:endParaRPr lang="it-IT"/>
          </a:p>
        </p:txBody>
      </p:sp>
      <p:sp>
        <p:nvSpPr>
          <p:cNvPr id="6" name="Segnaposto piè di pagina 5">
            <a:extLst>
              <a:ext uri="{FF2B5EF4-FFF2-40B4-BE49-F238E27FC236}">
                <a16:creationId xmlns:a16="http://schemas.microsoft.com/office/drawing/2014/main" xmlns="" id="{25B4452C-C449-4993-95BB-70FE00E7C7FE}"/>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xmlns="" id="{D349E6CA-566F-402F-AA68-4A762050C404}"/>
              </a:ext>
            </a:extLst>
          </p:cNvPr>
          <p:cNvSpPr>
            <a:spLocks noGrp="1"/>
          </p:cNvSpPr>
          <p:nvPr>
            <p:ph type="sldNum" sz="quarter" idx="12"/>
          </p:nvPr>
        </p:nvSpPr>
        <p:spPr/>
        <p:txBody>
          <a:bodyPr/>
          <a:lstStyle/>
          <a:p>
            <a:fld id="{EB4DFE04-4E2C-4FF6-9282-7776892A25D9}" type="slidenum">
              <a:rPr lang="it-IT" smtClean="0"/>
              <a:t>‹N›</a:t>
            </a:fld>
            <a:endParaRPr lang="it-IT"/>
          </a:p>
        </p:txBody>
      </p:sp>
    </p:spTree>
    <p:extLst>
      <p:ext uri="{BB962C8B-B14F-4D97-AF65-F5344CB8AC3E}">
        <p14:creationId xmlns:p14="http://schemas.microsoft.com/office/powerpoint/2010/main" val="1528080464"/>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173347B2-8064-419A-8AB0-EB99718D5401}"/>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xmlns="" id="{84FAB36B-AB3A-4457-8B3E-C9DDC49206E3}"/>
              </a:ext>
            </a:extLst>
          </p:cNvPr>
          <p:cNvSpPr>
            <a:spLocks noGrp="1"/>
          </p:cNvSpPr>
          <p:nvPr>
            <p:ph type="pic" idx="1"/>
          </p:nvPr>
        </p:nvSpPr>
        <p:spPr>
          <a:xfrm>
            <a:off x="5183188" y="98807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xmlns="" id="{35B8B303-3022-4045-A081-50A65A1FCD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xmlns="" id="{2933BC31-1399-420E-86AF-E4594A2687CF}"/>
              </a:ext>
            </a:extLst>
          </p:cNvPr>
          <p:cNvSpPr>
            <a:spLocks noGrp="1"/>
          </p:cNvSpPr>
          <p:nvPr>
            <p:ph type="dt" sz="half" idx="10"/>
          </p:nvPr>
        </p:nvSpPr>
        <p:spPr/>
        <p:txBody>
          <a:bodyPr/>
          <a:lstStyle/>
          <a:p>
            <a:fld id="{1CCA9FCB-F456-4308-828D-7CAA07066B20}" type="datetimeFigureOut">
              <a:rPr lang="it-IT" smtClean="0"/>
              <a:t>25/03/2019</a:t>
            </a:fld>
            <a:endParaRPr lang="it-IT"/>
          </a:p>
        </p:txBody>
      </p:sp>
      <p:sp>
        <p:nvSpPr>
          <p:cNvPr id="6" name="Segnaposto piè di pagina 5">
            <a:extLst>
              <a:ext uri="{FF2B5EF4-FFF2-40B4-BE49-F238E27FC236}">
                <a16:creationId xmlns:a16="http://schemas.microsoft.com/office/drawing/2014/main" xmlns="" id="{4E0AEF2C-A47C-4551-91B8-1CE26B238813}"/>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xmlns="" id="{BE346467-074F-4968-B5D4-CF4991F7F73B}"/>
              </a:ext>
            </a:extLst>
          </p:cNvPr>
          <p:cNvSpPr>
            <a:spLocks noGrp="1"/>
          </p:cNvSpPr>
          <p:nvPr>
            <p:ph type="sldNum" sz="quarter" idx="12"/>
          </p:nvPr>
        </p:nvSpPr>
        <p:spPr/>
        <p:txBody>
          <a:bodyPr/>
          <a:lstStyle/>
          <a:p>
            <a:fld id="{EB4DFE04-4E2C-4FF6-9282-7776892A25D9}" type="slidenum">
              <a:rPr lang="it-IT" smtClean="0"/>
              <a:t>‹N›</a:t>
            </a:fld>
            <a:endParaRPr lang="it-IT"/>
          </a:p>
        </p:txBody>
      </p:sp>
    </p:spTree>
    <p:extLst>
      <p:ext uri="{BB962C8B-B14F-4D97-AF65-F5344CB8AC3E}">
        <p14:creationId xmlns:p14="http://schemas.microsoft.com/office/powerpoint/2010/main" val="1871742859"/>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FD83C7EB-5AA0-43BD-9111-B7872B1A44A9}"/>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xmlns="" id="{6DB32056-DEF6-43EE-A83B-ECADCF8ED3CB}"/>
              </a:ext>
            </a:extLst>
          </p:cNvPr>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231CA90D-FBD3-4BD8-95E1-232555D692CD}"/>
              </a:ext>
            </a:extLst>
          </p:cNvPr>
          <p:cNvSpPr>
            <a:spLocks noGrp="1"/>
          </p:cNvSpPr>
          <p:nvPr>
            <p:ph type="dt" sz="half" idx="10"/>
          </p:nvPr>
        </p:nvSpPr>
        <p:spPr/>
        <p:txBody>
          <a:bodyPr/>
          <a:lstStyle/>
          <a:p>
            <a:fld id="{1CCA9FCB-F456-4308-828D-7CAA07066B20}" type="datetimeFigureOut">
              <a:rPr lang="it-IT" smtClean="0"/>
              <a:t>25/03/2019</a:t>
            </a:fld>
            <a:endParaRPr lang="it-IT"/>
          </a:p>
        </p:txBody>
      </p:sp>
      <p:sp>
        <p:nvSpPr>
          <p:cNvPr id="5" name="Segnaposto piè di pagina 4">
            <a:extLst>
              <a:ext uri="{FF2B5EF4-FFF2-40B4-BE49-F238E27FC236}">
                <a16:creationId xmlns:a16="http://schemas.microsoft.com/office/drawing/2014/main" xmlns="" id="{A4037753-1125-46B0-AF86-A585374BEA3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BE8C2037-78F4-4EB9-872B-A88B8A7371CF}"/>
              </a:ext>
            </a:extLst>
          </p:cNvPr>
          <p:cNvSpPr>
            <a:spLocks noGrp="1"/>
          </p:cNvSpPr>
          <p:nvPr>
            <p:ph type="sldNum" sz="quarter" idx="12"/>
          </p:nvPr>
        </p:nvSpPr>
        <p:spPr/>
        <p:txBody>
          <a:bodyPr/>
          <a:lstStyle/>
          <a:p>
            <a:fld id="{EB4DFE04-4E2C-4FF6-9282-7776892A25D9}" type="slidenum">
              <a:rPr lang="it-IT" smtClean="0"/>
              <a:t>‹N›</a:t>
            </a:fld>
            <a:endParaRPr lang="it-IT"/>
          </a:p>
        </p:txBody>
      </p:sp>
    </p:spTree>
    <p:extLst>
      <p:ext uri="{BB962C8B-B14F-4D97-AF65-F5344CB8AC3E}">
        <p14:creationId xmlns:p14="http://schemas.microsoft.com/office/powerpoint/2010/main" val="1740741031"/>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xmlns="" id="{E8CAFF55-BC98-4D04-981B-91C906CEE89D}"/>
              </a:ext>
            </a:extLst>
          </p:cNvPr>
          <p:cNvSpPr>
            <a:spLocks noGrp="1"/>
          </p:cNvSpPr>
          <p:nvPr>
            <p:ph type="title" orient="vert"/>
          </p:nvPr>
        </p:nvSpPr>
        <p:spPr>
          <a:xfrm>
            <a:off x="8724902"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xmlns="" id="{A55502CF-C2D5-4F4F-82BE-66E74888A304}"/>
              </a:ext>
            </a:extLst>
          </p:cNvPr>
          <p:cNvSpPr>
            <a:spLocks noGrp="1"/>
          </p:cNvSpPr>
          <p:nvPr>
            <p:ph type="body" orient="vert" idx="1"/>
          </p:nvPr>
        </p:nvSpPr>
        <p:spPr>
          <a:xfrm>
            <a:off x="838203"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CCE6F268-67A8-461C-922E-1762A81A08A9}"/>
              </a:ext>
            </a:extLst>
          </p:cNvPr>
          <p:cNvSpPr>
            <a:spLocks noGrp="1"/>
          </p:cNvSpPr>
          <p:nvPr>
            <p:ph type="dt" sz="half" idx="10"/>
          </p:nvPr>
        </p:nvSpPr>
        <p:spPr/>
        <p:txBody>
          <a:bodyPr/>
          <a:lstStyle/>
          <a:p>
            <a:fld id="{1CCA9FCB-F456-4308-828D-7CAA07066B20}" type="datetimeFigureOut">
              <a:rPr lang="it-IT" smtClean="0"/>
              <a:t>25/03/2019</a:t>
            </a:fld>
            <a:endParaRPr lang="it-IT"/>
          </a:p>
        </p:txBody>
      </p:sp>
      <p:sp>
        <p:nvSpPr>
          <p:cNvPr id="5" name="Segnaposto piè di pagina 4">
            <a:extLst>
              <a:ext uri="{FF2B5EF4-FFF2-40B4-BE49-F238E27FC236}">
                <a16:creationId xmlns:a16="http://schemas.microsoft.com/office/drawing/2014/main" xmlns="" id="{05B2A0A1-E892-4613-88D2-AF1BF1E772B7}"/>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7696B308-414A-4EE7-B13D-0228D1AB3018}"/>
              </a:ext>
            </a:extLst>
          </p:cNvPr>
          <p:cNvSpPr>
            <a:spLocks noGrp="1"/>
          </p:cNvSpPr>
          <p:nvPr>
            <p:ph type="sldNum" sz="quarter" idx="12"/>
          </p:nvPr>
        </p:nvSpPr>
        <p:spPr/>
        <p:txBody>
          <a:bodyPr/>
          <a:lstStyle/>
          <a:p>
            <a:fld id="{EB4DFE04-4E2C-4FF6-9282-7776892A25D9}" type="slidenum">
              <a:rPr lang="it-IT" smtClean="0"/>
              <a:t>‹N›</a:t>
            </a:fld>
            <a:endParaRPr lang="it-IT"/>
          </a:p>
        </p:txBody>
      </p:sp>
    </p:spTree>
    <p:extLst>
      <p:ext uri="{BB962C8B-B14F-4D97-AF65-F5344CB8AC3E}">
        <p14:creationId xmlns:p14="http://schemas.microsoft.com/office/powerpoint/2010/main" val="1640175286"/>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8C277CC6-9A3F-492D-98DD-13D6A6442269}"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07518D4F-9CE4-43CB-820C-05DCA314374D}" type="slidenum">
              <a:rPr lang="it-IT" altLang="it-IT"/>
              <a:pPr>
                <a:defRPr/>
              </a:pPr>
              <a:t>‹N›</a:t>
            </a:fld>
            <a:endParaRPr lang="it-IT" altLang="it-IT"/>
          </a:p>
        </p:txBody>
      </p:sp>
    </p:spTree>
    <p:extLst>
      <p:ext uri="{BB962C8B-B14F-4D97-AF65-F5344CB8AC3E}">
        <p14:creationId xmlns:p14="http://schemas.microsoft.com/office/powerpoint/2010/main" val="3838720039"/>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5A034849-1691-4CAE-A186-ED48C8ECA60C}"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9A44464E-0BBF-4BB2-8C48-2F5DFDAEE080}" type="slidenum">
              <a:rPr lang="it-IT" altLang="it-IT"/>
              <a:pPr>
                <a:defRPr/>
              </a:pPr>
              <a:t>‹N›</a:t>
            </a:fld>
            <a:endParaRPr lang="it-IT" altLang="it-IT"/>
          </a:p>
        </p:txBody>
      </p:sp>
    </p:spTree>
    <p:extLst>
      <p:ext uri="{BB962C8B-B14F-4D97-AF65-F5344CB8AC3E}">
        <p14:creationId xmlns:p14="http://schemas.microsoft.com/office/powerpoint/2010/main" val="171710732"/>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F32CC2CC-5FB6-4F77-A416-2F24AEC414A7}"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EB462F8F-C0B1-4F90-9F46-065713AACE0A}" type="slidenum">
              <a:rPr lang="it-IT" altLang="it-IT"/>
              <a:pPr>
                <a:defRPr/>
              </a:pPr>
              <a:t>‹N›</a:t>
            </a:fld>
            <a:endParaRPr lang="it-IT" altLang="it-IT"/>
          </a:p>
        </p:txBody>
      </p:sp>
    </p:spTree>
    <p:extLst>
      <p:ext uri="{BB962C8B-B14F-4D97-AF65-F5344CB8AC3E}">
        <p14:creationId xmlns:p14="http://schemas.microsoft.com/office/powerpoint/2010/main" val="627411436"/>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038EF0BC-3756-41BA-AAF0-CB119A4EA0C8}"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7FE90FAE-0008-46B5-903E-6EE6362BDB6A}" type="slidenum">
              <a:rPr lang="it-IT" altLang="it-IT"/>
              <a:pPr>
                <a:defRPr/>
              </a:pPr>
              <a:t>‹N›</a:t>
            </a:fld>
            <a:endParaRPr lang="it-IT" altLang="it-IT"/>
          </a:p>
        </p:txBody>
      </p:sp>
    </p:spTree>
    <p:extLst>
      <p:ext uri="{BB962C8B-B14F-4D97-AF65-F5344CB8AC3E}">
        <p14:creationId xmlns:p14="http://schemas.microsoft.com/office/powerpoint/2010/main" val="3758880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7B107E6B-2A00-411A-B772-03FA4725C077}" type="slidenum">
              <a:rPr lang="it-IT" altLang="it-IT"/>
              <a:pPr>
                <a:defRPr/>
              </a:pPr>
              <a:t>‹N›</a:t>
            </a:fld>
            <a:endParaRPr lang="it-IT" altLang="it-IT"/>
          </a:p>
        </p:txBody>
      </p:sp>
    </p:spTree>
    <p:extLst>
      <p:ext uri="{BB962C8B-B14F-4D97-AF65-F5344CB8AC3E}">
        <p14:creationId xmlns:p14="http://schemas.microsoft.com/office/powerpoint/2010/main" val="1624182068"/>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F7205415-0D7E-4B3D-A54B-4AFCBBE798AD}"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C3355C7C-846A-4676-9466-FC32B6DEC4FA}" type="slidenum">
              <a:rPr lang="it-IT" altLang="it-IT"/>
              <a:pPr>
                <a:defRPr/>
              </a:pPr>
              <a:t>‹N›</a:t>
            </a:fld>
            <a:endParaRPr lang="it-IT" altLang="it-IT"/>
          </a:p>
        </p:txBody>
      </p:sp>
    </p:spTree>
    <p:extLst>
      <p:ext uri="{BB962C8B-B14F-4D97-AF65-F5344CB8AC3E}">
        <p14:creationId xmlns:p14="http://schemas.microsoft.com/office/powerpoint/2010/main" val="3267593080"/>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179C3F81-7CFB-4B65-877D-5E7515430687}"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1C4AAF6B-7453-4FFD-87B2-44B9A8C0EAC1}" type="slidenum">
              <a:rPr lang="it-IT" altLang="it-IT"/>
              <a:pPr>
                <a:defRPr/>
              </a:pPr>
              <a:t>‹N›</a:t>
            </a:fld>
            <a:endParaRPr lang="it-IT" altLang="it-IT"/>
          </a:p>
        </p:txBody>
      </p:sp>
    </p:spTree>
    <p:extLst>
      <p:ext uri="{BB962C8B-B14F-4D97-AF65-F5344CB8AC3E}">
        <p14:creationId xmlns:p14="http://schemas.microsoft.com/office/powerpoint/2010/main" val="2642596062"/>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0D083952-59F2-47B9-A78B-2A6F032FF6B6}"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B49DE85B-F2C6-434C-B2CF-D13B48900647}" type="slidenum">
              <a:rPr lang="it-IT" altLang="it-IT"/>
              <a:pPr>
                <a:defRPr/>
              </a:pPr>
              <a:t>‹N›</a:t>
            </a:fld>
            <a:endParaRPr lang="it-IT" altLang="it-IT"/>
          </a:p>
        </p:txBody>
      </p:sp>
    </p:spTree>
    <p:extLst>
      <p:ext uri="{BB962C8B-B14F-4D97-AF65-F5344CB8AC3E}">
        <p14:creationId xmlns:p14="http://schemas.microsoft.com/office/powerpoint/2010/main" val="665435515"/>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939B8F23-E472-452D-AD84-9888F03E6F88}"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03FBBE99-67C0-4844-A76E-39C9B6265A92}" type="slidenum">
              <a:rPr lang="it-IT" altLang="it-IT"/>
              <a:pPr>
                <a:defRPr/>
              </a:pPr>
              <a:t>‹N›</a:t>
            </a:fld>
            <a:endParaRPr lang="it-IT" altLang="it-IT"/>
          </a:p>
        </p:txBody>
      </p:sp>
    </p:spTree>
    <p:extLst>
      <p:ext uri="{BB962C8B-B14F-4D97-AF65-F5344CB8AC3E}">
        <p14:creationId xmlns:p14="http://schemas.microsoft.com/office/powerpoint/2010/main" val="751956644"/>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882C57F1-9355-42B3-9B00-6000E45B3E8D}"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3E8B93FA-518A-452A-BC17-A518249727DB}" type="slidenum">
              <a:rPr lang="it-IT" altLang="it-IT"/>
              <a:pPr>
                <a:defRPr/>
              </a:pPr>
              <a:t>‹N›</a:t>
            </a:fld>
            <a:endParaRPr lang="it-IT" altLang="it-IT"/>
          </a:p>
        </p:txBody>
      </p:sp>
    </p:spTree>
    <p:extLst>
      <p:ext uri="{BB962C8B-B14F-4D97-AF65-F5344CB8AC3E}">
        <p14:creationId xmlns:p14="http://schemas.microsoft.com/office/powerpoint/2010/main" val="4097633896"/>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B1FE9568-55B1-4BA4-A719-F86BE17D9B80}"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C842B4E6-6ED9-4CA8-8E6A-DE1EC58E313B}" type="slidenum">
              <a:rPr lang="it-IT" altLang="it-IT"/>
              <a:pPr>
                <a:defRPr/>
              </a:pPr>
              <a:t>‹N›</a:t>
            </a:fld>
            <a:endParaRPr lang="it-IT" altLang="it-IT"/>
          </a:p>
        </p:txBody>
      </p:sp>
    </p:spTree>
    <p:extLst>
      <p:ext uri="{BB962C8B-B14F-4D97-AF65-F5344CB8AC3E}">
        <p14:creationId xmlns:p14="http://schemas.microsoft.com/office/powerpoint/2010/main" val="2507677076"/>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71D94A04-04E9-4738-A015-58F50E4BA0E5}"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F27010CB-4EDB-475B-B2DF-4958A53A635B}" type="slidenum">
              <a:rPr lang="it-IT" altLang="it-IT"/>
              <a:pPr>
                <a:defRPr/>
              </a:pPr>
              <a:t>‹N›</a:t>
            </a:fld>
            <a:endParaRPr lang="it-IT" altLang="it-IT"/>
          </a:p>
        </p:txBody>
      </p:sp>
    </p:spTree>
    <p:extLst>
      <p:ext uri="{BB962C8B-B14F-4D97-AF65-F5344CB8AC3E}">
        <p14:creationId xmlns:p14="http://schemas.microsoft.com/office/powerpoint/2010/main" val="3033077706"/>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FB54BACF-F3DE-4CF4-8456-CC683E4815C1}"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fld id="{2302D0EB-CE0E-42D2-9898-1E5EF3653526}" type="slidenum">
              <a:rPr lang="it-IT" altLang="it-IT"/>
              <a:pPr/>
              <a:t>‹N›</a:t>
            </a:fld>
            <a:endParaRPr lang="it-IT" altLang="it-IT"/>
          </a:p>
        </p:txBody>
      </p:sp>
    </p:spTree>
    <p:extLst>
      <p:ext uri="{BB962C8B-B14F-4D97-AF65-F5344CB8AC3E}">
        <p14:creationId xmlns:p14="http://schemas.microsoft.com/office/powerpoint/2010/main" val="3076352761"/>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B6D47941-2F7C-4AEC-A7D9-743DA504EB4D}"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fld id="{D431DC14-1E77-49C4-B524-0F1925F52025}" type="slidenum">
              <a:rPr lang="it-IT" altLang="it-IT"/>
              <a:pPr/>
              <a:t>‹N›</a:t>
            </a:fld>
            <a:endParaRPr lang="it-IT" altLang="it-IT"/>
          </a:p>
        </p:txBody>
      </p:sp>
    </p:spTree>
    <p:extLst>
      <p:ext uri="{BB962C8B-B14F-4D97-AF65-F5344CB8AC3E}">
        <p14:creationId xmlns:p14="http://schemas.microsoft.com/office/powerpoint/2010/main" val="662319524"/>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B37E532E-7F0F-4815-81C0-BAC53D76F960}"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fld id="{28F431B8-93AB-4E72-B274-D96454167DE4}" type="slidenum">
              <a:rPr lang="it-IT" altLang="it-IT"/>
              <a:pPr/>
              <a:t>‹N›</a:t>
            </a:fld>
            <a:endParaRPr lang="it-IT" altLang="it-IT"/>
          </a:p>
        </p:txBody>
      </p:sp>
    </p:spTree>
    <p:extLst>
      <p:ext uri="{BB962C8B-B14F-4D97-AF65-F5344CB8AC3E}">
        <p14:creationId xmlns:p14="http://schemas.microsoft.com/office/powerpoint/2010/main" val="14963599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3D157CE2-C34F-48A7-86EF-723C6EAC0D07}" type="slidenum">
              <a:rPr lang="it-IT" altLang="it-IT"/>
              <a:pPr>
                <a:defRPr/>
              </a:pPr>
              <a:t>‹N›</a:t>
            </a:fld>
            <a:endParaRPr lang="it-IT" altLang="it-IT"/>
          </a:p>
        </p:txBody>
      </p:sp>
    </p:spTree>
    <p:extLst>
      <p:ext uri="{BB962C8B-B14F-4D97-AF65-F5344CB8AC3E}">
        <p14:creationId xmlns:p14="http://schemas.microsoft.com/office/powerpoint/2010/main" val="2165262433"/>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4B90597D-FF87-46BD-B35E-D263034D1D71}"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fld id="{569EA0DE-8014-4BE7-8C54-93C40FB614A4}" type="slidenum">
              <a:rPr lang="it-IT" altLang="it-IT"/>
              <a:pPr/>
              <a:t>‹N›</a:t>
            </a:fld>
            <a:endParaRPr lang="it-IT" altLang="it-IT"/>
          </a:p>
        </p:txBody>
      </p:sp>
    </p:spTree>
    <p:extLst>
      <p:ext uri="{BB962C8B-B14F-4D97-AF65-F5344CB8AC3E}">
        <p14:creationId xmlns:p14="http://schemas.microsoft.com/office/powerpoint/2010/main" val="584537888"/>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D3D4D3D5-9EFA-439A-B2AD-6CF0A8F4ACDA}"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fld id="{0FB01561-4F3A-42A5-93BA-A0E787182D18}" type="slidenum">
              <a:rPr lang="it-IT" altLang="it-IT"/>
              <a:pPr/>
              <a:t>‹N›</a:t>
            </a:fld>
            <a:endParaRPr lang="it-IT" altLang="it-IT"/>
          </a:p>
        </p:txBody>
      </p:sp>
    </p:spTree>
    <p:extLst>
      <p:ext uri="{BB962C8B-B14F-4D97-AF65-F5344CB8AC3E}">
        <p14:creationId xmlns:p14="http://schemas.microsoft.com/office/powerpoint/2010/main" val="3286246690"/>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61080DC5-5A90-434A-A47D-1320B441FF87}"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fld id="{84B7E5BE-E1A1-427D-95ED-4FDD2CCDAB21}" type="slidenum">
              <a:rPr lang="it-IT" altLang="it-IT"/>
              <a:pPr/>
              <a:t>‹N›</a:t>
            </a:fld>
            <a:endParaRPr lang="it-IT" altLang="it-IT"/>
          </a:p>
        </p:txBody>
      </p:sp>
    </p:spTree>
    <p:extLst>
      <p:ext uri="{BB962C8B-B14F-4D97-AF65-F5344CB8AC3E}">
        <p14:creationId xmlns:p14="http://schemas.microsoft.com/office/powerpoint/2010/main" val="1096485606"/>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41A029CF-2917-454C-A8CA-E9CC84E9EA30}"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fld id="{E8E88360-3E7E-4AE8-BB9B-D7D205849BEC}" type="slidenum">
              <a:rPr lang="it-IT" altLang="it-IT"/>
              <a:pPr/>
              <a:t>‹N›</a:t>
            </a:fld>
            <a:endParaRPr lang="it-IT" altLang="it-IT"/>
          </a:p>
        </p:txBody>
      </p:sp>
    </p:spTree>
    <p:extLst>
      <p:ext uri="{BB962C8B-B14F-4D97-AF65-F5344CB8AC3E}">
        <p14:creationId xmlns:p14="http://schemas.microsoft.com/office/powerpoint/2010/main" val="2689050116"/>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11469CEC-6467-41CC-8195-EF467BB009E1}"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fld id="{3222392B-0338-4473-B91E-56528B9D4890}" type="slidenum">
              <a:rPr lang="it-IT" altLang="it-IT"/>
              <a:pPr/>
              <a:t>‹N›</a:t>
            </a:fld>
            <a:endParaRPr lang="it-IT" altLang="it-IT"/>
          </a:p>
        </p:txBody>
      </p:sp>
    </p:spTree>
    <p:extLst>
      <p:ext uri="{BB962C8B-B14F-4D97-AF65-F5344CB8AC3E}">
        <p14:creationId xmlns:p14="http://schemas.microsoft.com/office/powerpoint/2010/main" val="3184652925"/>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81027A20-F502-4E57-A459-4DFBA79A46F2}"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fld id="{72F41E6F-71DE-469C-927F-5E2CC4587CFB}" type="slidenum">
              <a:rPr lang="it-IT" altLang="it-IT"/>
              <a:pPr/>
              <a:t>‹N›</a:t>
            </a:fld>
            <a:endParaRPr lang="it-IT" altLang="it-IT"/>
          </a:p>
        </p:txBody>
      </p:sp>
    </p:spTree>
    <p:extLst>
      <p:ext uri="{BB962C8B-B14F-4D97-AF65-F5344CB8AC3E}">
        <p14:creationId xmlns:p14="http://schemas.microsoft.com/office/powerpoint/2010/main" val="2267289345"/>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9DF8364E-66D1-4E6F-B60C-3F0262704DAE}"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fld id="{7267827E-71CC-4493-B33F-951D6C7CFF78}" type="slidenum">
              <a:rPr lang="it-IT" altLang="it-IT"/>
              <a:pPr/>
              <a:t>‹N›</a:t>
            </a:fld>
            <a:endParaRPr lang="it-IT" altLang="it-IT"/>
          </a:p>
        </p:txBody>
      </p:sp>
    </p:spTree>
    <p:extLst>
      <p:ext uri="{BB962C8B-B14F-4D97-AF65-F5344CB8AC3E}">
        <p14:creationId xmlns:p14="http://schemas.microsoft.com/office/powerpoint/2010/main" val="3431203055"/>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734D14A1-B8DF-40A7-9FD1-E5175DBB6B41}"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fld id="{29578523-F9DE-49FA-9838-CC0E49D28611}" type="slidenum">
              <a:rPr lang="it-IT" altLang="it-IT"/>
              <a:pPr/>
              <a:t>‹N›</a:t>
            </a:fld>
            <a:endParaRPr lang="it-IT" altLang="it-IT"/>
          </a:p>
        </p:txBody>
      </p:sp>
    </p:spTree>
    <p:extLst>
      <p:ext uri="{BB962C8B-B14F-4D97-AF65-F5344CB8AC3E}">
        <p14:creationId xmlns:p14="http://schemas.microsoft.com/office/powerpoint/2010/main" val="206128827"/>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3F4CDA84-7850-4CF9-8C54-EA3CEB75EEE7}"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92930C10-1065-4710-882E-8533D958DE7C}" type="slidenum">
              <a:rPr lang="it-IT" altLang="it-IT"/>
              <a:pPr>
                <a:defRPr/>
              </a:pPr>
              <a:t>‹N›</a:t>
            </a:fld>
            <a:endParaRPr lang="it-IT" altLang="it-IT"/>
          </a:p>
        </p:txBody>
      </p:sp>
    </p:spTree>
    <p:extLst>
      <p:ext uri="{BB962C8B-B14F-4D97-AF65-F5344CB8AC3E}">
        <p14:creationId xmlns:p14="http://schemas.microsoft.com/office/powerpoint/2010/main" val="3574406044"/>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CEFBD814-AE0D-492E-BC3F-2075C51EF464}"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7CA62977-9036-4EDC-9358-03070DF73412}" type="slidenum">
              <a:rPr lang="it-IT" altLang="it-IT"/>
              <a:pPr>
                <a:defRPr/>
              </a:pPr>
              <a:t>‹N›</a:t>
            </a:fld>
            <a:endParaRPr lang="it-IT" altLang="it-IT"/>
          </a:p>
        </p:txBody>
      </p:sp>
    </p:spTree>
    <p:extLst>
      <p:ext uri="{BB962C8B-B14F-4D97-AF65-F5344CB8AC3E}">
        <p14:creationId xmlns:p14="http://schemas.microsoft.com/office/powerpoint/2010/main" val="25816495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Rectangle 4"/>
          <p:cNvSpPr>
            <a:spLocks noGrp="1" noChangeArrowheads="1"/>
          </p:cNvSpPr>
          <p:nvPr>
            <p:ph type="dt" sz="half" idx="10"/>
          </p:nvPr>
        </p:nvSpPr>
        <p:spPr>
          <a:ln/>
        </p:spPr>
        <p:txBody>
          <a:bodyPr/>
          <a:lstStyle>
            <a:lvl1pPr>
              <a:defRPr/>
            </a:lvl1pPr>
          </a:lstStyle>
          <a:p>
            <a:pPr>
              <a:defRPr/>
            </a:pPr>
            <a:endParaRPr lang="it-IT"/>
          </a:p>
        </p:txBody>
      </p:sp>
      <p:sp>
        <p:nvSpPr>
          <p:cNvPr id="8" name="Rectangle 5"/>
          <p:cNvSpPr>
            <a:spLocks noGrp="1" noChangeArrowheads="1"/>
          </p:cNvSpPr>
          <p:nvPr>
            <p:ph type="ftr" sz="quarter" idx="11"/>
          </p:nvPr>
        </p:nvSpPr>
        <p:spPr>
          <a:ln/>
        </p:spPr>
        <p:txBody>
          <a:bodyPr/>
          <a:lstStyle>
            <a:lvl1pPr>
              <a:defRPr/>
            </a:lvl1pPr>
          </a:lstStyle>
          <a:p>
            <a:pPr>
              <a:defRPr/>
            </a:pPr>
            <a:endParaRPr lang="it-IT"/>
          </a:p>
        </p:txBody>
      </p:sp>
      <p:sp>
        <p:nvSpPr>
          <p:cNvPr id="9" name="Rectangle 6"/>
          <p:cNvSpPr>
            <a:spLocks noGrp="1" noChangeArrowheads="1"/>
          </p:cNvSpPr>
          <p:nvPr>
            <p:ph type="sldNum" sz="quarter" idx="12"/>
          </p:nvPr>
        </p:nvSpPr>
        <p:spPr>
          <a:ln/>
        </p:spPr>
        <p:txBody>
          <a:bodyPr/>
          <a:lstStyle>
            <a:lvl1pPr>
              <a:defRPr/>
            </a:lvl1pPr>
          </a:lstStyle>
          <a:p>
            <a:pPr>
              <a:defRPr/>
            </a:pPr>
            <a:fld id="{FBBE1221-31E4-4D5B-92C1-3789213E5781}" type="slidenum">
              <a:rPr lang="it-IT" altLang="it-IT"/>
              <a:pPr>
                <a:defRPr/>
              </a:pPr>
              <a:t>‹N›</a:t>
            </a:fld>
            <a:endParaRPr lang="it-IT" altLang="it-IT"/>
          </a:p>
        </p:txBody>
      </p:sp>
    </p:spTree>
    <p:extLst>
      <p:ext uri="{BB962C8B-B14F-4D97-AF65-F5344CB8AC3E}">
        <p14:creationId xmlns:p14="http://schemas.microsoft.com/office/powerpoint/2010/main" val="965280445"/>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5F4E7C3B-3134-49E3-BC28-F5595B27D79E}"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6C9B6B8C-88EE-4541-916F-E18B6B6FCCBB}" type="slidenum">
              <a:rPr lang="it-IT" altLang="it-IT"/>
              <a:pPr>
                <a:defRPr/>
              </a:pPr>
              <a:t>‹N›</a:t>
            </a:fld>
            <a:endParaRPr lang="it-IT" altLang="it-IT"/>
          </a:p>
        </p:txBody>
      </p:sp>
    </p:spTree>
    <p:extLst>
      <p:ext uri="{BB962C8B-B14F-4D97-AF65-F5344CB8AC3E}">
        <p14:creationId xmlns:p14="http://schemas.microsoft.com/office/powerpoint/2010/main" val="3691167827"/>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D61557D9-C097-4373-96EA-4FC15E430993}"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DAB53DD0-4BC4-414D-A943-00B42FF07C20}" type="slidenum">
              <a:rPr lang="it-IT" altLang="it-IT"/>
              <a:pPr>
                <a:defRPr/>
              </a:pPr>
              <a:t>‹N›</a:t>
            </a:fld>
            <a:endParaRPr lang="it-IT" altLang="it-IT"/>
          </a:p>
        </p:txBody>
      </p:sp>
    </p:spTree>
    <p:extLst>
      <p:ext uri="{BB962C8B-B14F-4D97-AF65-F5344CB8AC3E}">
        <p14:creationId xmlns:p14="http://schemas.microsoft.com/office/powerpoint/2010/main" val="346094449"/>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914331F7-C8BE-45B2-8976-A9B48A56539E}"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91797733-729A-43E4-963F-96519B78FE33}" type="slidenum">
              <a:rPr lang="it-IT" altLang="it-IT"/>
              <a:pPr>
                <a:defRPr/>
              </a:pPr>
              <a:t>‹N›</a:t>
            </a:fld>
            <a:endParaRPr lang="it-IT" altLang="it-IT"/>
          </a:p>
        </p:txBody>
      </p:sp>
    </p:spTree>
    <p:extLst>
      <p:ext uri="{BB962C8B-B14F-4D97-AF65-F5344CB8AC3E}">
        <p14:creationId xmlns:p14="http://schemas.microsoft.com/office/powerpoint/2010/main" val="2736611762"/>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11E0EFA2-411C-49D8-8335-84010FFADDC8}"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B086382A-895E-499C-AA13-09392E450531}" type="slidenum">
              <a:rPr lang="it-IT" altLang="it-IT"/>
              <a:pPr>
                <a:defRPr/>
              </a:pPr>
              <a:t>‹N›</a:t>
            </a:fld>
            <a:endParaRPr lang="it-IT" altLang="it-IT"/>
          </a:p>
        </p:txBody>
      </p:sp>
    </p:spTree>
    <p:extLst>
      <p:ext uri="{BB962C8B-B14F-4D97-AF65-F5344CB8AC3E}">
        <p14:creationId xmlns:p14="http://schemas.microsoft.com/office/powerpoint/2010/main" val="3809979270"/>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CEF575B5-A197-4AE8-AFC0-2759011A176B}"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552D6274-259D-4214-8F36-E9B6F718391E}" type="slidenum">
              <a:rPr lang="it-IT" altLang="it-IT"/>
              <a:pPr>
                <a:defRPr/>
              </a:pPr>
              <a:t>‹N›</a:t>
            </a:fld>
            <a:endParaRPr lang="it-IT" altLang="it-IT"/>
          </a:p>
        </p:txBody>
      </p:sp>
    </p:spTree>
    <p:extLst>
      <p:ext uri="{BB962C8B-B14F-4D97-AF65-F5344CB8AC3E}">
        <p14:creationId xmlns:p14="http://schemas.microsoft.com/office/powerpoint/2010/main" val="2759220990"/>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0752FA4D-4E4D-4402-B207-BD0D2C016E16}"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E0F2B6F3-0A9E-4F4B-8A56-22C48A54C8CA}" type="slidenum">
              <a:rPr lang="it-IT" altLang="it-IT"/>
              <a:pPr>
                <a:defRPr/>
              </a:pPr>
              <a:t>‹N›</a:t>
            </a:fld>
            <a:endParaRPr lang="it-IT" altLang="it-IT"/>
          </a:p>
        </p:txBody>
      </p:sp>
    </p:spTree>
    <p:extLst>
      <p:ext uri="{BB962C8B-B14F-4D97-AF65-F5344CB8AC3E}">
        <p14:creationId xmlns:p14="http://schemas.microsoft.com/office/powerpoint/2010/main" val="1604213730"/>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9A00C631-995B-4906-976E-5D79AEC8AD47}"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0EBA6123-2EFC-43E2-B1EA-2468F38C4E34}" type="slidenum">
              <a:rPr lang="it-IT" altLang="it-IT"/>
              <a:pPr>
                <a:defRPr/>
              </a:pPr>
              <a:t>‹N›</a:t>
            </a:fld>
            <a:endParaRPr lang="it-IT" altLang="it-IT"/>
          </a:p>
        </p:txBody>
      </p:sp>
    </p:spTree>
    <p:extLst>
      <p:ext uri="{BB962C8B-B14F-4D97-AF65-F5344CB8AC3E}">
        <p14:creationId xmlns:p14="http://schemas.microsoft.com/office/powerpoint/2010/main" val="843770759"/>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1BCAA380-7750-4EBF-817F-9ADD2E8D55C2}"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D2FAD4F0-B537-4CBB-9214-6604C946C9B0}" type="slidenum">
              <a:rPr lang="it-IT" altLang="it-IT"/>
              <a:pPr>
                <a:defRPr/>
              </a:pPr>
              <a:t>‹N›</a:t>
            </a:fld>
            <a:endParaRPr lang="it-IT" altLang="it-IT"/>
          </a:p>
        </p:txBody>
      </p:sp>
    </p:spTree>
    <p:extLst>
      <p:ext uri="{BB962C8B-B14F-4D97-AF65-F5344CB8AC3E}">
        <p14:creationId xmlns:p14="http://schemas.microsoft.com/office/powerpoint/2010/main" val="2588327571"/>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251956E5-D852-4D64-99DC-A7FD116E25A1}"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888EB0CC-6293-4903-9E70-F5266B84A689}" type="slidenum">
              <a:rPr lang="it-IT" altLang="it-IT"/>
              <a:pPr>
                <a:defRPr/>
              </a:pPr>
              <a:t>‹N›</a:t>
            </a:fld>
            <a:endParaRPr lang="it-IT" altLang="it-IT"/>
          </a:p>
        </p:txBody>
      </p:sp>
    </p:spTree>
    <p:extLst>
      <p:ext uri="{BB962C8B-B14F-4D97-AF65-F5344CB8AC3E}">
        <p14:creationId xmlns:p14="http://schemas.microsoft.com/office/powerpoint/2010/main" val="1653182250"/>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292"/>
            <a:ext cx="103632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C7BC1FF5-FD96-486B-84A3-34794C8C5502}" type="datetime1">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5DAB5522-28DA-45A3-93EE-8C119F6B3301}" type="slidenum">
              <a:rPr lang="it-IT"/>
              <a:pPr>
                <a:defRPr/>
              </a:pPr>
              <a:t>‹N›</a:t>
            </a:fld>
            <a:endParaRPr lang="it-IT"/>
          </a:p>
        </p:txBody>
      </p:sp>
    </p:spTree>
    <p:extLst>
      <p:ext uri="{BB962C8B-B14F-4D97-AF65-F5344CB8AC3E}">
        <p14:creationId xmlns:p14="http://schemas.microsoft.com/office/powerpoint/2010/main" val="38690306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pPr>
              <a:defRPr/>
            </a:pPr>
            <a:fld id="{A164984D-8A3F-4E60-862A-B2508DA84728}" type="slidenum">
              <a:rPr lang="it-IT" altLang="it-IT"/>
              <a:pPr>
                <a:defRPr/>
              </a:pPr>
              <a:t>‹N›</a:t>
            </a:fld>
            <a:endParaRPr lang="it-IT" altLang="it-IT"/>
          </a:p>
        </p:txBody>
      </p:sp>
    </p:spTree>
    <p:extLst>
      <p:ext uri="{BB962C8B-B14F-4D97-AF65-F5344CB8AC3E}">
        <p14:creationId xmlns:p14="http://schemas.microsoft.com/office/powerpoint/2010/main" val="2607751712"/>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C12591B9-FFE9-43D0-BEE6-C8D312EB6EC5}" type="datetime1">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0D3E6870-0DAF-443E-8189-CAAEFAB791C1}" type="slidenum">
              <a:rPr lang="it-IT"/>
              <a:pPr>
                <a:defRPr/>
              </a:pPr>
              <a:t>‹N›</a:t>
            </a:fld>
            <a:endParaRPr lang="it-IT"/>
          </a:p>
        </p:txBody>
      </p:sp>
    </p:spTree>
    <p:extLst>
      <p:ext uri="{BB962C8B-B14F-4D97-AF65-F5344CB8AC3E}">
        <p14:creationId xmlns:p14="http://schemas.microsoft.com/office/powerpoint/2010/main" val="2791919064"/>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767"/>
            <a:ext cx="103632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Segnaposto data 3"/>
          <p:cNvSpPr>
            <a:spLocks noGrp="1"/>
          </p:cNvSpPr>
          <p:nvPr>
            <p:ph type="dt" sz="half" idx="10"/>
          </p:nvPr>
        </p:nvSpPr>
        <p:spPr/>
        <p:txBody>
          <a:bodyPr/>
          <a:lstStyle>
            <a:lvl1pPr>
              <a:defRPr/>
            </a:lvl1pPr>
          </a:lstStyle>
          <a:p>
            <a:pPr>
              <a:defRPr/>
            </a:pPr>
            <a:fld id="{A7813392-BBFC-4B8F-AAA6-C7F32F046C67}" type="datetime1">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04D6BAE8-FD97-401B-9176-637B8C39001C}" type="slidenum">
              <a:rPr lang="it-IT"/>
              <a:pPr>
                <a:defRPr/>
              </a:pPr>
              <a:t>‹N›</a:t>
            </a:fld>
            <a:endParaRPr lang="it-IT"/>
          </a:p>
        </p:txBody>
      </p:sp>
    </p:spTree>
    <p:extLst>
      <p:ext uri="{BB962C8B-B14F-4D97-AF65-F5344CB8AC3E}">
        <p14:creationId xmlns:p14="http://schemas.microsoft.com/office/powerpoint/2010/main" val="807208388"/>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6547E424-0562-468D-A08A-90E426C3113B}" type="datetime1">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B202425A-0DCE-45B0-9E43-E9344C34A82E}" type="slidenum">
              <a:rPr lang="it-IT"/>
              <a:pPr>
                <a:defRPr/>
              </a:pPr>
              <a:t>‹N›</a:t>
            </a:fld>
            <a:endParaRPr lang="it-IT"/>
          </a:p>
        </p:txBody>
      </p:sp>
    </p:spTree>
    <p:extLst>
      <p:ext uri="{BB962C8B-B14F-4D97-AF65-F5344CB8AC3E}">
        <p14:creationId xmlns:p14="http://schemas.microsoft.com/office/powerpoint/2010/main" val="93813648"/>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93945"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6193945"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F9A772EA-7750-4373-BB8A-C577DE50D390}" type="datetime1">
              <a:rPr lang="it-IT"/>
              <a:pPr>
                <a:defRPr/>
              </a:pPr>
              <a:t>25/03/2019</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A45E213E-E17C-4818-B85F-32564A6CDCE2}" type="slidenum">
              <a:rPr lang="it-IT"/>
              <a:pPr>
                <a:defRPr/>
              </a:pPr>
              <a:t>‹N›</a:t>
            </a:fld>
            <a:endParaRPr lang="it-IT"/>
          </a:p>
        </p:txBody>
      </p:sp>
    </p:spTree>
    <p:extLst>
      <p:ext uri="{BB962C8B-B14F-4D97-AF65-F5344CB8AC3E}">
        <p14:creationId xmlns:p14="http://schemas.microsoft.com/office/powerpoint/2010/main" val="584292230"/>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data 3"/>
          <p:cNvSpPr>
            <a:spLocks noGrp="1"/>
          </p:cNvSpPr>
          <p:nvPr>
            <p:ph type="dt" sz="half" idx="10"/>
          </p:nvPr>
        </p:nvSpPr>
        <p:spPr/>
        <p:txBody>
          <a:bodyPr/>
          <a:lstStyle>
            <a:lvl1pPr>
              <a:defRPr/>
            </a:lvl1pPr>
          </a:lstStyle>
          <a:p>
            <a:pPr>
              <a:defRPr/>
            </a:pPr>
            <a:fld id="{3637011F-4CC1-488E-B57B-08B234642B47}" type="datetime1">
              <a:rPr lang="it-IT"/>
              <a:pPr>
                <a:defRPr/>
              </a:pPr>
              <a:t>25/03/2019</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CF1B1289-A12C-453A-9AC4-198173BEB522}" type="slidenum">
              <a:rPr lang="it-IT"/>
              <a:pPr>
                <a:defRPr/>
              </a:pPr>
              <a:t>‹N›</a:t>
            </a:fld>
            <a:endParaRPr lang="it-IT"/>
          </a:p>
        </p:txBody>
      </p:sp>
    </p:spTree>
    <p:extLst>
      <p:ext uri="{BB962C8B-B14F-4D97-AF65-F5344CB8AC3E}">
        <p14:creationId xmlns:p14="http://schemas.microsoft.com/office/powerpoint/2010/main" val="3531559421"/>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D5912DE2-F248-450D-B6ED-C30988EBDD0F}" type="datetime1">
              <a:rPr lang="it-IT"/>
              <a:pPr>
                <a:defRPr/>
              </a:pPr>
              <a:t>25/03/2019</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05B3BF89-F32B-4B0F-BF0F-9B9D8E50B969}" type="slidenum">
              <a:rPr lang="it-IT"/>
              <a:pPr>
                <a:defRPr/>
              </a:pPr>
              <a:t>‹N›</a:t>
            </a:fld>
            <a:endParaRPr lang="it-IT"/>
          </a:p>
        </p:txBody>
      </p:sp>
    </p:spTree>
    <p:extLst>
      <p:ext uri="{BB962C8B-B14F-4D97-AF65-F5344CB8AC3E}">
        <p14:creationId xmlns:p14="http://schemas.microsoft.com/office/powerpoint/2010/main" val="3418064125"/>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4766733" y="27391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3"/>
          <p:cNvSpPr>
            <a:spLocks noGrp="1"/>
          </p:cNvSpPr>
          <p:nvPr>
            <p:ph type="dt" sz="half" idx="10"/>
          </p:nvPr>
        </p:nvSpPr>
        <p:spPr/>
        <p:txBody>
          <a:bodyPr/>
          <a:lstStyle>
            <a:lvl1pPr>
              <a:defRPr/>
            </a:lvl1pPr>
          </a:lstStyle>
          <a:p>
            <a:pPr>
              <a:defRPr/>
            </a:pPr>
            <a:fld id="{8363196E-9EC2-4CB0-87CD-DB2801A3AAD0}" type="datetime1">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9C267754-BA7F-4B9F-8DFC-46CD639C527B}" type="slidenum">
              <a:rPr lang="it-IT"/>
              <a:pPr>
                <a:defRPr/>
              </a:pPr>
              <a:t>‹N›</a:t>
            </a:fld>
            <a:endParaRPr lang="it-IT"/>
          </a:p>
        </p:txBody>
      </p:sp>
    </p:spTree>
    <p:extLst>
      <p:ext uri="{BB962C8B-B14F-4D97-AF65-F5344CB8AC3E}">
        <p14:creationId xmlns:p14="http://schemas.microsoft.com/office/powerpoint/2010/main" val="892262632"/>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3"/>
          <p:cNvSpPr>
            <a:spLocks noGrp="1"/>
          </p:cNvSpPr>
          <p:nvPr>
            <p:ph type="dt" sz="half" idx="10"/>
          </p:nvPr>
        </p:nvSpPr>
        <p:spPr/>
        <p:txBody>
          <a:bodyPr/>
          <a:lstStyle>
            <a:lvl1pPr>
              <a:defRPr/>
            </a:lvl1pPr>
          </a:lstStyle>
          <a:p>
            <a:pPr>
              <a:defRPr/>
            </a:pPr>
            <a:fld id="{89CE84FE-53D4-4F13-9DBC-CBFA7CC1072A}" type="datetime1">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C7239458-A7AB-4E25-B0A3-DD2CB85FD7B0}" type="slidenum">
              <a:rPr lang="it-IT"/>
              <a:pPr>
                <a:defRPr/>
              </a:pPr>
              <a:t>‹N›</a:t>
            </a:fld>
            <a:endParaRPr lang="it-IT"/>
          </a:p>
        </p:txBody>
      </p:sp>
    </p:spTree>
    <p:extLst>
      <p:ext uri="{BB962C8B-B14F-4D97-AF65-F5344CB8AC3E}">
        <p14:creationId xmlns:p14="http://schemas.microsoft.com/office/powerpoint/2010/main" val="820509491"/>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7F47FF17-B63E-4ABE-AF7C-E9D18C0D5B4A}" type="datetime1">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ADA930D1-CC14-4117-A0EA-061966DB7788}" type="slidenum">
              <a:rPr lang="it-IT"/>
              <a:pPr>
                <a:defRPr/>
              </a:pPr>
              <a:t>‹N›</a:t>
            </a:fld>
            <a:endParaRPr lang="it-IT"/>
          </a:p>
        </p:txBody>
      </p:sp>
    </p:spTree>
    <p:extLst>
      <p:ext uri="{BB962C8B-B14F-4D97-AF65-F5344CB8AC3E}">
        <p14:creationId xmlns:p14="http://schemas.microsoft.com/office/powerpoint/2010/main" val="1716878026"/>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505"/>
            <a:ext cx="2743200" cy="5851525"/>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609600" y="275505"/>
            <a:ext cx="8026400" cy="585152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30E80E89-65F6-4CCB-A9DA-CC84B96EAB7F}" type="datetime1">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B5EC4ED-9ED0-4029-814E-EB79237559B2}" type="slidenum">
              <a:rPr lang="it-IT"/>
              <a:pPr>
                <a:defRPr/>
              </a:pPr>
              <a:t>‹N›</a:t>
            </a:fld>
            <a:endParaRPr lang="it-IT"/>
          </a:p>
        </p:txBody>
      </p:sp>
    </p:spTree>
    <p:extLst>
      <p:ext uri="{BB962C8B-B14F-4D97-AF65-F5344CB8AC3E}">
        <p14:creationId xmlns:p14="http://schemas.microsoft.com/office/powerpoint/2010/main" val="26986454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p>
        </p:txBody>
      </p:sp>
      <p:sp>
        <p:nvSpPr>
          <p:cNvPr id="3" name="Rectangle 5"/>
          <p:cNvSpPr>
            <a:spLocks noGrp="1" noChangeArrowheads="1"/>
          </p:cNvSpPr>
          <p:nvPr>
            <p:ph type="ftr" sz="quarter" idx="11"/>
          </p:nvPr>
        </p:nvSpPr>
        <p:spPr>
          <a:ln/>
        </p:spPr>
        <p:txBody>
          <a:bodyPr/>
          <a:lstStyle>
            <a:lvl1pPr>
              <a:defRPr/>
            </a:lvl1pPr>
          </a:lstStyle>
          <a:p>
            <a:pPr>
              <a:defRPr/>
            </a:pPr>
            <a:endParaRPr lang="it-IT"/>
          </a:p>
        </p:txBody>
      </p:sp>
      <p:sp>
        <p:nvSpPr>
          <p:cNvPr id="4" name="Rectangle 6"/>
          <p:cNvSpPr>
            <a:spLocks noGrp="1" noChangeArrowheads="1"/>
          </p:cNvSpPr>
          <p:nvPr>
            <p:ph type="sldNum" sz="quarter" idx="12"/>
          </p:nvPr>
        </p:nvSpPr>
        <p:spPr>
          <a:ln/>
        </p:spPr>
        <p:txBody>
          <a:bodyPr/>
          <a:lstStyle>
            <a:lvl1pPr>
              <a:defRPr/>
            </a:lvl1pPr>
          </a:lstStyle>
          <a:p>
            <a:pPr>
              <a:defRPr/>
            </a:pPr>
            <a:fld id="{4F612920-3713-4262-B879-E863DAC485FC}" type="slidenum">
              <a:rPr lang="it-IT" altLang="it-IT"/>
              <a:pPr>
                <a:defRPr/>
              </a:pPr>
              <a:t>‹N›</a:t>
            </a:fld>
            <a:endParaRPr lang="it-IT" altLang="it-IT"/>
          </a:p>
        </p:txBody>
      </p:sp>
    </p:spTree>
    <p:extLst>
      <p:ext uri="{BB962C8B-B14F-4D97-AF65-F5344CB8AC3E}">
        <p14:creationId xmlns:p14="http://schemas.microsoft.com/office/powerpoint/2010/main" val="1049529784"/>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txAndObj" preserve="1">
  <p:cSld name="Titolo, test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609600" y="274638"/>
            <a:ext cx="10972800" cy="1143000"/>
          </a:xfrm>
        </p:spPr>
        <p:txBody>
          <a:bodyPr/>
          <a:lstStyle/>
          <a:p>
            <a:r>
              <a:rPr lang="it-IT" smtClean="0"/>
              <a:t>Fare clic per modificare lo stile del titolo</a:t>
            </a:r>
            <a:endParaRPr lang="it-IT"/>
          </a:p>
        </p:txBody>
      </p:sp>
      <p:sp>
        <p:nvSpPr>
          <p:cNvPr id="3" name="Segnaposto testo 2"/>
          <p:cNvSpPr>
            <a:spLocks noGrp="1"/>
          </p:cNvSpPr>
          <p:nvPr>
            <p:ph type="body" sz="half" idx="1"/>
          </p:nvPr>
        </p:nvSpPr>
        <p:spPr>
          <a:xfrm>
            <a:off x="609600" y="1600206"/>
            <a:ext cx="5384800" cy="4525963"/>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97600" y="1600206"/>
            <a:ext cx="5384800" cy="4525963"/>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91462A67-18E6-4DB3-9E8D-C5F5C1CD375C}" type="datetime1">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84B33F80-E2DF-41C9-8631-C67F01C6AF0A}" type="slidenum">
              <a:rPr lang="it-IT"/>
              <a:pPr>
                <a:defRPr/>
              </a:pPr>
              <a:t>‹N›</a:t>
            </a:fld>
            <a:endParaRPr lang="it-IT"/>
          </a:p>
        </p:txBody>
      </p:sp>
    </p:spTree>
    <p:extLst>
      <p:ext uri="{BB962C8B-B14F-4D97-AF65-F5344CB8AC3E}">
        <p14:creationId xmlns:p14="http://schemas.microsoft.com/office/powerpoint/2010/main" val="178230450"/>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xAndTwoObj" preserve="1">
  <p:cSld name="Titolo, tes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609600" y="274638"/>
            <a:ext cx="10972800" cy="1143000"/>
          </a:xfrm>
        </p:spPr>
        <p:txBody>
          <a:bodyPr/>
          <a:lstStyle/>
          <a:p>
            <a:r>
              <a:rPr lang="it-IT" smtClean="0"/>
              <a:t>Fare clic per modificare lo stile del titolo</a:t>
            </a:r>
            <a:endParaRPr lang="it-IT"/>
          </a:p>
        </p:txBody>
      </p:sp>
      <p:sp>
        <p:nvSpPr>
          <p:cNvPr id="3" name="Segnaposto testo 2"/>
          <p:cNvSpPr>
            <a:spLocks noGrp="1"/>
          </p:cNvSpPr>
          <p:nvPr>
            <p:ph type="body" sz="half" idx="1"/>
          </p:nvPr>
        </p:nvSpPr>
        <p:spPr>
          <a:xfrm>
            <a:off x="609600" y="1600206"/>
            <a:ext cx="5384800" cy="4525963"/>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quarter" idx="2"/>
          </p:nvPr>
        </p:nvSpPr>
        <p:spPr>
          <a:xfrm>
            <a:off x="6197600" y="1600200"/>
            <a:ext cx="5384800" cy="21859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contenuto 4"/>
          <p:cNvSpPr>
            <a:spLocks noGrp="1"/>
          </p:cNvSpPr>
          <p:nvPr>
            <p:ph sz="quarter" idx="3"/>
          </p:nvPr>
        </p:nvSpPr>
        <p:spPr>
          <a:xfrm>
            <a:off x="6197600" y="3939455"/>
            <a:ext cx="5384800" cy="218757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data 3"/>
          <p:cNvSpPr>
            <a:spLocks noGrp="1"/>
          </p:cNvSpPr>
          <p:nvPr>
            <p:ph type="dt" sz="half" idx="10"/>
          </p:nvPr>
        </p:nvSpPr>
        <p:spPr/>
        <p:txBody>
          <a:bodyPr/>
          <a:lstStyle>
            <a:lvl1pPr>
              <a:defRPr/>
            </a:lvl1pPr>
          </a:lstStyle>
          <a:p>
            <a:pPr>
              <a:defRPr/>
            </a:pPr>
            <a:fld id="{693B2317-5EEF-4FD2-B551-958AD08BA4C0}" type="datetime1">
              <a:rPr lang="it-IT"/>
              <a:pPr>
                <a:defRPr/>
              </a:pPr>
              <a:t>25/03/2019</a:t>
            </a:fld>
            <a:endParaRPr lang="it-IT"/>
          </a:p>
        </p:txBody>
      </p:sp>
      <p:sp>
        <p:nvSpPr>
          <p:cNvPr id="7" name="Segnaposto piè di pagina 4"/>
          <p:cNvSpPr>
            <a:spLocks noGrp="1"/>
          </p:cNvSpPr>
          <p:nvPr>
            <p:ph type="ftr" sz="quarter" idx="11"/>
          </p:nvPr>
        </p:nvSpPr>
        <p:spPr/>
        <p:txBody>
          <a:bodyPr/>
          <a:lstStyle>
            <a:lvl1pPr>
              <a:defRPr/>
            </a:lvl1pPr>
          </a:lstStyle>
          <a:p>
            <a:pPr>
              <a:defRPr/>
            </a:pPr>
            <a:endParaRPr lang="it-IT"/>
          </a:p>
        </p:txBody>
      </p:sp>
      <p:sp>
        <p:nvSpPr>
          <p:cNvPr id="8" name="Segnaposto numero diapositiva 5"/>
          <p:cNvSpPr>
            <a:spLocks noGrp="1"/>
          </p:cNvSpPr>
          <p:nvPr>
            <p:ph type="sldNum" sz="quarter" idx="12"/>
          </p:nvPr>
        </p:nvSpPr>
        <p:spPr/>
        <p:txBody>
          <a:bodyPr/>
          <a:lstStyle>
            <a:lvl1pPr>
              <a:defRPr/>
            </a:lvl1pPr>
          </a:lstStyle>
          <a:p>
            <a:pPr>
              <a:defRPr/>
            </a:pPr>
            <a:fld id="{3761ECC3-8D42-4FD4-818F-619A78DD3674}" type="slidenum">
              <a:rPr lang="it-IT"/>
              <a:pPr>
                <a:defRPr/>
              </a:pPr>
              <a:t>‹N›</a:t>
            </a:fld>
            <a:endParaRPr lang="it-IT"/>
          </a:p>
        </p:txBody>
      </p:sp>
    </p:spTree>
    <p:extLst>
      <p:ext uri="{BB962C8B-B14F-4D97-AF65-F5344CB8AC3E}">
        <p14:creationId xmlns:p14="http://schemas.microsoft.com/office/powerpoint/2010/main" val="1651551582"/>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
  <p:cSld name="2_Diapositiva titolo">
    <p:spTree>
      <p:nvGrpSpPr>
        <p:cNvPr id="1" name=""/>
        <p:cNvGrpSpPr/>
        <p:nvPr/>
      </p:nvGrpSpPr>
      <p:grpSpPr>
        <a:xfrm>
          <a:off x="0" y="0"/>
          <a:ext cx="0" cy="0"/>
          <a:chOff x="0" y="0"/>
          <a:chExt cx="0" cy="0"/>
        </a:xfrm>
      </p:grpSpPr>
      <p:sp>
        <p:nvSpPr>
          <p:cNvPr id="2" name="Rectangle 2"/>
          <p:cNvSpPr>
            <a:spLocks noGrp="1"/>
          </p:cNvSpPr>
          <p:nvPr/>
        </p:nvSpPr>
        <p:spPr bwMode="auto">
          <a:xfrm>
            <a:off x="609600" y="274638"/>
            <a:ext cx="10972800" cy="1143000"/>
          </a:xfrm>
          <a:prstGeom prst="rect">
            <a:avLst/>
          </a:prstGeom>
        </p:spPr>
        <p:txBody>
          <a:bodyPr anchor="ctr"/>
          <a:lstStyle/>
          <a:p>
            <a:pPr algn="ctr" defTabSz="457200" eaLnBrk="0" fontAlgn="base" hangingPunct="0">
              <a:spcBef>
                <a:spcPct val="0"/>
              </a:spcBef>
              <a:spcAft>
                <a:spcPct val="0"/>
              </a:spcAft>
              <a:defRPr/>
            </a:pPr>
            <a:endParaRPr lang="it-IT" sz="4400">
              <a:solidFill>
                <a:prstClr val="black"/>
              </a:solidFill>
              <a:ea typeface="MS PGothic" pitchFamily="34" charset="-128"/>
            </a:endParaRPr>
          </a:p>
        </p:txBody>
      </p:sp>
      <p:sp>
        <p:nvSpPr>
          <p:cNvPr id="3" name="Rectangle 3"/>
          <p:cNvSpPr>
            <a:spLocks noGrp="1"/>
          </p:cNvSpPr>
          <p:nvPr/>
        </p:nvSpPr>
        <p:spPr bwMode="auto">
          <a:xfrm>
            <a:off x="609600" y="1600206"/>
            <a:ext cx="10972800" cy="4525963"/>
          </a:xfrm>
          <a:prstGeom prst="rect">
            <a:avLst/>
          </a:prstGeom>
        </p:spPr>
        <p:txBody>
          <a:bodyPr/>
          <a:lstStyle/>
          <a:p>
            <a:pPr marL="342900" indent="-342900" defTabSz="457200" eaLnBrk="0" fontAlgn="base" hangingPunct="0">
              <a:spcBef>
                <a:spcPct val="20000"/>
              </a:spcBef>
              <a:spcAft>
                <a:spcPct val="0"/>
              </a:spcAft>
              <a:buFont typeface="Arial" pitchFamily="34" charset="0"/>
              <a:buChar char="•"/>
              <a:defRPr/>
            </a:pPr>
            <a:endParaRPr lang="it-IT" sz="3200">
              <a:solidFill>
                <a:prstClr val="black"/>
              </a:solidFill>
              <a:ea typeface="MS PGothic" pitchFamily="34" charset="-128"/>
            </a:endParaRPr>
          </a:p>
        </p:txBody>
      </p:sp>
    </p:spTree>
    <p:extLst>
      <p:ext uri="{BB962C8B-B14F-4D97-AF65-F5344CB8AC3E}">
        <p14:creationId xmlns:p14="http://schemas.microsoft.com/office/powerpoint/2010/main" val="371521174"/>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F423ACDB-30A4-45C6-AE86-D07422DB598D}"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E38080F4-1219-4DA1-AAD3-5357A977382C}" type="slidenum">
              <a:rPr lang="it-IT" altLang="it-IT"/>
              <a:pPr>
                <a:defRPr/>
              </a:pPr>
              <a:t>‹N›</a:t>
            </a:fld>
            <a:endParaRPr lang="it-IT" altLang="it-IT"/>
          </a:p>
        </p:txBody>
      </p:sp>
    </p:spTree>
    <p:extLst>
      <p:ext uri="{BB962C8B-B14F-4D97-AF65-F5344CB8AC3E}">
        <p14:creationId xmlns:p14="http://schemas.microsoft.com/office/powerpoint/2010/main" val="2088921641"/>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7FC1667B-32EA-47C8-95AC-15AC2D8A9873}"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F73FDF6B-92DD-4CE9-8565-07F32C19FD2F}" type="slidenum">
              <a:rPr lang="it-IT" altLang="it-IT"/>
              <a:pPr>
                <a:defRPr/>
              </a:pPr>
              <a:t>‹N›</a:t>
            </a:fld>
            <a:endParaRPr lang="it-IT" altLang="it-IT"/>
          </a:p>
        </p:txBody>
      </p:sp>
    </p:spTree>
    <p:extLst>
      <p:ext uri="{BB962C8B-B14F-4D97-AF65-F5344CB8AC3E}">
        <p14:creationId xmlns:p14="http://schemas.microsoft.com/office/powerpoint/2010/main" val="805193179"/>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8C0B9F27-E41A-4E1D-B093-02F9A7DB8D4F}"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966D88A2-1A84-4860-8C11-276A881636C7}" type="slidenum">
              <a:rPr lang="it-IT" altLang="it-IT"/>
              <a:pPr>
                <a:defRPr/>
              </a:pPr>
              <a:t>‹N›</a:t>
            </a:fld>
            <a:endParaRPr lang="it-IT" altLang="it-IT"/>
          </a:p>
        </p:txBody>
      </p:sp>
    </p:spTree>
    <p:extLst>
      <p:ext uri="{BB962C8B-B14F-4D97-AF65-F5344CB8AC3E}">
        <p14:creationId xmlns:p14="http://schemas.microsoft.com/office/powerpoint/2010/main" val="848524204"/>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F0935A73-2E10-412B-99AD-2D860487162F}"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93CF2524-AA11-4DFE-8A6D-A20942CAA7F4}" type="slidenum">
              <a:rPr lang="it-IT" altLang="it-IT"/>
              <a:pPr>
                <a:defRPr/>
              </a:pPr>
              <a:t>‹N›</a:t>
            </a:fld>
            <a:endParaRPr lang="it-IT" altLang="it-IT"/>
          </a:p>
        </p:txBody>
      </p:sp>
    </p:spTree>
    <p:extLst>
      <p:ext uri="{BB962C8B-B14F-4D97-AF65-F5344CB8AC3E}">
        <p14:creationId xmlns:p14="http://schemas.microsoft.com/office/powerpoint/2010/main" val="3897453980"/>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FC6B482E-6831-4F49-9F47-03A9F324AA4E}"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F57461C5-DAB1-490E-8BCB-BE48B48C2136}" type="slidenum">
              <a:rPr lang="it-IT" altLang="it-IT"/>
              <a:pPr>
                <a:defRPr/>
              </a:pPr>
              <a:t>‹N›</a:t>
            </a:fld>
            <a:endParaRPr lang="it-IT" altLang="it-IT"/>
          </a:p>
        </p:txBody>
      </p:sp>
    </p:spTree>
    <p:extLst>
      <p:ext uri="{BB962C8B-B14F-4D97-AF65-F5344CB8AC3E}">
        <p14:creationId xmlns:p14="http://schemas.microsoft.com/office/powerpoint/2010/main" val="1691039866"/>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9A831C19-5E83-4F31-BF23-1D0B0AD088CB}"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C5E84BF5-E60C-4F76-9498-BD7AA7DA9998}" type="slidenum">
              <a:rPr lang="it-IT" altLang="it-IT"/>
              <a:pPr>
                <a:defRPr/>
              </a:pPr>
              <a:t>‹N›</a:t>
            </a:fld>
            <a:endParaRPr lang="it-IT" altLang="it-IT"/>
          </a:p>
        </p:txBody>
      </p:sp>
    </p:spTree>
    <p:extLst>
      <p:ext uri="{BB962C8B-B14F-4D97-AF65-F5344CB8AC3E}">
        <p14:creationId xmlns:p14="http://schemas.microsoft.com/office/powerpoint/2010/main" val="874142755"/>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165522F5-7530-4B00-B0DA-CE7489A8A9ED}"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2A058B96-32CA-451C-8ACA-AF75239BBDA6}" type="slidenum">
              <a:rPr lang="it-IT" altLang="it-IT"/>
              <a:pPr>
                <a:defRPr/>
              </a:pPr>
              <a:t>‹N›</a:t>
            </a:fld>
            <a:endParaRPr lang="it-IT" altLang="it-IT"/>
          </a:p>
        </p:txBody>
      </p:sp>
    </p:spTree>
    <p:extLst>
      <p:ext uri="{BB962C8B-B14F-4D97-AF65-F5344CB8AC3E}">
        <p14:creationId xmlns:p14="http://schemas.microsoft.com/office/powerpoint/2010/main" val="2712790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55E4F9C2-E46B-4E05-B979-30B7748C9003}"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AECA7313-2B1A-4B1A-8C98-01822045C856}" type="slidenum">
              <a:rPr lang="it-IT" altLang="it-IT"/>
              <a:pPr>
                <a:defRPr/>
              </a:pPr>
              <a:t>‹N›</a:t>
            </a:fld>
            <a:endParaRPr lang="it-IT" altLang="it-IT"/>
          </a:p>
        </p:txBody>
      </p:sp>
    </p:spTree>
    <p:extLst>
      <p:ext uri="{BB962C8B-B14F-4D97-AF65-F5344CB8AC3E}">
        <p14:creationId xmlns:p14="http://schemas.microsoft.com/office/powerpoint/2010/main" val="30514507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2B3E6A7C-09CF-4790-BC4B-63AE86B6D6E6}" type="slidenum">
              <a:rPr lang="it-IT" altLang="it-IT"/>
              <a:pPr>
                <a:defRPr/>
              </a:pPr>
              <a:t>‹N›</a:t>
            </a:fld>
            <a:endParaRPr lang="it-IT" altLang="it-IT"/>
          </a:p>
        </p:txBody>
      </p:sp>
    </p:spTree>
    <p:extLst>
      <p:ext uri="{BB962C8B-B14F-4D97-AF65-F5344CB8AC3E}">
        <p14:creationId xmlns:p14="http://schemas.microsoft.com/office/powerpoint/2010/main" val="4186272209"/>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56DB736F-FBBE-44D9-8C6D-F98D287B00C2}"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65B6BB22-FE62-4B31-AE08-A079771AC886}" type="slidenum">
              <a:rPr lang="it-IT" altLang="it-IT"/>
              <a:pPr>
                <a:defRPr/>
              </a:pPr>
              <a:t>‹N›</a:t>
            </a:fld>
            <a:endParaRPr lang="it-IT" altLang="it-IT"/>
          </a:p>
        </p:txBody>
      </p:sp>
    </p:spTree>
    <p:extLst>
      <p:ext uri="{BB962C8B-B14F-4D97-AF65-F5344CB8AC3E}">
        <p14:creationId xmlns:p14="http://schemas.microsoft.com/office/powerpoint/2010/main" val="885652130"/>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2FEF43A3-F992-48E7-93E3-18E6EA7051A1}"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F64745D5-05B4-4D0A-95DB-3D617CDDC7B7}" type="slidenum">
              <a:rPr lang="it-IT" altLang="it-IT"/>
              <a:pPr>
                <a:defRPr/>
              </a:pPr>
              <a:t>‹N›</a:t>
            </a:fld>
            <a:endParaRPr lang="it-IT" altLang="it-IT"/>
          </a:p>
        </p:txBody>
      </p:sp>
    </p:spTree>
    <p:extLst>
      <p:ext uri="{BB962C8B-B14F-4D97-AF65-F5344CB8AC3E}">
        <p14:creationId xmlns:p14="http://schemas.microsoft.com/office/powerpoint/2010/main" val="3201131597"/>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A20CBD6D-D621-41A0-A233-822AE4CC3976}"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53896C8B-6A19-443F-B041-E0ABC1AD25BA}" type="slidenum">
              <a:rPr lang="it-IT" altLang="it-IT"/>
              <a:pPr>
                <a:defRPr/>
              </a:pPr>
              <a:t>‹N›</a:t>
            </a:fld>
            <a:endParaRPr lang="it-IT" altLang="it-IT"/>
          </a:p>
        </p:txBody>
      </p:sp>
    </p:spTree>
    <p:extLst>
      <p:ext uri="{BB962C8B-B14F-4D97-AF65-F5344CB8AC3E}">
        <p14:creationId xmlns:p14="http://schemas.microsoft.com/office/powerpoint/2010/main" val="2979523495"/>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C86ECB09-13D5-46C3-ACD7-E0386771C5D8}"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112D9811-2202-45FA-BF31-86CCD506660A}" type="slidenum">
              <a:rPr lang="it-IT" altLang="it-IT"/>
              <a:pPr>
                <a:defRPr/>
              </a:pPr>
              <a:t>‹N›</a:t>
            </a:fld>
            <a:endParaRPr lang="it-IT" altLang="it-IT"/>
          </a:p>
        </p:txBody>
      </p:sp>
    </p:spTree>
    <p:extLst>
      <p:ext uri="{BB962C8B-B14F-4D97-AF65-F5344CB8AC3E}">
        <p14:creationId xmlns:p14="http://schemas.microsoft.com/office/powerpoint/2010/main" val="3902711309"/>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a:t>Fare clic per modificare lo stile del sottotitolo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1BB7EBD-ECD8-4AC9-8A2A-66F481C4A068}"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1023978461"/>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5DBB66D-F94E-4A88-8A3A-D39D04BEEAEA}"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1106140798"/>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B107E6B-2A00-411A-B772-03FA4725C077}"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3905630090"/>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D157CE2-C34F-48A7-86EF-723C6EAC0D07}"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378783313"/>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FBBE1221-31E4-4D5B-92C1-3789213E5781}"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413771257"/>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164984D-8A3F-4E60-862A-B2508DA84728}"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8248209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B3E30DD1-1472-4707-BECE-26F159389C53}" type="slidenum">
              <a:rPr lang="it-IT" altLang="it-IT"/>
              <a:pPr>
                <a:defRPr/>
              </a:pPr>
              <a:t>‹N›</a:t>
            </a:fld>
            <a:endParaRPr lang="it-IT" altLang="it-IT"/>
          </a:p>
        </p:txBody>
      </p:sp>
    </p:spTree>
    <p:extLst>
      <p:ext uri="{BB962C8B-B14F-4D97-AF65-F5344CB8AC3E}">
        <p14:creationId xmlns:p14="http://schemas.microsoft.com/office/powerpoint/2010/main" val="974343417"/>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F612920-3713-4262-B879-E863DAC485FC}"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1365146369"/>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B3E6A7C-09CF-4790-BC4B-63AE86B6D6E6}"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2647058880"/>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3E30DD1-1472-4707-BECE-26F159389C53}"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4239042172"/>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36D37D9-EC9E-4F84-90A9-EA1249726858}"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966337336"/>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it-IT">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11BEAFC-CBFC-4743-BA28-7B97F3E28C44}"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3116270399"/>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BA26B342-3731-4BD8-86B3-32617F6D6216}"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380EF084-5736-48BC-85A3-9428181823FE}" type="slidenum">
              <a:rPr lang="it-IT" altLang="it-IT"/>
              <a:pPr>
                <a:defRPr/>
              </a:pPr>
              <a:t>‹N›</a:t>
            </a:fld>
            <a:endParaRPr lang="it-IT" altLang="it-IT"/>
          </a:p>
        </p:txBody>
      </p:sp>
    </p:spTree>
    <p:extLst>
      <p:ext uri="{BB962C8B-B14F-4D97-AF65-F5344CB8AC3E}">
        <p14:creationId xmlns:p14="http://schemas.microsoft.com/office/powerpoint/2010/main" val="2763258559"/>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0E9F5101-DE87-45C8-879D-8070EE33BA0A}"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4C039F40-09A3-4241-88C5-15FD78C6BB1C}" type="slidenum">
              <a:rPr lang="it-IT" altLang="it-IT"/>
              <a:pPr>
                <a:defRPr/>
              </a:pPr>
              <a:t>‹N›</a:t>
            </a:fld>
            <a:endParaRPr lang="it-IT" altLang="it-IT"/>
          </a:p>
        </p:txBody>
      </p:sp>
    </p:spTree>
    <p:extLst>
      <p:ext uri="{BB962C8B-B14F-4D97-AF65-F5344CB8AC3E}">
        <p14:creationId xmlns:p14="http://schemas.microsoft.com/office/powerpoint/2010/main" val="4061842792"/>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55E4F9C2-E46B-4E05-B979-30B7748C9003}"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AECA7313-2B1A-4B1A-8C98-01822045C856}" type="slidenum">
              <a:rPr lang="it-IT" altLang="it-IT"/>
              <a:pPr>
                <a:defRPr/>
              </a:pPr>
              <a:t>‹N›</a:t>
            </a:fld>
            <a:endParaRPr lang="it-IT" altLang="it-IT"/>
          </a:p>
        </p:txBody>
      </p:sp>
    </p:spTree>
    <p:extLst>
      <p:ext uri="{BB962C8B-B14F-4D97-AF65-F5344CB8AC3E}">
        <p14:creationId xmlns:p14="http://schemas.microsoft.com/office/powerpoint/2010/main" val="3900112749"/>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1CAE4967-356C-4111-9614-DDB3E30C75C6}"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25211C6C-1879-4AE9-8C64-F0E66D9C0DB9}" type="slidenum">
              <a:rPr lang="it-IT" altLang="it-IT"/>
              <a:pPr>
                <a:defRPr/>
              </a:pPr>
              <a:t>‹N›</a:t>
            </a:fld>
            <a:endParaRPr lang="it-IT" altLang="it-IT"/>
          </a:p>
        </p:txBody>
      </p:sp>
    </p:spTree>
    <p:extLst>
      <p:ext uri="{BB962C8B-B14F-4D97-AF65-F5344CB8AC3E}">
        <p14:creationId xmlns:p14="http://schemas.microsoft.com/office/powerpoint/2010/main" val="2696143864"/>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7FFF5815-6CA3-45BE-B7B3-0FD3E4E32494}"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A8BA79B1-A63F-4CAF-89B6-4FF78F9CF43D}" type="slidenum">
              <a:rPr lang="it-IT" altLang="it-IT"/>
              <a:pPr>
                <a:defRPr/>
              </a:pPr>
              <a:t>‹N›</a:t>
            </a:fld>
            <a:endParaRPr lang="it-IT" altLang="it-IT"/>
          </a:p>
        </p:txBody>
      </p:sp>
    </p:spTree>
    <p:extLst>
      <p:ext uri="{BB962C8B-B14F-4D97-AF65-F5344CB8AC3E}">
        <p14:creationId xmlns:p14="http://schemas.microsoft.com/office/powerpoint/2010/main" val="22385193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236D37D9-EC9E-4F84-90A9-EA1249726858}" type="slidenum">
              <a:rPr lang="it-IT" altLang="it-IT"/>
              <a:pPr>
                <a:defRPr/>
              </a:pPr>
              <a:t>‹N›</a:t>
            </a:fld>
            <a:endParaRPr lang="it-IT" altLang="it-IT"/>
          </a:p>
        </p:txBody>
      </p:sp>
    </p:spTree>
    <p:extLst>
      <p:ext uri="{BB962C8B-B14F-4D97-AF65-F5344CB8AC3E}">
        <p14:creationId xmlns:p14="http://schemas.microsoft.com/office/powerpoint/2010/main" val="1211972273"/>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3CA999CF-ECE3-48F4-9B54-7EFF74F95183}"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6FA45256-5EAF-4897-8291-5A58E5967FDC}" type="slidenum">
              <a:rPr lang="it-IT" altLang="it-IT"/>
              <a:pPr>
                <a:defRPr/>
              </a:pPr>
              <a:t>‹N›</a:t>
            </a:fld>
            <a:endParaRPr lang="it-IT" altLang="it-IT"/>
          </a:p>
        </p:txBody>
      </p:sp>
    </p:spTree>
    <p:extLst>
      <p:ext uri="{BB962C8B-B14F-4D97-AF65-F5344CB8AC3E}">
        <p14:creationId xmlns:p14="http://schemas.microsoft.com/office/powerpoint/2010/main" val="1719704576"/>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ED0F7E66-5F6C-4B5D-B827-7F307AFA5143}"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67F31015-3DC7-49BA-B050-57B56DB3192C}" type="slidenum">
              <a:rPr lang="it-IT" altLang="it-IT"/>
              <a:pPr>
                <a:defRPr/>
              </a:pPr>
              <a:t>‹N›</a:t>
            </a:fld>
            <a:endParaRPr lang="it-IT" altLang="it-IT"/>
          </a:p>
        </p:txBody>
      </p:sp>
    </p:spTree>
    <p:extLst>
      <p:ext uri="{BB962C8B-B14F-4D97-AF65-F5344CB8AC3E}">
        <p14:creationId xmlns:p14="http://schemas.microsoft.com/office/powerpoint/2010/main" val="2705252246"/>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C0B5CC57-FF94-4587-B1E6-F78A33B121C8}"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67C85CAB-82A8-4F6A-9F6D-BAFA2A8AFA81}" type="slidenum">
              <a:rPr lang="it-IT" altLang="it-IT"/>
              <a:pPr>
                <a:defRPr/>
              </a:pPr>
              <a:t>‹N›</a:t>
            </a:fld>
            <a:endParaRPr lang="it-IT" altLang="it-IT"/>
          </a:p>
        </p:txBody>
      </p:sp>
    </p:spTree>
    <p:extLst>
      <p:ext uri="{BB962C8B-B14F-4D97-AF65-F5344CB8AC3E}">
        <p14:creationId xmlns:p14="http://schemas.microsoft.com/office/powerpoint/2010/main" val="1032740113"/>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0FDDF9EE-4C84-436D-8C23-A72D1CE45703}"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0DC09A3F-A332-40C7-9E98-0D3449E0CAFE}" type="slidenum">
              <a:rPr lang="it-IT" altLang="it-IT"/>
              <a:pPr>
                <a:defRPr/>
              </a:pPr>
              <a:t>‹N›</a:t>
            </a:fld>
            <a:endParaRPr lang="it-IT" altLang="it-IT"/>
          </a:p>
        </p:txBody>
      </p:sp>
    </p:spTree>
    <p:extLst>
      <p:ext uri="{BB962C8B-B14F-4D97-AF65-F5344CB8AC3E}">
        <p14:creationId xmlns:p14="http://schemas.microsoft.com/office/powerpoint/2010/main" val="464514913"/>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FB4A1BA6-DDC1-44EA-A6AD-75E5F6491C43}"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78ED4E52-5EBA-4BB4-A682-602E42934A96}" type="slidenum">
              <a:rPr lang="it-IT" altLang="it-IT"/>
              <a:pPr>
                <a:defRPr/>
              </a:pPr>
              <a:t>‹N›</a:t>
            </a:fld>
            <a:endParaRPr lang="it-IT" altLang="it-IT"/>
          </a:p>
        </p:txBody>
      </p:sp>
    </p:spTree>
    <p:extLst>
      <p:ext uri="{BB962C8B-B14F-4D97-AF65-F5344CB8AC3E}">
        <p14:creationId xmlns:p14="http://schemas.microsoft.com/office/powerpoint/2010/main" val="1960985639"/>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2F8E2491-7DE7-4F48-931A-0E380DB6A286}"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812DFA9C-EA5C-4695-8160-558CF5E2A812}" type="slidenum">
              <a:rPr lang="it-IT" altLang="it-IT"/>
              <a:pPr>
                <a:defRPr/>
              </a:pPr>
              <a:t>‹N›</a:t>
            </a:fld>
            <a:endParaRPr lang="it-IT" altLang="it-IT"/>
          </a:p>
        </p:txBody>
      </p:sp>
    </p:spTree>
    <p:extLst>
      <p:ext uri="{BB962C8B-B14F-4D97-AF65-F5344CB8AC3E}">
        <p14:creationId xmlns:p14="http://schemas.microsoft.com/office/powerpoint/2010/main" val="3431441390"/>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120"/>
            <a:ext cx="103632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80004153-5586-4C36-A741-9A661A8AA687}"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F0C44289-8C3C-4278-8B8D-BC016A39E409}"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900988600"/>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A9B3C5E4-4CF0-4D8F-B60A-4050C07422D8}"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54B5D499-8CA8-4681-A3A1-8C7F6AB88ACA}"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217139821"/>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95"/>
            <a:ext cx="103632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3A9082C6-061B-4769-89C0-A51A633188EC}"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C4B2AA90-704E-4093-84D8-10096A2B17E1}"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554896203"/>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BA09B129-A733-480D-AD71-B78C3EE4239B}"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4364096D-BEE7-42C1-B45E-41C3678B9319}"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3742168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D11BEAFC-CBFC-4743-BA28-7B97F3E28C44}" type="slidenum">
              <a:rPr lang="it-IT" altLang="it-IT"/>
              <a:pPr>
                <a:defRPr/>
              </a:pPr>
              <a:t>‹N›</a:t>
            </a:fld>
            <a:endParaRPr lang="it-IT" altLang="it-IT"/>
          </a:p>
        </p:txBody>
      </p:sp>
    </p:spTree>
    <p:extLst>
      <p:ext uri="{BB962C8B-B14F-4D97-AF65-F5344CB8AC3E}">
        <p14:creationId xmlns:p14="http://schemas.microsoft.com/office/powerpoint/2010/main" val="2202799914"/>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9383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619383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870EEE0D-804D-4BFF-8A23-58121F6DF5CC}"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1898BC30-F5C9-4723-99EB-4F0BA55F940B}"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530448466"/>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4FD09109-C228-459F-86D2-493D63E83D83}"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813958F6-A0EB-4A2B-B0A9-F1BCC708C147}"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621407840"/>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49C08F29-00B3-4851-B1A9-113D6CD7EE96}"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A55E8372-0E13-4C9A-B672-9CDD832FF226}"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429629219"/>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4766733" y="27374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63ADA0B3-8484-454B-A06C-27E433A12131}"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0676B7CF-981A-46E7-B606-2DE061B7B354}"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509405076"/>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4A5F083C-A899-4A5E-9805-0461CEC3D8C9}"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44374EE2-E928-4B8D-963E-C141E79C16FE}"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363753969"/>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22AF3092-2C72-4768-93B2-022EB4D2D3C5}"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CAEDC85F-5535-42E8-8244-E5E732BC1E97}"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914375985"/>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333"/>
            <a:ext cx="27432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09600" y="275333"/>
            <a:ext cx="80264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8B721CF4-3823-4791-9741-F8B4B9295D1C}"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9066E948-5E35-4210-A100-1A34FEC27890}"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98329193"/>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objAndTwoObj">
  <p:cSld name="Titolo, contenu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609600" y="278508"/>
            <a:ext cx="10972800" cy="1139825"/>
          </a:xfr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307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quarter" idx="2"/>
          </p:nvPr>
        </p:nvSpPr>
        <p:spPr>
          <a:xfrm>
            <a:off x="6197600" y="1600895"/>
            <a:ext cx="5384800" cy="2189163"/>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contenuto 4"/>
          <p:cNvSpPr>
            <a:spLocks noGrp="1"/>
          </p:cNvSpPr>
          <p:nvPr>
            <p:ph sz="quarter" idx="3"/>
          </p:nvPr>
        </p:nvSpPr>
        <p:spPr>
          <a:xfrm>
            <a:off x="6197600" y="3941763"/>
            <a:ext cx="5384800" cy="218916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data 5"/>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7" name="Segnaposto piè di pagina 6"/>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8" name="Segnaposto numero diapositiva 7"/>
          <p:cNvSpPr>
            <a:spLocks noGrp="1"/>
          </p:cNvSpPr>
          <p:nvPr>
            <p:ph type="sldNum" sz="quarter" idx="12"/>
          </p:nvPr>
        </p:nvSpPr>
        <p:spPr>
          <a:xfrm>
            <a:off x="8737600" y="6248400"/>
            <a:ext cx="2844800" cy="457200"/>
          </a:xfrm>
        </p:spPr>
        <p:txBody>
          <a:bodyPr/>
          <a:lstStyle>
            <a:lvl1pPr>
              <a:defRPr/>
            </a:lvl1pPr>
          </a:lstStyle>
          <a:p>
            <a:pPr>
              <a:defRPr/>
            </a:pPr>
            <a:fld id="{E744B0F7-13E7-480B-A061-27E7F07E9249}"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278535827"/>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objOnly">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09600" y="277813"/>
            <a:ext cx="10972800" cy="585311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Segnaposto data 2"/>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4" name="Segnaposto piè di pagina 3"/>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a:xfrm>
            <a:off x="8737600" y="6248400"/>
            <a:ext cx="2844800" cy="457200"/>
          </a:xfrm>
        </p:spPr>
        <p:txBody>
          <a:bodyPr/>
          <a:lstStyle>
            <a:lvl1pPr>
              <a:defRPr/>
            </a:lvl1pPr>
          </a:lstStyle>
          <a:p>
            <a:pPr>
              <a:defRPr/>
            </a:pPr>
            <a:fld id="{7AC904ED-BDAF-4E2B-8F72-F796A617B6AD}"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993996285"/>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238"/>
            <a:ext cx="103632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80004153-5586-4C36-A741-9A661A8AA687}"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F0C44289-8C3C-4278-8B8D-BC016A39E409}"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2262921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8C277CC6-9A3F-492D-98DD-13D6A6442269}"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07518D4F-9CE4-43CB-820C-05DCA314374D}" type="slidenum">
              <a:rPr lang="it-IT" altLang="it-IT"/>
              <a:pPr>
                <a:defRPr/>
              </a:pPr>
              <a:t>‹N›</a:t>
            </a:fld>
            <a:endParaRPr lang="it-IT" altLang="it-IT"/>
          </a:p>
        </p:txBody>
      </p:sp>
    </p:spTree>
    <p:extLst>
      <p:ext uri="{BB962C8B-B14F-4D97-AF65-F5344CB8AC3E}">
        <p14:creationId xmlns:p14="http://schemas.microsoft.com/office/powerpoint/2010/main" val="2200229308"/>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A9B3C5E4-4CF0-4D8F-B60A-4050C07422D8}"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54B5D499-8CA8-4681-A3A1-8C7F6AB88ACA}"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109713615"/>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713"/>
            <a:ext cx="103632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3A9082C6-061B-4769-89C0-A51A633188EC}"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C4B2AA90-704E-4093-84D8-10096A2B17E1}"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381317470"/>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BA09B129-A733-480D-AD71-B78C3EE4239B}"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4364096D-BEE7-42C1-B45E-41C3678B9319}"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63964158"/>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9390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619390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870EEE0D-804D-4BFF-8A23-58121F6DF5CC}"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1898BC30-F5C9-4723-99EB-4F0BA55F940B}"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91269246"/>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4FD09109-C228-459F-86D2-493D63E83D83}"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813958F6-A0EB-4A2B-B0A9-F1BCC708C147}"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451827243"/>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49C08F29-00B3-4851-B1A9-113D6CD7EE96}"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A55E8372-0E13-4C9A-B672-9CDD832FF226}"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916127024"/>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4766733" y="2738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63ADA0B3-8484-454B-A06C-27E433A12131}"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0676B7CF-981A-46E7-B606-2DE061B7B354}"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496172269"/>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4A5F083C-A899-4A5E-9805-0461CEC3D8C9}"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44374EE2-E928-4B8D-963E-C141E79C16FE}"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218199493"/>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22AF3092-2C72-4768-93B2-022EB4D2D3C5}"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CAEDC85F-5535-42E8-8244-E5E732BC1E97}"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956468091"/>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451"/>
            <a:ext cx="27432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09600" y="275451"/>
            <a:ext cx="80264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8B721CF4-3823-4791-9741-F8B4B9295D1C}"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9066E948-5E35-4210-A100-1A34FEC27890}"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6000006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5A034849-1691-4CAE-A186-ED48C8ECA60C}"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9A44464E-0BBF-4BB2-8C48-2F5DFDAEE080}" type="slidenum">
              <a:rPr lang="it-IT" altLang="it-IT"/>
              <a:pPr>
                <a:defRPr/>
              </a:pPr>
              <a:t>‹N›</a:t>
            </a:fld>
            <a:endParaRPr lang="it-IT" altLang="it-IT"/>
          </a:p>
        </p:txBody>
      </p:sp>
    </p:spTree>
    <p:extLst>
      <p:ext uri="{BB962C8B-B14F-4D97-AF65-F5344CB8AC3E}">
        <p14:creationId xmlns:p14="http://schemas.microsoft.com/office/powerpoint/2010/main" val="1035123035"/>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objAndTwoObj">
  <p:cSld name="Titolo, contenu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609600" y="278626"/>
            <a:ext cx="10972800" cy="1139825"/>
          </a:xfr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307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quarter" idx="2"/>
          </p:nvPr>
        </p:nvSpPr>
        <p:spPr>
          <a:xfrm>
            <a:off x="6197600" y="1601013"/>
            <a:ext cx="5384800" cy="2189163"/>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contenuto 4"/>
          <p:cNvSpPr>
            <a:spLocks noGrp="1"/>
          </p:cNvSpPr>
          <p:nvPr>
            <p:ph sz="quarter" idx="3"/>
          </p:nvPr>
        </p:nvSpPr>
        <p:spPr>
          <a:xfrm>
            <a:off x="6197600" y="3941763"/>
            <a:ext cx="5384800" cy="218916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data 5"/>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7" name="Segnaposto piè di pagina 6"/>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8" name="Segnaposto numero diapositiva 7"/>
          <p:cNvSpPr>
            <a:spLocks noGrp="1"/>
          </p:cNvSpPr>
          <p:nvPr>
            <p:ph type="sldNum" sz="quarter" idx="12"/>
          </p:nvPr>
        </p:nvSpPr>
        <p:spPr>
          <a:xfrm>
            <a:off x="8737600" y="6248400"/>
            <a:ext cx="2844800" cy="457200"/>
          </a:xfrm>
        </p:spPr>
        <p:txBody>
          <a:bodyPr/>
          <a:lstStyle>
            <a:lvl1pPr>
              <a:defRPr/>
            </a:lvl1pPr>
          </a:lstStyle>
          <a:p>
            <a:pPr>
              <a:defRPr/>
            </a:pPr>
            <a:fld id="{E744B0F7-13E7-480B-A061-27E7F07E9249}"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31843138"/>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objOnly">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09600" y="277813"/>
            <a:ext cx="10972800" cy="585311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Segnaposto data 2"/>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4" name="Segnaposto piè di pagina 3"/>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a:xfrm>
            <a:off x="8737600" y="6248400"/>
            <a:ext cx="2844800" cy="457200"/>
          </a:xfrm>
        </p:spPr>
        <p:txBody>
          <a:bodyPr/>
          <a:lstStyle>
            <a:lvl1pPr>
              <a:defRPr/>
            </a:lvl1pPr>
          </a:lstStyle>
          <a:p>
            <a:pPr>
              <a:defRPr/>
            </a:pPr>
            <a:fld id="{7AC904ED-BDAF-4E2B-8F72-F796A617B6AD}"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439179530"/>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180"/>
            <a:ext cx="103632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B822E8E8-8385-492F-8BFB-4CFECCB08C75}"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EB0677CF-D18B-4B1D-AF8E-D652C37E9166}"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356121141"/>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BDCCD49E-3D59-4640-AF9D-D43394E27612}"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917A05DF-F7B7-49C6-856C-D8C43D23B89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767130960"/>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655"/>
            <a:ext cx="103632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C3310FB4-203B-4FCC-9A37-3BF223A045FD}"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E750856A-48C0-48B9-A3FC-A42EF3398ECA}"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069298254"/>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A303564B-BA74-4C3F-B3DC-FC8235380811}"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A9330256-5792-457D-9C22-72661639867D}"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809413186"/>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938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61938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5D209D7E-E1A7-4083-95E3-01AF75C5AE72}"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304EDCDF-D579-4B9D-8EEE-6C86AE68D582}"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105893726"/>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240E4AF0-3FAD-4770-83BA-272F91CDF69E}"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6FA5D210-1D8E-4BAC-8752-071B0DAC7B22}"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540893999"/>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068DAC6C-2770-49C2-9F63-F529B6D0607E}"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A4013DCE-F11E-4881-9B5E-75A43734FF0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845359939"/>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4766733" y="27380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52BDFA87-2432-445A-AAA3-35EF251C406A}"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61A2C400-02D5-43AB-9158-81D76F13975B}"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646776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F32CC2CC-5FB6-4F77-A416-2F24AEC414A7}"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EB462F8F-C0B1-4F90-9F46-065713AACE0A}" type="slidenum">
              <a:rPr lang="it-IT" altLang="it-IT"/>
              <a:pPr>
                <a:defRPr/>
              </a:pPr>
              <a:t>‹N›</a:t>
            </a:fld>
            <a:endParaRPr lang="it-IT" altLang="it-IT"/>
          </a:p>
        </p:txBody>
      </p:sp>
    </p:spTree>
    <p:extLst>
      <p:ext uri="{BB962C8B-B14F-4D97-AF65-F5344CB8AC3E}">
        <p14:creationId xmlns:p14="http://schemas.microsoft.com/office/powerpoint/2010/main" val="1373460543"/>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1C115D16-7985-4BC2-9D22-47BE8A54445C}"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890A6622-BB82-4690-B5E3-161F7846E01D}"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25378316"/>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0AA75758-1830-4357-B39D-B00F34683B60}"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731AB508-F1CB-48FB-A0A9-E2822344A9DB}"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041702719"/>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393"/>
            <a:ext cx="27432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09600" y="275393"/>
            <a:ext cx="80264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54202594-8F0B-4F49-AAA9-4467610FC389}"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16EACE03-00D5-4709-BDC9-520130D490C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748844290"/>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objOnly">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09600" y="277813"/>
            <a:ext cx="10972800" cy="585311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Segnaposto data 2"/>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4" name="Segnaposto piè di pagina 3"/>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a:xfrm>
            <a:off x="8737600" y="6248400"/>
            <a:ext cx="2844800" cy="457200"/>
          </a:xfrm>
        </p:spPr>
        <p:txBody>
          <a:bodyPr/>
          <a:lstStyle>
            <a:lvl1pPr>
              <a:defRPr/>
            </a:lvl1pPr>
          </a:lstStyle>
          <a:p>
            <a:pPr>
              <a:defRPr/>
            </a:pPr>
            <a:fld id="{1BF5F4B6-A023-4755-8E49-68C5050CD9E5}"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127303252"/>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objAndTwoObj">
  <p:cSld name="Titolo, contenu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609600" y="278568"/>
            <a:ext cx="10972800" cy="1139825"/>
          </a:xfr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307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quarter" idx="2"/>
          </p:nvPr>
        </p:nvSpPr>
        <p:spPr>
          <a:xfrm>
            <a:off x="6197600" y="1600955"/>
            <a:ext cx="5384800" cy="2189163"/>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contenuto 4"/>
          <p:cNvSpPr>
            <a:spLocks noGrp="1"/>
          </p:cNvSpPr>
          <p:nvPr>
            <p:ph sz="quarter" idx="3"/>
          </p:nvPr>
        </p:nvSpPr>
        <p:spPr>
          <a:xfrm>
            <a:off x="6197600" y="3941763"/>
            <a:ext cx="5384800" cy="218916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data 5"/>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7" name="Segnaposto piè di pagina 6"/>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8" name="Segnaposto numero diapositiva 7"/>
          <p:cNvSpPr>
            <a:spLocks noGrp="1"/>
          </p:cNvSpPr>
          <p:nvPr>
            <p:ph type="sldNum" sz="quarter" idx="12"/>
          </p:nvPr>
        </p:nvSpPr>
        <p:spPr>
          <a:xfrm>
            <a:off x="8737600" y="6248400"/>
            <a:ext cx="2844800" cy="457200"/>
          </a:xfrm>
        </p:spPr>
        <p:txBody>
          <a:bodyPr/>
          <a:lstStyle>
            <a:lvl1pPr>
              <a:defRPr/>
            </a:lvl1pPr>
          </a:lstStyle>
          <a:p>
            <a:pPr>
              <a:defRPr/>
            </a:pPr>
            <a:fld id="{E211FE35-814D-47BA-A41D-BB88671AD8B4}"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684923521"/>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80"/>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AC1752BF-3A85-416D-A361-2348E4C610A7}"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63C1897D-34D9-49FF-BBDD-83E23CA56DA3}" type="slidenum">
              <a:rPr lang="it-IT" altLang="it-IT"/>
              <a:pPr>
                <a:defRPr/>
              </a:pPr>
              <a:t>‹N›</a:t>
            </a:fld>
            <a:endParaRPr lang="it-IT" altLang="it-IT"/>
          </a:p>
        </p:txBody>
      </p:sp>
    </p:spTree>
    <p:extLst>
      <p:ext uri="{BB962C8B-B14F-4D97-AF65-F5344CB8AC3E}">
        <p14:creationId xmlns:p14="http://schemas.microsoft.com/office/powerpoint/2010/main" val="2624572662"/>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50CD28C3-1107-4657-B08D-0E1408A487F3}"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EFFA4B9E-0A26-4CC0-8B6C-BB2C45FB243A}" type="slidenum">
              <a:rPr lang="it-IT" altLang="it-IT"/>
              <a:pPr>
                <a:defRPr/>
              </a:pPr>
              <a:t>‹N›</a:t>
            </a:fld>
            <a:endParaRPr lang="it-IT" altLang="it-IT"/>
          </a:p>
        </p:txBody>
      </p:sp>
    </p:spTree>
    <p:extLst>
      <p:ext uri="{BB962C8B-B14F-4D97-AF65-F5344CB8AC3E}">
        <p14:creationId xmlns:p14="http://schemas.microsoft.com/office/powerpoint/2010/main" val="549335344"/>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5"/>
            <a:ext cx="10363200" cy="1362075"/>
          </a:xfrm>
        </p:spPr>
        <p:txBody>
          <a:bodyPr anchor="t"/>
          <a:lstStyle>
            <a:lvl1pPr algn="l">
              <a:defRPr sz="3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7DBDAED2-DE62-485A-98B6-3F130C9A3FAB}"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BCB5001A-907C-44B3-8A0B-EDB0ACA8BF06}" type="slidenum">
              <a:rPr lang="it-IT" altLang="it-IT"/>
              <a:pPr>
                <a:defRPr/>
              </a:pPr>
              <a:t>‹N›</a:t>
            </a:fld>
            <a:endParaRPr lang="it-IT" altLang="it-IT"/>
          </a:p>
        </p:txBody>
      </p:sp>
    </p:spTree>
    <p:extLst>
      <p:ext uri="{BB962C8B-B14F-4D97-AF65-F5344CB8AC3E}">
        <p14:creationId xmlns:p14="http://schemas.microsoft.com/office/powerpoint/2010/main" val="2589793892"/>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DB04793A-6764-4AB1-A20D-5363F91330D8}"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CBF7B6E6-09F3-4634-ADDE-CFA54547FBAD}" type="slidenum">
              <a:rPr lang="it-IT" altLang="it-IT"/>
              <a:pPr>
                <a:defRPr/>
              </a:pPr>
              <a:t>‹N›</a:t>
            </a:fld>
            <a:endParaRPr lang="it-IT" altLang="it-IT"/>
          </a:p>
        </p:txBody>
      </p:sp>
    </p:spTree>
    <p:extLst>
      <p:ext uri="{BB962C8B-B14F-4D97-AF65-F5344CB8AC3E}">
        <p14:creationId xmlns:p14="http://schemas.microsoft.com/office/powerpoint/2010/main" val="2487077914"/>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4"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Fare clic per modificare stili del testo dello schema</a:t>
            </a:r>
          </a:p>
        </p:txBody>
      </p:sp>
      <p:sp>
        <p:nvSpPr>
          <p:cNvPr id="6" name="Segnaposto contenuto 5"/>
          <p:cNvSpPr>
            <a:spLocks noGrp="1"/>
          </p:cNvSpPr>
          <p:nvPr>
            <p:ph sz="quarter" idx="4"/>
          </p:nvPr>
        </p:nvSpPr>
        <p:spPr>
          <a:xfrm>
            <a:off x="6193804"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4330C85E-A2A4-4FCE-AC69-A35914CB45CE}"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6E3CE4D7-651B-4BAD-8CF7-C063BECB90DA}" type="slidenum">
              <a:rPr lang="it-IT" altLang="it-IT"/>
              <a:pPr>
                <a:defRPr/>
              </a:pPr>
              <a:t>‹N›</a:t>
            </a:fld>
            <a:endParaRPr lang="it-IT" altLang="it-IT"/>
          </a:p>
        </p:txBody>
      </p:sp>
    </p:spTree>
    <p:extLst>
      <p:ext uri="{BB962C8B-B14F-4D97-AF65-F5344CB8AC3E}">
        <p14:creationId xmlns:p14="http://schemas.microsoft.com/office/powerpoint/2010/main" val="1162565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038EF0BC-3756-41BA-AAF0-CB119A4EA0C8}"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7FE90FAE-0008-46B5-903E-6EE6362BDB6A}" type="slidenum">
              <a:rPr lang="it-IT" altLang="it-IT"/>
              <a:pPr>
                <a:defRPr/>
              </a:pPr>
              <a:t>‹N›</a:t>
            </a:fld>
            <a:endParaRPr lang="it-IT" altLang="it-IT"/>
          </a:p>
        </p:txBody>
      </p:sp>
    </p:spTree>
    <p:extLst>
      <p:ext uri="{BB962C8B-B14F-4D97-AF65-F5344CB8AC3E}">
        <p14:creationId xmlns:p14="http://schemas.microsoft.com/office/powerpoint/2010/main" val="2112710213"/>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7F02194A-1DAB-46E5-9E71-C1CA2537EBE5}"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B0C56B66-F5E8-4EDA-9806-692110712F15}" type="slidenum">
              <a:rPr lang="it-IT" altLang="it-IT"/>
              <a:pPr>
                <a:defRPr/>
              </a:pPr>
              <a:t>‹N›</a:t>
            </a:fld>
            <a:endParaRPr lang="it-IT" altLang="it-IT"/>
          </a:p>
        </p:txBody>
      </p:sp>
    </p:spTree>
    <p:extLst>
      <p:ext uri="{BB962C8B-B14F-4D97-AF65-F5344CB8AC3E}">
        <p14:creationId xmlns:p14="http://schemas.microsoft.com/office/powerpoint/2010/main" val="1071092892"/>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216014B4-2721-4263-8562-63DD22405770}"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5F9020D9-33A8-461C-9A95-A7576F9BDE54}" type="slidenum">
              <a:rPr lang="it-IT" altLang="it-IT"/>
              <a:pPr>
                <a:defRPr/>
              </a:pPr>
              <a:t>‹N›</a:t>
            </a:fld>
            <a:endParaRPr lang="it-IT" altLang="it-IT"/>
          </a:p>
        </p:txBody>
      </p:sp>
    </p:spTree>
    <p:extLst>
      <p:ext uri="{BB962C8B-B14F-4D97-AF65-F5344CB8AC3E}">
        <p14:creationId xmlns:p14="http://schemas.microsoft.com/office/powerpoint/2010/main" val="646111206"/>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1500" b="1"/>
            </a:lvl1pPr>
          </a:lstStyle>
          <a:p>
            <a:r>
              <a:rPr lang="it-IT"/>
              <a:t>Fare clic per modificare lo stile del titolo</a:t>
            </a:r>
          </a:p>
        </p:txBody>
      </p:sp>
      <p:sp>
        <p:nvSpPr>
          <p:cNvPr id="3" name="Segnaposto contenuto 2"/>
          <p:cNvSpPr>
            <a:spLocks noGrp="1"/>
          </p:cNvSpPr>
          <p:nvPr>
            <p:ph idx="1"/>
          </p:nvPr>
        </p:nvSpPr>
        <p:spPr>
          <a:xfrm>
            <a:off x="4766733" y="273705"/>
            <a:ext cx="6815667"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B08E1FF1-312F-4B3F-8866-EDCCC4CB2733}"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A4ED6879-A6E5-412C-95D7-30EA22208E57}" type="slidenum">
              <a:rPr lang="it-IT" altLang="it-IT"/>
              <a:pPr>
                <a:defRPr/>
              </a:pPr>
              <a:t>‹N›</a:t>
            </a:fld>
            <a:endParaRPr lang="it-IT" altLang="it-IT"/>
          </a:p>
        </p:txBody>
      </p:sp>
    </p:spTree>
    <p:extLst>
      <p:ext uri="{BB962C8B-B14F-4D97-AF65-F5344CB8AC3E}">
        <p14:creationId xmlns:p14="http://schemas.microsoft.com/office/powerpoint/2010/main" val="1618050250"/>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15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A194C481-F3A8-4E52-ACAF-531F402D61C5}"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232A8307-D4FD-481B-9FE1-EA8904DD7665}" type="slidenum">
              <a:rPr lang="it-IT" altLang="it-IT"/>
              <a:pPr>
                <a:defRPr/>
              </a:pPr>
              <a:t>‹N›</a:t>
            </a:fld>
            <a:endParaRPr lang="it-IT" altLang="it-IT"/>
          </a:p>
        </p:txBody>
      </p:sp>
    </p:spTree>
    <p:extLst>
      <p:ext uri="{BB962C8B-B14F-4D97-AF65-F5344CB8AC3E}">
        <p14:creationId xmlns:p14="http://schemas.microsoft.com/office/powerpoint/2010/main" val="1679133668"/>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8A263FB0-CCA4-41D5-8444-4FAB89B20280}"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B3EAD0C0-1B5A-4E56-BC5D-9F553872B243}" type="slidenum">
              <a:rPr lang="it-IT" altLang="it-IT"/>
              <a:pPr>
                <a:defRPr/>
              </a:pPr>
              <a:t>‹N›</a:t>
            </a:fld>
            <a:endParaRPr lang="it-IT" altLang="it-IT"/>
          </a:p>
        </p:txBody>
      </p:sp>
    </p:spTree>
    <p:extLst>
      <p:ext uri="{BB962C8B-B14F-4D97-AF65-F5344CB8AC3E}">
        <p14:creationId xmlns:p14="http://schemas.microsoft.com/office/powerpoint/2010/main" val="315229613"/>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3"/>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3"/>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765B6685-5AAA-4498-8506-95531CE66ECE}"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325AC3EE-2218-41C7-AF76-0076A6DCECA6}" type="slidenum">
              <a:rPr lang="it-IT" altLang="it-IT"/>
              <a:pPr>
                <a:defRPr/>
              </a:pPr>
              <a:t>‹N›</a:t>
            </a:fld>
            <a:endParaRPr lang="it-IT" altLang="it-IT"/>
          </a:p>
        </p:txBody>
      </p:sp>
    </p:spTree>
    <p:extLst>
      <p:ext uri="{BB962C8B-B14F-4D97-AF65-F5344CB8AC3E}">
        <p14:creationId xmlns:p14="http://schemas.microsoft.com/office/powerpoint/2010/main" val="3528563713"/>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it-IT">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it-IT">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BB36993-8AB5-448F-A32B-69A869C1AEFC}"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3539960466"/>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it-IT">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it-IT">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6999550-0A05-4F3F-8A68-05357B81EBAA}"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1154635969"/>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1" y="1710391"/>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1" y="4590116"/>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a:t>Modifica gli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it-IT">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it-IT">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A49D2EA-AAD9-4649-8B46-E98E4ABC4A56}"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159444020"/>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Rectangle 4"/>
          <p:cNvSpPr>
            <a:spLocks noGrp="1" noChangeArrowheads="1"/>
          </p:cNvSpPr>
          <p:nvPr>
            <p:ph type="dt" sz="half" idx="10"/>
          </p:nvPr>
        </p:nvSpPr>
        <p:spPr>
          <a:ln/>
        </p:spPr>
        <p:txBody>
          <a:bodyPr/>
          <a:lstStyle>
            <a:lvl1pPr>
              <a:defRPr/>
            </a:lvl1pPr>
          </a:lstStyle>
          <a:p>
            <a:pPr>
              <a:defRPr/>
            </a:pPr>
            <a:endParaRPr lang="it-IT" altLang="it-IT">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it-IT" altLang="it-IT">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1EE9720-385E-4AC0-A9D2-A7386760923C}"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30030792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F7205415-0D7E-4B3D-A54B-4AFCBBE798AD}" type="datetimeFigureOut">
              <a:rPr lang="it-IT"/>
              <a:pPr>
                <a:defRPr/>
              </a:pPr>
              <a:t>25/03/2019</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C3355C7C-846A-4676-9466-FC32B6DEC4FA}" type="slidenum">
              <a:rPr lang="it-IT" altLang="it-IT"/>
              <a:pPr>
                <a:defRPr/>
              </a:pPr>
              <a:t>‹N›</a:t>
            </a:fld>
            <a:endParaRPr lang="it-IT" altLang="it-IT"/>
          </a:p>
        </p:txBody>
      </p:sp>
    </p:spTree>
    <p:extLst>
      <p:ext uri="{BB962C8B-B14F-4D97-AF65-F5344CB8AC3E}">
        <p14:creationId xmlns:p14="http://schemas.microsoft.com/office/powerpoint/2010/main" val="1567742624"/>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40317" y="365129"/>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40319"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40319" y="2505075"/>
            <a:ext cx="5158316"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71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Rectangle 4"/>
          <p:cNvSpPr>
            <a:spLocks noGrp="1" noChangeArrowheads="1"/>
          </p:cNvSpPr>
          <p:nvPr>
            <p:ph type="dt" sz="half" idx="10"/>
          </p:nvPr>
        </p:nvSpPr>
        <p:spPr>
          <a:ln/>
        </p:spPr>
        <p:txBody>
          <a:bodyPr/>
          <a:lstStyle>
            <a:lvl1pPr>
              <a:defRPr/>
            </a:lvl1pPr>
          </a:lstStyle>
          <a:p>
            <a:pPr>
              <a:defRPr/>
            </a:pPr>
            <a:endParaRPr lang="it-IT" altLang="it-IT">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it-IT" altLang="it-IT">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0A0D260D-39B1-4EA5-9D59-E2EE6A6C1E94}"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2031762709"/>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Rectangle 4"/>
          <p:cNvSpPr>
            <a:spLocks noGrp="1" noChangeArrowheads="1"/>
          </p:cNvSpPr>
          <p:nvPr>
            <p:ph type="dt" sz="half" idx="10"/>
          </p:nvPr>
        </p:nvSpPr>
        <p:spPr>
          <a:ln/>
        </p:spPr>
        <p:txBody>
          <a:bodyPr/>
          <a:lstStyle>
            <a:lvl1pPr>
              <a:defRPr/>
            </a:lvl1pPr>
          </a:lstStyle>
          <a:p>
            <a:pPr>
              <a:defRPr/>
            </a:pPr>
            <a:endParaRPr lang="it-IT" altLang="it-IT">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it-IT" altLang="it-IT">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85AE58A8-DDD5-4B97-A39D-A7A279AEB1E8}"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854341609"/>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ltLang="it-IT">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it-IT" altLang="it-IT">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5F4FAC1D-B91C-44CA-9245-AF8E0B0050E8}"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1614344066"/>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40753" y="457200"/>
            <a:ext cx="393276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717" y="98807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40753"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ltLang="it-IT">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it-IT" altLang="it-IT">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CD6454F-71EE-4B68-A6D2-0789FD208494}"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1629391155"/>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40753" y="457200"/>
            <a:ext cx="393276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717" y="988078"/>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840753"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ltLang="it-IT">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it-IT" altLang="it-IT">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C050FE5-BF4D-492F-8F27-900128B5E408}"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1455856749"/>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it-IT">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it-IT">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2D4ED58-AB9B-435F-9A8E-4DD9187221B1}"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569065457"/>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it-IT">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it-IT">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EBCED7A-1357-4770-93FA-4A4B4DE27E01}"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2466201052"/>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3F4CDA84-7850-4CF9-8C54-EA3CEB75EEE7}"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92930C10-1065-4710-882E-8533D958DE7C}" type="slidenum">
              <a:rPr lang="it-IT" altLang="it-IT"/>
              <a:pPr>
                <a:defRPr/>
              </a:pPr>
              <a:t>‹N›</a:t>
            </a:fld>
            <a:endParaRPr lang="it-IT" altLang="it-IT"/>
          </a:p>
        </p:txBody>
      </p:sp>
    </p:spTree>
    <p:extLst>
      <p:ext uri="{BB962C8B-B14F-4D97-AF65-F5344CB8AC3E}">
        <p14:creationId xmlns:p14="http://schemas.microsoft.com/office/powerpoint/2010/main" val="3013617372"/>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CEFBD814-AE0D-492E-BC3F-2075C51EF464}"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7CA62977-9036-4EDC-9358-03070DF73412}" type="slidenum">
              <a:rPr lang="it-IT" altLang="it-IT"/>
              <a:pPr>
                <a:defRPr/>
              </a:pPr>
              <a:t>‹N›</a:t>
            </a:fld>
            <a:endParaRPr lang="it-IT" altLang="it-IT"/>
          </a:p>
        </p:txBody>
      </p:sp>
    </p:spTree>
    <p:extLst>
      <p:ext uri="{BB962C8B-B14F-4D97-AF65-F5344CB8AC3E}">
        <p14:creationId xmlns:p14="http://schemas.microsoft.com/office/powerpoint/2010/main" val="127130141"/>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5F4E7C3B-3134-49E3-BC28-F5595B27D79E}"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6C9B6B8C-88EE-4541-916F-E18B6B6FCCBB}" type="slidenum">
              <a:rPr lang="it-IT" altLang="it-IT"/>
              <a:pPr>
                <a:defRPr/>
              </a:pPr>
              <a:t>‹N›</a:t>
            </a:fld>
            <a:endParaRPr lang="it-IT" altLang="it-IT"/>
          </a:p>
        </p:txBody>
      </p:sp>
    </p:spTree>
    <p:extLst>
      <p:ext uri="{BB962C8B-B14F-4D97-AF65-F5344CB8AC3E}">
        <p14:creationId xmlns:p14="http://schemas.microsoft.com/office/powerpoint/2010/main" val="26116097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179C3F81-7CFB-4B65-877D-5E7515430687}" type="datetimeFigureOut">
              <a:rPr lang="it-IT"/>
              <a:pPr>
                <a:defRPr/>
              </a:pPr>
              <a:t>25/03/2019</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1C4AAF6B-7453-4FFD-87B2-44B9A8C0EAC1}" type="slidenum">
              <a:rPr lang="it-IT" altLang="it-IT"/>
              <a:pPr>
                <a:defRPr/>
              </a:pPr>
              <a:t>‹N›</a:t>
            </a:fld>
            <a:endParaRPr lang="it-IT" altLang="it-IT"/>
          </a:p>
        </p:txBody>
      </p:sp>
    </p:spTree>
    <p:extLst>
      <p:ext uri="{BB962C8B-B14F-4D97-AF65-F5344CB8AC3E}">
        <p14:creationId xmlns:p14="http://schemas.microsoft.com/office/powerpoint/2010/main" val="160023542"/>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D61557D9-C097-4373-96EA-4FC15E430993}"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DAB53DD0-4BC4-414D-A943-00B42FF07C20}" type="slidenum">
              <a:rPr lang="it-IT" altLang="it-IT"/>
              <a:pPr>
                <a:defRPr/>
              </a:pPr>
              <a:t>‹N›</a:t>
            </a:fld>
            <a:endParaRPr lang="it-IT" altLang="it-IT"/>
          </a:p>
        </p:txBody>
      </p:sp>
    </p:spTree>
    <p:extLst>
      <p:ext uri="{BB962C8B-B14F-4D97-AF65-F5344CB8AC3E}">
        <p14:creationId xmlns:p14="http://schemas.microsoft.com/office/powerpoint/2010/main" val="2876748566"/>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914331F7-C8BE-45B2-8976-A9B48A56539E}"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91797733-729A-43E4-963F-96519B78FE33}" type="slidenum">
              <a:rPr lang="it-IT" altLang="it-IT"/>
              <a:pPr>
                <a:defRPr/>
              </a:pPr>
              <a:t>‹N›</a:t>
            </a:fld>
            <a:endParaRPr lang="it-IT" altLang="it-IT"/>
          </a:p>
        </p:txBody>
      </p:sp>
    </p:spTree>
    <p:extLst>
      <p:ext uri="{BB962C8B-B14F-4D97-AF65-F5344CB8AC3E}">
        <p14:creationId xmlns:p14="http://schemas.microsoft.com/office/powerpoint/2010/main" val="1490637087"/>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11E0EFA2-411C-49D8-8335-84010FFADDC8}"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B086382A-895E-499C-AA13-09392E450531}" type="slidenum">
              <a:rPr lang="it-IT" altLang="it-IT"/>
              <a:pPr>
                <a:defRPr/>
              </a:pPr>
              <a:t>‹N›</a:t>
            </a:fld>
            <a:endParaRPr lang="it-IT" altLang="it-IT"/>
          </a:p>
        </p:txBody>
      </p:sp>
    </p:spTree>
    <p:extLst>
      <p:ext uri="{BB962C8B-B14F-4D97-AF65-F5344CB8AC3E}">
        <p14:creationId xmlns:p14="http://schemas.microsoft.com/office/powerpoint/2010/main" val="3548904744"/>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CEF575B5-A197-4AE8-AFC0-2759011A176B}"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552D6274-259D-4214-8F36-E9B6F718391E}" type="slidenum">
              <a:rPr lang="it-IT" altLang="it-IT"/>
              <a:pPr>
                <a:defRPr/>
              </a:pPr>
              <a:t>‹N›</a:t>
            </a:fld>
            <a:endParaRPr lang="it-IT" altLang="it-IT"/>
          </a:p>
        </p:txBody>
      </p:sp>
    </p:spTree>
    <p:extLst>
      <p:ext uri="{BB962C8B-B14F-4D97-AF65-F5344CB8AC3E}">
        <p14:creationId xmlns:p14="http://schemas.microsoft.com/office/powerpoint/2010/main" val="264112515"/>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0752FA4D-4E4D-4402-B207-BD0D2C016E16}"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E0F2B6F3-0A9E-4F4B-8A56-22C48A54C8CA}" type="slidenum">
              <a:rPr lang="it-IT" altLang="it-IT"/>
              <a:pPr>
                <a:defRPr/>
              </a:pPr>
              <a:t>‹N›</a:t>
            </a:fld>
            <a:endParaRPr lang="it-IT" altLang="it-IT"/>
          </a:p>
        </p:txBody>
      </p:sp>
    </p:spTree>
    <p:extLst>
      <p:ext uri="{BB962C8B-B14F-4D97-AF65-F5344CB8AC3E}">
        <p14:creationId xmlns:p14="http://schemas.microsoft.com/office/powerpoint/2010/main" val="3830048384"/>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9A00C631-995B-4906-976E-5D79AEC8AD47}"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0EBA6123-2EFC-43E2-B1EA-2468F38C4E34}" type="slidenum">
              <a:rPr lang="it-IT" altLang="it-IT"/>
              <a:pPr>
                <a:defRPr/>
              </a:pPr>
              <a:t>‹N›</a:t>
            </a:fld>
            <a:endParaRPr lang="it-IT" altLang="it-IT"/>
          </a:p>
        </p:txBody>
      </p:sp>
    </p:spTree>
    <p:extLst>
      <p:ext uri="{BB962C8B-B14F-4D97-AF65-F5344CB8AC3E}">
        <p14:creationId xmlns:p14="http://schemas.microsoft.com/office/powerpoint/2010/main" val="1987640885"/>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1BCAA380-7750-4EBF-817F-9ADD2E8D55C2}"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D2FAD4F0-B537-4CBB-9214-6604C946C9B0}" type="slidenum">
              <a:rPr lang="it-IT" altLang="it-IT"/>
              <a:pPr>
                <a:defRPr/>
              </a:pPr>
              <a:t>‹N›</a:t>
            </a:fld>
            <a:endParaRPr lang="it-IT" altLang="it-IT"/>
          </a:p>
        </p:txBody>
      </p:sp>
    </p:spTree>
    <p:extLst>
      <p:ext uri="{BB962C8B-B14F-4D97-AF65-F5344CB8AC3E}">
        <p14:creationId xmlns:p14="http://schemas.microsoft.com/office/powerpoint/2010/main" val="2352378898"/>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251956E5-D852-4D64-99DC-A7FD116E25A1}"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888EB0CC-6293-4903-9E70-F5266B84A689}" type="slidenum">
              <a:rPr lang="it-IT" altLang="it-IT"/>
              <a:pPr>
                <a:defRPr/>
              </a:pPr>
              <a:t>‹N›</a:t>
            </a:fld>
            <a:endParaRPr lang="it-IT" altLang="it-IT"/>
          </a:p>
        </p:txBody>
      </p:sp>
    </p:spTree>
    <p:extLst>
      <p:ext uri="{BB962C8B-B14F-4D97-AF65-F5344CB8AC3E}">
        <p14:creationId xmlns:p14="http://schemas.microsoft.com/office/powerpoint/2010/main" val="831470177"/>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BA26B342-3731-4BD8-86B3-32617F6D6216}"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380EF084-5736-48BC-85A3-9428181823FE}" type="slidenum">
              <a:rPr lang="it-IT" altLang="it-IT"/>
              <a:pPr>
                <a:defRPr/>
              </a:pPr>
              <a:t>‹N›</a:t>
            </a:fld>
            <a:endParaRPr lang="it-IT" altLang="it-IT"/>
          </a:p>
        </p:txBody>
      </p:sp>
    </p:spTree>
    <p:extLst>
      <p:ext uri="{BB962C8B-B14F-4D97-AF65-F5344CB8AC3E}">
        <p14:creationId xmlns:p14="http://schemas.microsoft.com/office/powerpoint/2010/main" val="2314985995"/>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0E9F5101-DE87-45C8-879D-8070EE33BA0A}"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4C039F40-09A3-4241-88C5-15FD78C6BB1C}" type="slidenum">
              <a:rPr lang="it-IT" altLang="it-IT"/>
              <a:pPr>
                <a:defRPr/>
              </a:pPr>
              <a:t>‹N›</a:t>
            </a:fld>
            <a:endParaRPr lang="it-IT" altLang="it-IT"/>
          </a:p>
        </p:txBody>
      </p:sp>
    </p:spTree>
    <p:extLst>
      <p:ext uri="{BB962C8B-B14F-4D97-AF65-F5344CB8AC3E}">
        <p14:creationId xmlns:p14="http://schemas.microsoft.com/office/powerpoint/2010/main" val="2396373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1CAE4967-356C-4111-9614-DDB3E30C75C6}"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25211C6C-1879-4AE9-8C64-F0E66D9C0DB9}" type="slidenum">
              <a:rPr lang="it-IT" altLang="it-IT"/>
              <a:pPr>
                <a:defRPr/>
              </a:pPr>
              <a:t>‹N›</a:t>
            </a:fld>
            <a:endParaRPr lang="it-IT" altLang="it-IT"/>
          </a:p>
        </p:txBody>
      </p:sp>
    </p:spTree>
    <p:extLst>
      <p:ext uri="{BB962C8B-B14F-4D97-AF65-F5344CB8AC3E}">
        <p14:creationId xmlns:p14="http://schemas.microsoft.com/office/powerpoint/2010/main" val="33189353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0D083952-59F2-47B9-A78B-2A6F032FF6B6}" type="datetimeFigureOut">
              <a:rPr lang="it-IT"/>
              <a:pPr>
                <a:defRPr/>
              </a:pPr>
              <a:t>25/03/2019</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B49DE85B-F2C6-434C-B2CF-D13B48900647}" type="slidenum">
              <a:rPr lang="it-IT" altLang="it-IT"/>
              <a:pPr>
                <a:defRPr/>
              </a:pPr>
              <a:t>‹N›</a:t>
            </a:fld>
            <a:endParaRPr lang="it-IT" altLang="it-IT"/>
          </a:p>
        </p:txBody>
      </p:sp>
    </p:spTree>
    <p:extLst>
      <p:ext uri="{BB962C8B-B14F-4D97-AF65-F5344CB8AC3E}">
        <p14:creationId xmlns:p14="http://schemas.microsoft.com/office/powerpoint/2010/main" val="2781554360"/>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55E4F9C2-E46B-4E05-B979-30B7748C9003}"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AECA7313-2B1A-4B1A-8C98-01822045C856}" type="slidenum">
              <a:rPr lang="it-IT" altLang="it-IT"/>
              <a:pPr>
                <a:defRPr/>
              </a:pPr>
              <a:t>‹N›</a:t>
            </a:fld>
            <a:endParaRPr lang="it-IT" altLang="it-IT"/>
          </a:p>
        </p:txBody>
      </p:sp>
    </p:spTree>
    <p:extLst>
      <p:ext uri="{BB962C8B-B14F-4D97-AF65-F5344CB8AC3E}">
        <p14:creationId xmlns:p14="http://schemas.microsoft.com/office/powerpoint/2010/main" val="3106240869"/>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1CAE4967-356C-4111-9614-DDB3E30C75C6}"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25211C6C-1879-4AE9-8C64-F0E66D9C0DB9}" type="slidenum">
              <a:rPr lang="it-IT" altLang="it-IT"/>
              <a:pPr>
                <a:defRPr/>
              </a:pPr>
              <a:t>‹N›</a:t>
            </a:fld>
            <a:endParaRPr lang="it-IT" altLang="it-IT"/>
          </a:p>
        </p:txBody>
      </p:sp>
    </p:spTree>
    <p:extLst>
      <p:ext uri="{BB962C8B-B14F-4D97-AF65-F5344CB8AC3E}">
        <p14:creationId xmlns:p14="http://schemas.microsoft.com/office/powerpoint/2010/main" val="3016953016"/>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7FFF5815-6CA3-45BE-B7B3-0FD3E4E32494}"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A8BA79B1-A63F-4CAF-89B6-4FF78F9CF43D}" type="slidenum">
              <a:rPr lang="it-IT" altLang="it-IT"/>
              <a:pPr>
                <a:defRPr/>
              </a:pPr>
              <a:t>‹N›</a:t>
            </a:fld>
            <a:endParaRPr lang="it-IT" altLang="it-IT"/>
          </a:p>
        </p:txBody>
      </p:sp>
    </p:spTree>
    <p:extLst>
      <p:ext uri="{BB962C8B-B14F-4D97-AF65-F5344CB8AC3E}">
        <p14:creationId xmlns:p14="http://schemas.microsoft.com/office/powerpoint/2010/main" val="3148309031"/>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3CA999CF-ECE3-48F4-9B54-7EFF74F95183}"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6FA45256-5EAF-4897-8291-5A58E5967FDC}" type="slidenum">
              <a:rPr lang="it-IT" altLang="it-IT"/>
              <a:pPr>
                <a:defRPr/>
              </a:pPr>
              <a:t>‹N›</a:t>
            </a:fld>
            <a:endParaRPr lang="it-IT" altLang="it-IT"/>
          </a:p>
        </p:txBody>
      </p:sp>
    </p:spTree>
    <p:extLst>
      <p:ext uri="{BB962C8B-B14F-4D97-AF65-F5344CB8AC3E}">
        <p14:creationId xmlns:p14="http://schemas.microsoft.com/office/powerpoint/2010/main" val="2536959225"/>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ED0F7E66-5F6C-4B5D-B827-7F307AFA5143}"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67F31015-3DC7-49BA-B050-57B56DB3192C}" type="slidenum">
              <a:rPr lang="it-IT" altLang="it-IT"/>
              <a:pPr>
                <a:defRPr/>
              </a:pPr>
              <a:t>‹N›</a:t>
            </a:fld>
            <a:endParaRPr lang="it-IT" altLang="it-IT"/>
          </a:p>
        </p:txBody>
      </p:sp>
    </p:spTree>
    <p:extLst>
      <p:ext uri="{BB962C8B-B14F-4D97-AF65-F5344CB8AC3E}">
        <p14:creationId xmlns:p14="http://schemas.microsoft.com/office/powerpoint/2010/main" val="1731544526"/>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C0B5CC57-FF94-4587-B1E6-F78A33B121C8}"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67C85CAB-82A8-4F6A-9F6D-BAFA2A8AFA81}" type="slidenum">
              <a:rPr lang="it-IT" altLang="it-IT"/>
              <a:pPr>
                <a:defRPr/>
              </a:pPr>
              <a:t>‹N›</a:t>
            </a:fld>
            <a:endParaRPr lang="it-IT" altLang="it-IT"/>
          </a:p>
        </p:txBody>
      </p:sp>
    </p:spTree>
    <p:extLst>
      <p:ext uri="{BB962C8B-B14F-4D97-AF65-F5344CB8AC3E}">
        <p14:creationId xmlns:p14="http://schemas.microsoft.com/office/powerpoint/2010/main" val="1163974000"/>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0FDDF9EE-4C84-436D-8C23-A72D1CE45703}"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0DC09A3F-A332-40C7-9E98-0D3449E0CAFE}" type="slidenum">
              <a:rPr lang="it-IT" altLang="it-IT"/>
              <a:pPr>
                <a:defRPr/>
              </a:pPr>
              <a:t>‹N›</a:t>
            </a:fld>
            <a:endParaRPr lang="it-IT" altLang="it-IT"/>
          </a:p>
        </p:txBody>
      </p:sp>
    </p:spTree>
    <p:extLst>
      <p:ext uri="{BB962C8B-B14F-4D97-AF65-F5344CB8AC3E}">
        <p14:creationId xmlns:p14="http://schemas.microsoft.com/office/powerpoint/2010/main" val="3660915672"/>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FB4A1BA6-DDC1-44EA-A6AD-75E5F6491C43}"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78ED4E52-5EBA-4BB4-A682-602E42934A96}" type="slidenum">
              <a:rPr lang="it-IT" altLang="it-IT"/>
              <a:pPr>
                <a:defRPr/>
              </a:pPr>
              <a:t>‹N›</a:t>
            </a:fld>
            <a:endParaRPr lang="it-IT" altLang="it-IT"/>
          </a:p>
        </p:txBody>
      </p:sp>
    </p:spTree>
    <p:extLst>
      <p:ext uri="{BB962C8B-B14F-4D97-AF65-F5344CB8AC3E}">
        <p14:creationId xmlns:p14="http://schemas.microsoft.com/office/powerpoint/2010/main" val="3302131995"/>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2F8E2491-7DE7-4F48-931A-0E380DB6A286}"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812DFA9C-EA5C-4695-8160-558CF5E2A812}" type="slidenum">
              <a:rPr lang="it-IT" altLang="it-IT"/>
              <a:pPr>
                <a:defRPr/>
              </a:pPr>
              <a:t>‹N›</a:t>
            </a:fld>
            <a:endParaRPr lang="it-IT" altLang="it-IT"/>
          </a:p>
        </p:txBody>
      </p:sp>
    </p:spTree>
    <p:extLst>
      <p:ext uri="{BB962C8B-B14F-4D97-AF65-F5344CB8AC3E}">
        <p14:creationId xmlns:p14="http://schemas.microsoft.com/office/powerpoint/2010/main" val="2521881333"/>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56"/>
            <a:ext cx="103632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B822E8E8-8385-492F-8BFB-4CFECCB08C75}"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EB0677CF-D18B-4B1D-AF8E-D652C37E9166}"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4327174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939B8F23-E472-452D-AD84-9888F03E6F88}"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03FBBE99-67C0-4844-A76E-39C9B6265A92}" type="slidenum">
              <a:rPr lang="it-IT" altLang="it-IT"/>
              <a:pPr>
                <a:defRPr/>
              </a:pPr>
              <a:t>‹N›</a:t>
            </a:fld>
            <a:endParaRPr lang="it-IT" altLang="it-IT"/>
          </a:p>
        </p:txBody>
      </p:sp>
    </p:spTree>
    <p:extLst>
      <p:ext uri="{BB962C8B-B14F-4D97-AF65-F5344CB8AC3E}">
        <p14:creationId xmlns:p14="http://schemas.microsoft.com/office/powerpoint/2010/main" val="549654603"/>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BDCCD49E-3D59-4640-AF9D-D43394E27612}"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917A05DF-F7B7-49C6-856C-D8C43D23B89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669986757"/>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31"/>
            <a:ext cx="103632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C3310FB4-203B-4FCC-9A37-3BF223A045FD}"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E750856A-48C0-48B9-A3FC-A42EF3398ECA}"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667419849"/>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A303564B-BA74-4C3F-B3DC-FC8235380811}"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A9330256-5792-457D-9C22-72661639867D}"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87966609"/>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9378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619378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5D209D7E-E1A7-4083-95E3-01AF75C5AE72}"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304EDCDF-D579-4B9D-8EEE-6C86AE68D582}"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697203443"/>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240E4AF0-3FAD-4770-83BA-272F91CDF69E}"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6FA5D210-1D8E-4BAC-8752-071B0DAC7B22}"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833202615"/>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068DAC6C-2770-49C2-9F63-F529B6D0607E}"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A4013DCE-F11E-4881-9B5E-75A43734FF0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734851828"/>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4766733" y="27368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52BDFA87-2432-445A-AAA3-35EF251C406A}"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61A2C400-02D5-43AB-9158-81D76F13975B}"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480887979"/>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1C115D16-7985-4BC2-9D22-47BE8A54445C}"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890A6622-BB82-4690-B5E3-161F7846E01D}"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29837335"/>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0AA75758-1830-4357-B39D-B00F34683B60}"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731AB508-F1CB-48FB-A0A9-E2822344A9DB}"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148531691"/>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69"/>
            <a:ext cx="27432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09600" y="275269"/>
            <a:ext cx="80264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54202594-8F0B-4F49-AAA9-4467610FC389}"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16EACE03-00D5-4709-BDC9-520130D490C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52998333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882C57F1-9355-42B3-9B00-6000E45B3E8D}"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3E8B93FA-518A-452A-BC17-A518249727DB}" type="slidenum">
              <a:rPr lang="it-IT" altLang="it-IT"/>
              <a:pPr>
                <a:defRPr/>
              </a:pPr>
              <a:t>‹N›</a:t>
            </a:fld>
            <a:endParaRPr lang="it-IT" altLang="it-IT"/>
          </a:p>
        </p:txBody>
      </p:sp>
    </p:spTree>
    <p:extLst>
      <p:ext uri="{BB962C8B-B14F-4D97-AF65-F5344CB8AC3E}">
        <p14:creationId xmlns:p14="http://schemas.microsoft.com/office/powerpoint/2010/main" val="1451585252"/>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type="objOnly">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09600" y="277813"/>
            <a:ext cx="10972800" cy="585311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Segnaposto data 2"/>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4" name="Segnaposto piè di pagina 3"/>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a:xfrm>
            <a:off x="8737600" y="6248400"/>
            <a:ext cx="2844800" cy="457200"/>
          </a:xfrm>
        </p:spPr>
        <p:txBody>
          <a:bodyPr/>
          <a:lstStyle>
            <a:lvl1pPr>
              <a:defRPr/>
            </a:lvl1pPr>
          </a:lstStyle>
          <a:p>
            <a:pPr>
              <a:defRPr/>
            </a:pPr>
            <a:fld id="{1BF5F4B6-A023-4755-8E49-68C5050CD9E5}"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694704794"/>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objAndTwoObj">
  <p:cSld name="Titolo, contenu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609600" y="278444"/>
            <a:ext cx="10972800" cy="1139825"/>
          </a:xfr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307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quarter" idx="2"/>
          </p:nvPr>
        </p:nvSpPr>
        <p:spPr>
          <a:xfrm>
            <a:off x="6197600" y="1600831"/>
            <a:ext cx="5384800" cy="2189163"/>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contenuto 4"/>
          <p:cNvSpPr>
            <a:spLocks noGrp="1"/>
          </p:cNvSpPr>
          <p:nvPr>
            <p:ph sz="quarter" idx="3"/>
          </p:nvPr>
        </p:nvSpPr>
        <p:spPr>
          <a:xfrm>
            <a:off x="6197600" y="3941763"/>
            <a:ext cx="5384800" cy="218916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data 5"/>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7" name="Segnaposto piè di pagina 6"/>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8" name="Segnaposto numero diapositiva 7"/>
          <p:cNvSpPr>
            <a:spLocks noGrp="1"/>
          </p:cNvSpPr>
          <p:nvPr>
            <p:ph type="sldNum" sz="quarter" idx="12"/>
          </p:nvPr>
        </p:nvSpPr>
        <p:spPr>
          <a:xfrm>
            <a:off x="8737600" y="6248400"/>
            <a:ext cx="2844800" cy="457200"/>
          </a:xfrm>
        </p:spPr>
        <p:txBody>
          <a:bodyPr/>
          <a:lstStyle>
            <a:lvl1pPr>
              <a:defRPr/>
            </a:lvl1pPr>
          </a:lstStyle>
          <a:p>
            <a:pPr>
              <a:defRPr/>
            </a:pPr>
            <a:fld id="{E211FE35-814D-47BA-A41D-BB88671AD8B4}"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204326585"/>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BA26B342-3731-4BD8-86B3-32617F6D6216}"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380EF084-5736-48BC-85A3-9428181823FE}" type="slidenum">
              <a:rPr lang="it-IT" altLang="it-IT"/>
              <a:pPr>
                <a:defRPr/>
              </a:pPr>
              <a:t>‹N›</a:t>
            </a:fld>
            <a:endParaRPr lang="it-IT" altLang="it-IT"/>
          </a:p>
        </p:txBody>
      </p:sp>
    </p:spTree>
    <p:extLst>
      <p:ext uri="{BB962C8B-B14F-4D97-AF65-F5344CB8AC3E}">
        <p14:creationId xmlns:p14="http://schemas.microsoft.com/office/powerpoint/2010/main" val="2454924797"/>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0E9F5101-DE87-45C8-879D-8070EE33BA0A}"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4C039F40-09A3-4241-88C5-15FD78C6BB1C}" type="slidenum">
              <a:rPr lang="it-IT" altLang="it-IT"/>
              <a:pPr>
                <a:defRPr/>
              </a:pPr>
              <a:t>‹N›</a:t>
            </a:fld>
            <a:endParaRPr lang="it-IT" altLang="it-IT"/>
          </a:p>
        </p:txBody>
      </p:sp>
    </p:spTree>
    <p:extLst>
      <p:ext uri="{BB962C8B-B14F-4D97-AF65-F5344CB8AC3E}">
        <p14:creationId xmlns:p14="http://schemas.microsoft.com/office/powerpoint/2010/main" val="1344200887"/>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55E4F9C2-E46B-4E05-B979-30B7748C9003}"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AECA7313-2B1A-4B1A-8C98-01822045C856}" type="slidenum">
              <a:rPr lang="it-IT" altLang="it-IT"/>
              <a:pPr>
                <a:defRPr/>
              </a:pPr>
              <a:t>‹N›</a:t>
            </a:fld>
            <a:endParaRPr lang="it-IT" altLang="it-IT"/>
          </a:p>
        </p:txBody>
      </p:sp>
    </p:spTree>
    <p:extLst>
      <p:ext uri="{BB962C8B-B14F-4D97-AF65-F5344CB8AC3E}">
        <p14:creationId xmlns:p14="http://schemas.microsoft.com/office/powerpoint/2010/main" val="1232505489"/>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1CAE4967-356C-4111-9614-DDB3E30C75C6}"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25211C6C-1879-4AE9-8C64-F0E66D9C0DB9}" type="slidenum">
              <a:rPr lang="it-IT" altLang="it-IT"/>
              <a:pPr>
                <a:defRPr/>
              </a:pPr>
              <a:t>‹N›</a:t>
            </a:fld>
            <a:endParaRPr lang="it-IT" altLang="it-IT"/>
          </a:p>
        </p:txBody>
      </p:sp>
    </p:spTree>
    <p:extLst>
      <p:ext uri="{BB962C8B-B14F-4D97-AF65-F5344CB8AC3E}">
        <p14:creationId xmlns:p14="http://schemas.microsoft.com/office/powerpoint/2010/main" val="248221654"/>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7FFF5815-6CA3-45BE-B7B3-0FD3E4E32494}"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A8BA79B1-A63F-4CAF-89B6-4FF78F9CF43D}" type="slidenum">
              <a:rPr lang="it-IT" altLang="it-IT"/>
              <a:pPr>
                <a:defRPr/>
              </a:pPr>
              <a:t>‹N›</a:t>
            </a:fld>
            <a:endParaRPr lang="it-IT" altLang="it-IT"/>
          </a:p>
        </p:txBody>
      </p:sp>
    </p:spTree>
    <p:extLst>
      <p:ext uri="{BB962C8B-B14F-4D97-AF65-F5344CB8AC3E}">
        <p14:creationId xmlns:p14="http://schemas.microsoft.com/office/powerpoint/2010/main" val="3593114854"/>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3CA999CF-ECE3-48F4-9B54-7EFF74F95183}"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6FA45256-5EAF-4897-8291-5A58E5967FDC}" type="slidenum">
              <a:rPr lang="it-IT" altLang="it-IT"/>
              <a:pPr>
                <a:defRPr/>
              </a:pPr>
              <a:t>‹N›</a:t>
            </a:fld>
            <a:endParaRPr lang="it-IT" altLang="it-IT"/>
          </a:p>
        </p:txBody>
      </p:sp>
    </p:spTree>
    <p:extLst>
      <p:ext uri="{BB962C8B-B14F-4D97-AF65-F5344CB8AC3E}">
        <p14:creationId xmlns:p14="http://schemas.microsoft.com/office/powerpoint/2010/main" val="4087904348"/>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ED0F7E66-5F6C-4B5D-B827-7F307AFA5143}"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67F31015-3DC7-49BA-B050-57B56DB3192C}" type="slidenum">
              <a:rPr lang="it-IT" altLang="it-IT"/>
              <a:pPr>
                <a:defRPr/>
              </a:pPr>
              <a:t>‹N›</a:t>
            </a:fld>
            <a:endParaRPr lang="it-IT" altLang="it-IT"/>
          </a:p>
        </p:txBody>
      </p:sp>
    </p:spTree>
    <p:extLst>
      <p:ext uri="{BB962C8B-B14F-4D97-AF65-F5344CB8AC3E}">
        <p14:creationId xmlns:p14="http://schemas.microsoft.com/office/powerpoint/2010/main" val="3301923414"/>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C0B5CC57-FF94-4587-B1E6-F78A33B121C8}"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67C85CAB-82A8-4F6A-9F6D-BAFA2A8AFA81}" type="slidenum">
              <a:rPr lang="it-IT" altLang="it-IT"/>
              <a:pPr>
                <a:defRPr/>
              </a:pPr>
              <a:t>‹N›</a:t>
            </a:fld>
            <a:endParaRPr lang="it-IT" altLang="it-IT"/>
          </a:p>
        </p:txBody>
      </p:sp>
    </p:spTree>
    <p:extLst>
      <p:ext uri="{BB962C8B-B14F-4D97-AF65-F5344CB8AC3E}">
        <p14:creationId xmlns:p14="http://schemas.microsoft.com/office/powerpoint/2010/main" val="22286831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B1FE9568-55B1-4BA4-A719-F86BE17D9B80}"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C842B4E6-6ED9-4CA8-8E6A-DE1EC58E313B}" type="slidenum">
              <a:rPr lang="it-IT" altLang="it-IT"/>
              <a:pPr>
                <a:defRPr/>
              </a:pPr>
              <a:t>‹N›</a:t>
            </a:fld>
            <a:endParaRPr lang="it-IT" altLang="it-IT"/>
          </a:p>
        </p:txBody>
      </p:sp>
    </p:spTree>
    <p:extLst>
      <p:ext uri="{BB962C8B-B14F-4D97-AF65-F5344CB8AC3E}">
        <p14:creationId xmlns:p14="http://schemas.microsoft.com/office/powerpoint/2010/main" val="2150463835"/>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0FDDF9EE-4C84-436D-8C23-A72D1CE45703}"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0DC09A3F-A332-40C7-9E98-0D3449E0CAFE}" type="slidenum">
              <a:rPr lang="it-IT" altLang="it-IT"/>
              <a:pPr>
                <a:defRPr/>
              </a:pPr>
              <a:t>‹N›</a:t>
            </a:fld>
            <a:endParaRPr lang="it-IT" altLang="it-IT"/>
          </a:p>
        </p:txBody>
      </p:sp>
    </p:spTree>
    <p:extLst>
      <p:ext uri="{BB962C8B-B14F-4D97-AF65-F5344CB8AC3E}">
        <p14:creationId xmlns:p14="http://schemas.microsoft.com/office/powerpoint/2010/main" val="3327416738"/>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FB4A1BA6-DDC1-44EA-A6AD-75E5F6491C43}"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78ED4E52-5EBA-4BB4-A682-602E42934A96}" type="slidenum">
              <a:rPr lang="it-IT" altLang="it-IT"/>
              <a:pPr>
                <a:defRPr/>
              </a:pPr>
              <a:t>‹N›</a:t>
            </a:fld>
            <a:endParaRPr lang="it-IT" altLang="it-IT"/>
          </a:p>
        </p:txBody>
      </p:sp>
    </p:spTree>
    <p:extLst>
      <p:ext uri="{BB962C8B-B14F-4D97-AF65-F5344CB8AC3E}">
        <p14:creationId xmlns:p14="http://schemas.microsoft.com/office/powerpoint/2010/main" val="3795766593"/>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2F8E2491-7DE7-4F48-931A-0E380DB6A286}"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812DFA9C-EA5C-4695-8160-558CF5E2A812}" type="slidenum">
              <a:rPr lang="it-IT" altLang="it-IT"/>
              <a:pPr>
                <a:defRPr/>
              </a:pPr>
              <a:t>‹N›</a:t>
            </a:fld>
            <a:endParaRPr lang="it-IT" altLang="it-IT"/>
          </a:p>
        </p:txBody>
      </p:sp>
    </p:spTree>
    <p:extLst>
      <p:ext uri="{BB962C8B-B14F-4D97-AF65-F5344CB8AC3E}">
        <p14:creationId xmlns:p14="http://schemas.microsoft.com/office/powerpoint/2010/main" val="1147282569"/>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0988"/>
            <a:ext cx="103632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B822E8E8-8385-492F-8BFB-4CFECCB08C75}"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EB0677CF-D18B-4B1D-AF8E-D652C37E9166}"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12500853"/>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BDCCD49E-3D59-4640-AF9D-D43394E27612}"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917A05DF-F7B7-49C6-856C-D8C43D23B89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764231687"/>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463"/>
            <a:ext cx="103632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C3310FB4-203B-4FCC-9A37-3BF223A045FD}"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E750856A-48C0-48B9-A3FC-A42EF3398ECA}"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350811666"/>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A303564B-BA74-4C3F-B3DC-FC8235380811}"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A9330256-5792-457D-9C22-72661639867D}"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696415684"/>
      </p:ext>
    </p:extLst>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9374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619374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5D209D7E-E1A7-4083-95E3-01AF75C5AE72}"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304EDCDF-D579-4B9D-8EEE-6C86AE68D582}"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445610504"/>
      </p:ext>
    </p:extLst>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240E4AF0-3FAD-4770-83BA-272F91CDF69E}"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6FA5D210-1D8E-4BAC-8752-071B0DAC7B22}"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4205569457"/>
      </p:ext>
    </p:extLst>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068DAC6C-2770-49C2-9F63-F529B6D0607E}"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A4013DCE-F11E-4881-9B5E-75A43734FF0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77013383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71D94A04-04E9-4738-A015-58F50E4BA0E5}"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27010CB-4EDB-475B-B2DF-4958A53A635B}" type="slidenum">
              <a:rPr lang="it-IT" altLang="it-IT"/>
              <a:pPr>
                <a:defRPr/>
              </a:pPr>
              <a:t>‹N›</a:t>
            </a:fld>
            <a:endParaRPr lang="it-IT" altLang="it-IT"/>
          </a:p>
        </p:txBody>
      </p:sp>
    </p:spTree>
    <p:extLst>
      <p:ext uri="{BB962C8B-B14F-4D97-AF65-F5344CB8AC3E}">
        <p14:creationId xmlns:p14="http://schemas.microsoft.com/office/powerpoint/2010/main" val="3110907621"/>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4766733" y="27361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52BDFA87-2432-445A-AAA3-35EF251C406A}"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61A2C400-02D5-43AB-9158-81D76F13975B}"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432602642"/>
      </p:ext>
    </p:extLst>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1C115D16-7985-4BC2-9D22-47BE8A54445C}"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890A6622-BB82-4690-B5E3-161F7846E01D}"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217480289"/>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0AA75758-1830-4357-B39D-B00F34683B60}"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731AB508-F1CB-48FB-A0A9-E2822344A9DB}"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916071704"/>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01"/>
            <a:ext cx="27432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09600" y="275201"/>
            <a:ext cx="80264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54202594-8F0B-4F49-AAA9-4467610FC389}"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16EACE03-00D5-4709-BDC9-520130D490C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724168929"/>
      </p:ext>
    </p:extLst>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type="objOnly">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09600" y="277813"/>
            <a:ext cx="10972800" cy="585311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Segnaposto data 2"/>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4" name="Segnaposto piè di pagina 3"/>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a:xfrm>
            <a:off x="8737600" y="6248400"/>
            <a:ext cx="2844800" cy="457200"/>
          </a:xfrm>
        </p:spPr>
        <p:txBody>
          <a:bodyPr/>
          <a:lstStyle>
            <a:lvl1pPr>
              <a:defRPr/>
            </a:lvl1pPr>
          </a:lstStyle>
          <a:p>
            <a:pPr>
              <a:defRPr/>
            </a:pPr>
            <a:fld id="{1BF5F4B6-A023-4755-8E49-68C5050CD9E5}"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749912054"/>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type="objAndTwoObj">
  <p:cSld name="Titolo, contenu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609600" y="278376"/>
            <a:ext cx="10972800" cy="1139825"/>
          </a:xfr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307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quarter" idx="2"/>
          </p:nvPr>
        </p:nvSpPr>
        <p:spPr>
          <a:xfrm>
            <a:off x="6197600" y="1600763"/>
            <a:ext cx="5384800" cy="2189163"/>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contenuto 4"/>
          <p:cNvSpPr>
            <a:spLocks noGrp="1"/>
          </p:cNvSpPr>
          <p:nvPr>
            <p:ph sz="quarter" idx="3"/>
          </p:nvPr>
        </p:nvSpPr>
        <p:spPr>
          <a:xfrm>
            <a:off x="6197600" y="3941763"/>
            <a:ext cx="5384800" cy="218916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data 5"/>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7" name="Segnaposto piè di pagina 6"/>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8" name="Segnaposto numero diapositiva 7"/>
          <p:cNvSpPr>
            <a:spLocks noGrp="1"/>
          </p:cNvSpPr>
          <p:nvPr>
            <p:ph type="sldNum" sz="quarter" idx="12"/>
          </p:nvPr>
        </p:nvSpPr>
        <p:spPr>
          <a:xfrm>
            <a:off x="8737600" y="6248400"/>
            <a:ext cx="2844800" cy="457200"/>
          </a:xfrm>
        </p:spPr>
        <p:txBody>
          <a:bodyPr/>
          <a:lstStyle>
            <a:lvl1pPr>
              <a:defRPr/>
            </a:lvl1pPr>
          </a:lstStyle>
          <a:p>
            <a:pPr>
              <a:defRPr/>
            </a:pPr>
            <a:fld id="{E211FE35-814D-47BA-A41D-BB88671AD8B4}"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235123320"/>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0918"/>
            <a:ext cx="103632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80004153-5586-4C36-A741-9A661A8AA687}"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F0C44289-8C3C-4278-8B8D-BC016A39E409}"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223389333"/>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A9B3C5E4-4CF0-4D8F-B60A-4050C07422D8}"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54B5D499-8CA8-4681-A3A1-8C7F6AB88ACA}"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388646025"/>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393"/>
            <a:ext cx="103632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3A9082C6-061B-4769-89C0-A51A633188EC}"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C4B2AA90-704E-4093-84D8-10096A2B17E1}"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533469206"/>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BA09B129-A733-480D-AD71-B78C3EE4239B}"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4364096D-BEE7-42C1-B45E-41C3678B9319}"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55523309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B818B1E1-45E7-4A58-82E0-F3EE020CF545}"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95BDA70-904B-4528-AC07-46262DE48BCF}" type="slidenum">
              <a:rPr lang="it-IT" altLang="it-IT"/>
              <a:pPr>
                <a:defRPr/>
              </a:pPr>
              <a:t>‹N›</a:t>
            </a:fld>
            <a:endParaRPr lang="it-IT" altLang="it-IT"/>
          </a:p>
        </p:txBody>
      </p:sp>
    </p:spTree>
    <p:extLst>
      <p:ext uri="{BB962C8B-B14F-4D97-AF65-F5344CB8AC3E}">
        <p14:creationId xmlns:p14="http://schemas.microsoft.com/office/powerpoint/2010/main" val="1198944281"/>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93696"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6193696"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870EEE0D-804D-4BFF-8A23-58121F6DF5CC}"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1898BC30-F5C9-4723-99EB-4F0BA55F940B}"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149047778"/>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4FD09109-C228-459F-86D2-493D63E83D83}"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813958F6-A0EB-4A2B-B0A9-F1BCC708C147}"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725670434"/>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49C08F29-00B3-4851-B1A9-113D6CD7EE96}"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A55E8372-0E13-4C9A-B672-9CDD832FF226}"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650511203"/>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4766733" y="27354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63ADA0B3-8484-454B-A06C-27E433A12131}"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0676B7CF-981A-46E7-B606-2DE061B7B354}"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925680454"/>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4A5F083C-A899-4A5E-9805-0461CEC3D8C9}"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44374EE2-E928-4B8D-963E-C141E79C16FE}"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38806435"/>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22AF3092-2C72-4768-93B2-022EB4D2D3C5}"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CAEDC85F-5535-42E8-8244-E5E732BC1E97}"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52562663"/>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131"/>
            <a:ext cx="27432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09600" y="275131"/>
            <a:ext cx="80264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8B721CF4-3823-4791-9741-F8B4B9295D1C}"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9066E948-5E35-4210-A100-1A34FEC27890}"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822315618"/>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type="objAndTwoObj">
  <p:cSld name="Titolo, contenu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609600" y="278306"/>
            <a:ext cx="10972800" cy="1139825"/>
          </a:xfr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307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quarter" idx="2"/>
          </p:nvPr>
        </p:nvSpPr>
        <p:spPr>
          <a:xfrm>
            <a:off x="6197600" y="1600693"/>
            <a:ext cx="5384800" cy="2189163"/>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contenuto 4"/>
          <p:cNvSpPr>
            <a:spLocks noGrp="1"/>
          </p:cNvSpPr>
          <p:nvPr>
            <p:ph sz="quarter" idx="3"/>
          </p:nvPr>
        </p:nvSpPr>
        <p:spPr>
          <a:xfrm>
            <a:off x="6197600" y="3941763"/>
            <a:ext cx="5384800" cy="218916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data 5"/>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7" name="Segnaposto piè di pagina 6"/>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8" name="Segnaposto numero diapositiva 7"/>
          <p:cNvSpPr>
            <a:spLocks noGrp="1"/>
          </p:cNvSpPr>
          <p:nvPr>
            <p:ph type="sldNum" sz="quarter" idx="12"/>
          </p:nvPr>
        </p:nvSpPr>
        <p:spPr>
          <a:xfrm>
            <a:off x="8737600" y="6248400"/>
            <a:ext cx="2844800" cy="457200"/>
          </a:xfrm>
        </p:spPr>
        <p:txBody>
          <a:bodyPr/>
          <a:lstStyle>
            <a:lvl1pPr>
              <a:defRPr/>
            </a:lvl1pPr>
          </a:lstStyle>
          <a:p>
            <a:pPr>
              <a:defRPr/>
            </a:pPr>
            <a:fld id="{E744B0F7-13E7-480B-A061-27E7F07E9249}"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145837966"/>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type="objOnly">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09600" y="277813"/>
            <a:ext cx="10972800" cy="585311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Segnaposto data 2"/>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4" name="Segnaposto piè di pagina 3"/>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a:xfrm>
            <a:off x="8737600" y="6248400"/>
            <a:ext cx="2844800" cy="457200"/>
          </a:xfrm>
        </p:spPr>
        <p:txBody>
          <a:bodyPr/>
          <a:lstStyle>
            <a:lvl1pPr>
              <a:defRPr/>
            </a:lvl1pPr>
          </a:lstStyle>
          <a:p>
            <a:pPr>
              <a:defRPr/>
            </a:pPr>
            <a:fld id="{7AC904ED-BDAF-4E2B-8F72-F796A617B6AD}"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773359904"/>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BA26B342-3731-4BD8-86B3-32617F6D6216}"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380EF084-5736-48BC-85A3-9428181823FE}" type="slidenum">
              <a:rPr lang="it-IT" altLang="it-IT"/>
              <a:pPr>
                <a:defRPr/>
              </a:pPr>
              <a:t>‹N›</a:t>
            </a:fld>
            <a:endParaRPr lang="it-IT" altLang="it-IT"/>
          </a:p>
        </p:txBody>
      </p:sp>
    </p:spTree>
    <p:extLst>
      <p:ext uri="{BB962C8B-B14F-4D97-AF65-F5344CB8AC3E}">
        <p14:creationId xmlns:p14="http://schemas.microsoft.com/office/powerpoint/2010/main" val="16704335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24DDFD2B-BA74-432E-89E5-F958F14818A0}"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CC64D622-56A7-42CC-AE67-E557DDD99B92}" type="slidenum">
              <a:rPr lang="it-IT" altLang="it-IT"/>
              <a:pPr>
                <a:defRPr/>
              </a:pPr>
              <a:t>‹N›</a:t>
            </a:fld>
            <a:endParaRPr lang="it-IT" altLang="it-IT"/>
          </a:p>
        </p:txBody>
      </p:sp>
    </p:spTree>
    <p:extLst>
      <p:ext uri="{BB962C8B-B14F-4D97-AF65-F5344CB8AC3E}">
        <p14:creationId xmlns:p14="http://schemas.microsoft.com/office/powerpoint/2010/main" val="1234578198"/>
      </p:ext>
    </p:extLst>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0E9F5101-DE87-45C8-879D-8070EE33BA0A}"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4C039F40-09A3-4241-88C5-15FD78C6BB1C}" type="slidenum">
              <a:rPr lang="it-IT" altLang="it-IT"/>
              <a:pPr>
                <a:defRPr/>
              </a:pPr>
              <a:t>‹N›</a:t>
            </a:fld>
            <a:endParaRPr lang="it-IT" altLang="it-IT"/>
          </a:p>
        </p:txBody>
      </p:sp>
    </p:spTree>
    <p:extLst>
      <p:ext uri="{BB962C8B-B14F-4D97-AF65-F5344CB8AC3E}">
        <p14:creationId xmlns:p14="http://schemas.microsoft.com/office/powerpoint/2010/main" val="3241960762"/>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55E4F9C2-E46B-4E05-B979-30B7748C9003}"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AECA7313-2B1A-4B1A-8C98-01822045C856}" type="slidenum">
              <a:rPr lang="it-IT" altLang="it-IT"/>
              <a:pPr>
                <a:defRPr/>
              </a:pPr>
              <a:t>‹N›</a:t>
            </a:fld>
            <a:endParaRPr lang="it-IT" altLang="it-IT"/>
          </a:p>
        </p:txBody>
      </p:sp>
    </p:spTree>
    <p:extLst>
      <p:ext uri="{BB962C8B-B14F-4D97-AF65-F5344CB8AC3E}">
        <p14:creationId xmlns:p14="http://schemas.microsoft.com/office/powerpoint/2010/main" val="2778773691"/>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1CAE4967-356C-4111-9614-DDB3E30C75C6}"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25211C6C-1879-4AE9-8C64-F0E66D9C0DB9}" type="slidenum">
              <a:rPr lang="it-IT" altLang="it-IT"/>
              <a:pPr>
                <a:defRPr/>
              </a:pPr>
              <a:t>‹N›</a:t>
            </a:fld>
            <a:endParaRPr lang="it-IT" altLang="it-IT"/>
          </a:p>
        </p:txBody>
      </p:sp>
    </p:spTree>
    <p:extLst>
      <p:ext uri="{BB962C8B-B14F-4D97-AF65-F5344CB8AC3E}">
        <p14:creationId xmlns:p14="http://schemas.microsoft.com/office/powerpoint/2010/main" val="108288429"/>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7FFF5815-6CA3-45BE-B7B3-0FD3E4E32494}"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A8BA79B1-A63F-4CAF-89B6-4FF78F9CF43D}" type="slidenum">
              <a:rPr lang="it-IT" altLang="it-IT"/>
              <a:pPr>
                <a:defRPr/>
              </a:pPr>
              <a:t>‹N›</a:t>
            </a:fld>
            <a:endParaRPr lang="it-IT" altLang="it-IT"/>
          </a:p>
        </p:txBody>
      </p:sp>
    </p:spTree>
    <p:extLst>
      <p:ext uri="{BB962C8B-B14F-4D97-AF65-F5344CB8AC3E}">
        <p14:creationId xmlns:p14="http://schemas.microsoft.com/office/powerpoint/2010/main" val="732275082"/>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3CA999CF-ECE3-48F4-9B54-7EFF74F95183}"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6FA45256-5EAF-4897-8291-5A58E5967FDC}" type="slidenum">
              <a:rPr lang="it-IT" altLang="it-IT"/>
              <a:pPr>
                <a:defRPr/>
              </a:pPr>
              <a:t>‹N›</a:t>
            </a:fld>
            <a:endParaRPr lang="it-IT" altLang="it-IT"/>
          </a:p>
        </p:txBody>
      </p:sp>
    </p:spTree>
    <p:extLst>
      <p:ext uri="{BB962C8B-B14F-4D97-AF65-F5344CB8AC3E}">
        <p14:creationId xmlns:p14="http://schemas.microsoft.com/office/powerpoint/2010/main" val="3150950651"/>
      </p:ext>
    </p:extLst>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ED0F7E66-5F6C-4B5D-B827-7F307AFA5143}"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67F31015-3DC7-49BA-B050-57B56DB3192C}" type="slidenum">
              <a:rPr lang="it-IT" altLang="it-IT"/>
              <a:pPr>
                <a:defRPr/>
              </a:pPr>
              <a:t>‹N›</a:t>
            </a:fld>
            <a:endParaRPr lang="it-IT" altLang="it-IT"/>
          </a:p>
        </p:txBody>
      </p:sp>
    </p:spTree>
    <p:extLst>
      <p:ext uri="{BB962C8B-B14F-4D97-AF65-F5344CB8AC3E}">
        <p14:creationId xmlns:p14="http://schemas.microsoft.com/office/powerpoint/2010/main" val="3204485671"/>
      </p:ext>
    </p:extLst>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C0B5CC57-FF94-4587-B1E6-F78A33B121C8}"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67C85CAB-82A8-4F6A-9F6D-BAFA2A8AFA81}" type="slidenum">
              <a:rPr lang="it-IT" altLang="it-IT"/>
              <a:pPr>
                <a:defRPr/>
              </a:pPr>
              <a:t>‹N›</a:t>
            </a:fld>
            <a:endParaRPr lang="it-IT" altLang="it-IT"/>
          </a:p>
        </p:txBody>
      </p:sp>
    </p:spTree>
    <p:extLst>
      <p:ext uri="{BB962C8B-B14F-4D97-AF65-F5344CB8AC3E}">
        <p14:creationId xmlns:p14="http://schemas.microsoft.com/office/powerpoint/2010/main" val="3995813961"/>
      </p:ext>
    </p:extLst>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0FDDF9EE-4C84-436D-8C23-A72D1CE45703}"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0DC09A3F-A332-40C7-9E98-0D3449E0CAFE}" type="slidenum">
              <a:rPr lang="it-IT" altLang="it-IT"/>
              <a:pPr>
                <a:defRPr/>
              </a:pPr>
              <a:t>‹N›</a:t>
            </a:fld>
            <a:endParaRPr lang="it-IT" altLang="it-IT"/>
          </a:p>
        </p:txBody>
      </p:sp>
    </p:spTree>
    <p:extLst>
      <p:ext uri="{BB962C8B-B14F-4D97-AF65-F5344CB8AC3E}">
        <p14:creationId xmlns:p14="http://schemas.microsoft.com/office/powerpoint/2010/main" val="1250636686"/>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FB4A1BA6-DDC1-44EA-A6AD-75E5F6491C43}"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78ED4E52-5EBA-4BB4-A682-602E42934A96}" type="slidenum">
              <a:rPr lang="it-IT" altLang="it-IT"/>
              <a:pPr>
                <a:defRPr/>
              </a:pPr>
              <a:t>‹N›</a:t>
            </a:fld>
            <a:endParaRPr lang="it-IT" altLang="it-IT"/>
          </a:p>
        </p:txBody>
      </p:sp>
    </p:spTree>
    <p:extLst>
      <p:ext uri="{BB962C8B-B14F-4D97-AF65-F5344CB8AC3E}">
        <p14:creationId xmlns:p14="http://schemas.microsoft.com/office/powerpoint/2010/main" val="627905604"/>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2F8E2491-7DE7-4F48-931A-0E380DB6A286}"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812DFA9C-EA5C-4695-8160-558CF5E2A812}" type="slidenum">
              <a:rPr lang="it-IT" altLang="it-IT"/>
              <a:pPr>
                <a:defRPr/>
              </a:pPr>
              <a:t>‹N›</a:t>
            </a:fld>
            <a:endParaRPr lang="it-IT" altLang="it-IT"/>
          </a:p>
        </p:txBody>
      </p:sp>
    </p:spTree>
    <p:extLst>
      <p:ext uri="{BB962C8B-B14F-4D97-AF65-F5344CB8AC3E}">
        <p14:creationId xmlns:p14="http://schemas.microsoft.com/office/powerpoint/2010/main" val="268571549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46B6EEBB-17E7-4B18-9F54-83DD8847BAAE}"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B848F6EC-2435-47D3-9C29-4AF2F8208836}" type="slidenum">
              <a:rPr lang="it-IT" altLang="it-IT"/>
              <a:pPr>
                <a:defRPr/>
              </a:pPr>
              <a:t>‹N›</a:t>
            </a:fld>
            <a:endParaRPr lang="it-IT" altLang="it-IT"/>
          </a:p>
        </p:txBody>
      </p:sp>
    </p:spTree>
    <p:extLst>
      <p:ext uri="{BB962C8B-B14F-4D97-AF65-F5344CB8AC3E}">
        <p14:creationId xmlns:p14="http://schemas.microsoft.com/office/powerpoint/2010/main" val="3297503824"/>
      </p:ext>
    </p:extLst>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BA26B342-3731-4BD8-86B3-32617F6D6216}"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380EF084-5736-48BC-85A3-9428181823FE}" type="slidenum">
              <a:rPr lang="it-IT" altLang="it-IT"/>
              <a:pPr>
                <a:defRPr/>
              </a:pPr>
              <a:t>‹N›</a:t>
            </a:fld>
            <a:endParaRPr lang="it-IT" altLang="it-IT"/>
          </a:p>
        </p:txBody>
      </p:sp>
    </p:spTree>
    <p:extLst>
      <p:ext uri="{BB962C8B-B14F-4D97-AF65-F5344CB8AC3E}">
        <p14:creationId xmlns:p14="http://schemas.microsoft.com/office/powerpoint/2010/main" val="65997609"/>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0E9F5101-DE87-45C8-879D-8070EE33BA0A}"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4C039F40-09A3-4241-88C5-15FD78C6BB1C}" type="slidenum">
              <a:rPr lang="it-IT" altLang="it-IT"/>
              <a:pPr>
                <a:defRPr/>
              </a:pPr>
              <a:t>‹N›</a:t>
            </a:fld>
            <a:endParaRPr lang="it-IT" altLang="it-IT"/>
          </a:p>
        </p:txBody>
      </p:sp>
    </p:spTree>
    <p:extLst>
      <p:ext uri="{BB962C8B-B14F-4D97-AF65-F5344CB8AC3E}">
        <p14:creationId xmlns:p14="http://schemas.microsoft.com/office/powerpoint/2010/main" val="4133728553"/>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55E4F9C2-E46B-4E05-B979-30B7748C9003}"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AECA7313-2B1A-4B1A-8C98-01822045C856}" type="slidenum">
              <a:rPr lang="it-IT" altLang="it-IT"/>
              <a:pPr>
                <a:defRPr/>
              </a:pPr>
              <a:t>‹N›</a:t>
            </a:fld>
            <a:endParaRPr lang="it-IT" altLang="it-IT"/>
          </a:p>
        </p:txBody>
      </p:sp>
    </p:spTree>
    <p:extLst>
      <p:ext uri="{BB962C8B-B14F-4D97-AF65-F5344CB8AC3E}">
        <p14:creationId xmlns:p14="http://schemas.microsoft.com/office/powerpoint/2010/main" val="2096807205"/>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1CAE4967-356C-4111-9614-DDB3E30C75C6}"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25211C6C-1879-4AE9-8C64-F0E66D9C0DB9}" type="slidenum">
              <a:rPr lang="it-IT" altLang="it-IT"/>
              <a:pPr>
                <a:defRPr/>
              </a:pPr>
              <a:t>‹N›</a:t>
            </a:fld>
            <a:endParaRPr lang="it-IT" altLang="it-IT"/>
          </a:p>
        </p:txBody>
      </p:sp>
    </p:spTree>
    <p:extLst>
      <p:ext uri="{BB962C8B-B14F-4D97-AF65-F5344CB8AC3E}">
        <p14:creationId xmlns:p14="http://schemas.microsoft.com/office/powerpoint/2010/main" val="990161263"/>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7FFF5815-6CA3-45BE-B7B3-0FD3E4E32494}"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A8BA79B1-A63F-4CAF-89B6-4FF78F9CF43D}" type="slidenum">
              <a:rPr lang="it-IT" altLang="it-IT"/>
              <a:pPr>
                <a:defRPr/>
              </a:pPr>
              <a:t>‹N›</a:t>
            </a:fld>
            <a:endParaRPr lang="it-IT" altLang="it-IT"/>
          </a:p>
        </p:txBody>
      </p:sp>
    </p:spTree>
    <p:extLst>
      <p:ext uri="{BB962C8B-B14F-4D97-AF65-F5344CB8AC3E}">
        <p14:creationId xmlns:p14="http://schemas.microsoft.com/office/powerpoint/2010/main" val="3711216191"/>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3CA999CF-ECE3-48F4-9B54-7EFF74F95183}"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6FA45256-5EAF-4897-8291-5A58E5967FDC}" type="slidenum">
              <a:rPr lang="it-IT" altLang="it-IT"/>
              <a:pPr>
                <a:defRPr/>
              </a:pPr>
              <a:t>‹N›</a:t>
            </a:fld>
            <a:endParaRPr lang="it-IT" altLang="it-IT"/>
          </a:p>
        </p:txBody>
      </p:sp>
    </p:spTree>
    <p:extLst>
      <p:ext uri="{BB962C8B-B14F-4D97-AF65-F5344CB8AC3E}">
        <p14:creationId xmlns:p14="http://schemas.microsoft.com/office/powerpoint/2010/main" val="469785057"/>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ED0F7E66-5F6C-4B5D-B827-7F307AFA5143}"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67F31015-3DC7-49BA-B050-57B56DB3192C}" type="slidenum">
              <a:rPr lang="it-IT" altLang="it-IT"/>
              <a:pPr>
                <a:defRPr/>
              </a:pPr>
              <a:t>‹N›</a:t>
            </a:fld>
            <a:endParaRPr lang="it-IT" altLang="it-IT"/>
          </a:p>
        </p:txBody>
      </p:sp>
    </p:spTree>
    <p:extLst>
      <p:ext uri="{BB962C8B-B14F-4D97-AF65-F5344CB8AC3E}">
        <p14:creationId xmlns:p14="http://schemas.microsoft.com/office/powerpoint/2010/main" val="4050495345"/>
      </p:ext>
    </p:extLst>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C0B5CC57-FF94-4587-B1E6-F78A33B121C8}"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67C85CAB-82A8-4F6A-9F6D-BAFA2A8AFA81}" type="slidenum">
              <a:rPr lang="it-IT" altLang="it-IT"/>
              <a:pPr>
                <a:defRPr/>
              </a:pPr>
              <a:t>‹N›</a:t>
            </a:fld>
            <a:endParaRPr lang="it-IT" altLang="it-IT"/>
          </a:p>
        </p:txBody>
      </p:sp>
    </p:spTree>
    <p:extLst>
      <p:ext uri="{BB962C8B-B14F-4D97-AF65-F5344CB8AC3E}">
        <p14:creationId xmlns:p14="http://schemas.microsoft.com/office/powerpoint/2010/main" val="1851129513"/>
      </p:ext>
    </p:extLst>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0FDDF9EE-4C84-436D-8C23-A72D1CE45703}"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0DC09A3F-A332-40C7-9E98-0D3449E0CAFE}" type="slidenum">
              <a:rPr lang="it-IT" altLang="it-IT"/>
              <a:pPr>
                <a:defRPr/>
              </a:pPr>
              <a:t>‹N›</a:t>
            </a:fld>
            <a:endParaRPr lang="it-IT" altLang="it-IT"/>
          </a:p>
        </p:txBody>
      </p:sp>
    </p:spTree>
    <p:extLst>
      <p:ext uri="{BB962C8B-B14F-4D97-AF65-F5344CB8AC3E}">
        <p14:creationId xmlns:p14="http://schemas.microsoft.com/office/powerpoint/2010/main" val="1404640733"/>
      </p:ext>
    </p:extLst>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FB4A1BA6-DDC1-44EA-A6AD-75E5F6491C43}"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78ED4E52-5EBA-4BB4-A682-602E42934A96}" type="slidenum">
              <a:rPr lang="it-IT" altLang="it-IT"/>
              <a:pPr>
                <a:defRPr/>
              </a:pPr>
              <a:t>‹N›</a:t>
            </a:fld>
            <a:endParaRPr lang="it-IT" altLang="it-IT"/>
          </a:p>
        </p:txBody>
      </p:sp>
    </p:spTree>
    <p:extLst>
      <p:ext uri="{BB962C8B-B14F-4D97-AF65-F5344CB8AC3E}">
        <p14:creationId xmlns:p14="http://schemas.microsoft.com/office/powerpoint/2010/main" val="42431977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AF0FB3CC-D264-4F66-A044-6AFC79D365EE}"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292C0E4C-3EEB-45BE-8C83-AA5FDBB7994A}" type="slidenum">
              <a:rPr lang="it-IT" altLang="it-IT"/>
              <a:pPr>
                <a:defRPr/>
              </a:pPr>
              <a:t>‹N›</a:t>
            </a:fld>
            <a:endParaRPr lang="it-IT" altLang="it-IT"/>
          </a:p>
        </p:txBody>
      </p:sp>
    </p:spTree>
    <p:extLst>
      <p:ext uri="{BB962C8B-B14F-4D97-AF65-F5344CB8AC3E}">
        <p14:creationId xmlns:p14="http://schemas.microsoft.com/office/powerpoint/2010/main" val="1090305773"/>
      </p:ext>
    </p:extLst>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2F8E2491-7DE7-4F48-931A-0E380DB6A286}"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812DFA9C-EA5C-4695-8160-558CF5E2A812}" type="slidenum">
              <a:rPr lang="it-IT" altLang="it-IT"/>
              <a:pPr>
                <a:defRPr/>
              </a:pPr>
              <a:t>‹N›</a:t>
            </a:fld>
            <a:endParaRPr lang="it-IT" altLang="it-IT"/>
          </a:p>
        </p:txBody>
      </p:sp>
    </p:spTree>
    <p:extLst>
      <p:ext uri="{BB962C8B-B14F-4D97-AF65-F5344CB8AC3E}">
        <p14:creationId xmlns:p14="http://schemas.microsoft.com/office/powerpoint/2010/main" val="3676207072"/>
      </p:ext>
    </p:extLst>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0844"/>
            <a:ext cx="103632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80004153-5586-4C36-A741-9A661A8AA687}"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F0C44289-8C3C-4278-8B8D-BC016A39E409}"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797866170"/>
      </p:ext>
    </p:extLst>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A9B3C5E4-4CF0-4D8F-B60A-4050C07422D8}"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54B5D499-8CA8-4681-A3A1-8C7F6AB88ACA}"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975018493"/>
      </p:ext>
    </p:extLst>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319"/>
            <a:ext cx="103632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3A9082C6-061B-4769-89C0-A51A633188EC}"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C4B2AA90-704E-4093-84D8-10096A2B17E1}"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686136593"/>
      </p:ext>
    </p:extLst>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BA09B129-A733-480D-AD71-B78C3EE4239B}"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4364096D-BEE7-42C1-B45E-41C3678B9319}"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333593289"/>
      </p:ext>
    </p:extLst>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93646"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6193646"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870EEE0D-804D-4BFF-8A23-58121F6DF5CC}"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1898BC30-F5C9-4723-99EB-4F0BA55F940B}"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844694208"/>
      </p:ext>
    </p:extLst>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4FD09109-C228-459F-86D2-493D63E83D83}"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813958F6-A0EB-4A2B-B0A9-F1BCC708C147}"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404509313"/>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49C08F29-00B3-4851-B1A9-113D6CD7EE96}"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A55E8372-0E13-4C9A-B672-9CDD832FF226}"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521069044"/>
      </p:ext>
    </p:extLst>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4766733" y="27346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63ADA0B3-8484-454B-A06C-27E433A12131}"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0676B7CF-981A-46E7-B606-2DE061B7B354}"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897135387"/>
      </p:ext>
    </p:extLst>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4A5F083C-A899-4A5E-9805-0461CEC3D8C9}"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44374EE2-E928-4B8D-963E-C141E79C16FE}"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14582323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A4C531F6-B497-4C2B-B6D9-4CF0C272BAE3}" type="datetimeFigureOut">
              <a:rPr lang="it-IT"/>
              <a:pPr>
                <a:defRPr/>
              </a:pPr>
              <a:t>25/03/2019</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0604ED7A-78A6-4BE0-87FA-E6BFB66FC522}" type="slidenum">
              <a:rPr lang="it-IT" altLang="it-IT"/>
              <a:pPr>
                <a:defRPr/>
              </a:pPr>
              <a:t>‹N›</a:t>
            </a:fld>
            <a:endParaRPr lang="it-IT" altLang="it-IT"/>
          </a:p>
        </p:txBody>
      </p:sp>
    </p:spTree>
    <p:extLst>
      <p:ext uri="{BB962C8B-B14F-4D97-AF65-F5344CB8AC3E}">
        <p14:creationId xmlns:p14="http://schemas.microsoft.com/office/powerpoint/2010/main" val="2040885514"/>
      </p:ext>
    </p:extLst>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22AF3092-2C72-4768-93B2-022EB4D2D3C5}"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CAEDC85F-5535-42E8-8244-E5E732BC1E97}"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682170023"/>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057"/>
            <a:ext cx="27432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09600" y="275057"/>
            <a:ext cx="80264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8B721CF4-3823-4791-9741-F8B4B9295D1C}"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9066E948-5E35-4210-A100-1A34FEC27890}"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937765151"/>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type="objAndTwoObj">
  <p:cSld name="Titolo, contenu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609600" y="278232"/>
            <a:ext cx="10972800" cy="1139825"/>
          </a:xfr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307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quarter" idx="2"/>
          </p:nvPr>
        </p:nvSpPr>
        <p:spPr>
          <a:xfrm>
            <a:off x="6197600" y="1600619"/>
            <a:ext cx="5384800" cy="2189163"/>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contenuto 4"/>
          <p:cNvSpPr>
            <a:spLocks noGrp="1"/>
          </p:cNvSpPr>
          <p:nvPr>
            <p:ph sz="quarter" idx="3"/>
          </p:nvPr>
        </p:nvSpPr>
        <p:spPr>
          <a:xfrm>
            <a:off x="6197600" y="3941763"/>
            <a:ext cx="5384800" cy="218916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data 5"/>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7" name="Segnaposto piè di pagina 6"/>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8" name="Segnaposto numero diapositiva 7"/>
          <p:cNvSpPr>
            <a:spLocks noGrp="1"/>
          </p:cNvSpPr>
          <p:nvPr>
            <p:ph type="sldNum" sz="quarter" idx="12"/>
          </p:nvPr>
        </p:nvSpPr>
        <p:spPr>
          <a:xfrm>
            <a:off x="8737600" y="6248400"/>
            <a:ext cx="2844800" cy="457200"/>
          </a:xfrm>
        </p:spPr>
        <p:txBody>
          <a:bodyPr/>
          <a:lstStyle>
            <a:lvl1pPr>
              <a:defRPr/>
            </a:lvl1pPr>
          </a:lstStyle>
          <a:p>
            <a:pPr>
              <a:defRPr/>
            </a:pPr>
            <a:fld id="{E744B0F7-13E7-480B-A061-27E7F07E9249}"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433095262"/>
      </p:ext>
    </p:extLst>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type="objOnly">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09600" y="277813"/>
            <a:ext cx="10972800" cy="585311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Segnaposto data 2"/>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4" name="Segnaposto piè di pagina 3"/>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a:xfrm>
            <a:off x="8737600" y="6248400"/>
            <a:ext cx="2844800" cy="457200"/>
          </a:xfrm>
        </p:spPr>
        <p:txBody>
          <a:bodyPr/>
          <a:lstStyle>
            <a:lvl1pPr>
              <a:defRPr/>
            </a:lvl1pPr>
          </a:lstStyle>
          <a:p>
            <a:pPr>
              <a:defRPr/>
            </a:pPr>
            <a:fld id="{7AC904ED-BDAF-4E2B-8F72-F796A617B6AD}"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232644210"/>
      </p:ext>
    </p:extLst>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0766"/>
            <a:ext cx="103632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B822E8E8-8385-492F-8BFB-4CFECCB08C75}"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EB0677CF-D18B-4B1D-AF8E-D652C37E9166}"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497922578"/>
      </p:ext>
    </p:extLst>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BDCCD49E-3D59-4640-AF9D-D43394E27612}"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917A05DF-F7B7-49C6-856C-D8C43D23B89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011827827"/>
      </p:ext>
    </p:extLst>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241"/>
            <a:ext cx="103632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C3310FB4-203B-4FCC-9A37-3BF223A045FD}"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E750856A-48C0-48B9-A3FC-A42EF3398ECA}"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816244123"/>
      </p:ext>
    </p:extLst>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A303564B-BA74-4C3F-B3DC-FC8235380811}"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A9330256-5792-457D-9C22-72661639867D}"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756882931"/>
      </p:ext>
    </p:extLst>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93594"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6193594"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5D209D7E-E1A7-4083-95E3-01AF75C5AE72}"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304EDCDF-D579-4B9D-8EEE-6C86AE68D582}"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17124790"/>
      </p:ext>
    </p:extLst>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240E4AF0-3FAD-4770-83BA-272F91CDF69E}"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6FA5D210-1D8E-4BAC-8752-071B0DAC7B22}"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304373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7FFF5815-6CA3-45BE-B7B3-0FD3E4E32494}" type="datetimeFigureOut">
              <a:rPr lang="it-IT"/>
              <a:pPr>
                <a:defRPr/>
              </a:pPr>
              <a:t>25/03/2019</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A8BA79B1-A63F-4CAF-89B6-4FF78F9CF43D}" type="slidenum">
              <a:rPr lang="it-IT" altLang="it-IT"/>
              <a:pPr>
                <a:defRPr/>
              </a:pPr>
              <a:t>‹N›</a:t>
            </a:fld>
            <a:endParaRPr lang="it-IT" altLang="it-IT"/>
          </a:p>
        </p:txBody>
      </p:sp>
    </p:spTree>
    <p:extLst>
      <p:ext uri="{BB962C8B-B14F-4D97-AF65-F5344CB8AC3E}">
        <p14:creationId xmlns:p14="http://schemas.microsoft.com/office/powerpoint/2010/main" val="7612831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EF8C0B86-FCFB-455B-8BCB-86CF22B6F6BE}" type="datetimeFigureOut">
              <a:rPr lang="it-IT"/>
              <a:pPr>
                <a:defRPr/>
              </a:pPr>
              <a:t>25/03/2019</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FFA88F2A-10C7-49B7-B36B-C7DB7740DCC3}" type="slidenum">
              <a:rPr lang="it-IT" altLang="it-IT"/>
              <a:pPr>
                <a:defRPr/>
              </a:pPr>
              <a:t>‹N›</a:t>
            </a:fld>
            <a:endParaRPr lang="it-IT" altLang="it-IT"/>
          </a:p>
        </p:txBody>
      </p:sp>
    </p:spTree>
    <p:extLst>
      <p:ext uri="{BB962C8B-B14F-4D97-AF65-F5344CB8AC3E}">
        <p14:creationId xmlns:p14="http://schemas.microsoft.com/office/powerpoint/2010/main" val="1274736757"/>
      </p:ext>
    </p:extLst>
  </p:cSld>
  <p:clrMapOvr>
    <a:masterClrMapping/>
  </p:clrMapOvr>
</p:sldLayout>
</file>

<file path=ppt/slideLayouts/slideLayout500.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068DAC6C-2770-49C2-9F63-F529B6D0607E}"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A4013DCE-F11E-4881-9B5E-75A43734FF0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711472821"/>
      </p:ext>
    </p:extLst>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4766733" y="27339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52BDFA87-2432-445A-AAA3-35EF251C406A}"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61A2C400-02D5-43AB-9158-81D76F13975B}"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334709824"/>
      </p:ext>
    </p:extLst>
  </p:cSld>
  <p:clrMapOvr>
    <a:masterClrMapping/>
  </p:clrMapOvr>
</p:sldLayout>
</file>

<file path=ppt/slideLayouts/slideLayout50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1C115D16-7985-4BC2-9D22-47BE8A54445C}"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890A6622-BB82-4690-B5E3-161F7846E01D}"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845772138"/>
      </p:ext>
    </p:extLst>
  </p:cSld>
  <p:clrMapOvr>
    <a:masterClrMapping/>
  </p:clrMapOvr>
</p:sldLayout>
</file>

<file path=ppt/slideLayouts/slideLayout50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0AA75758-1830-4357-B39D-B00F34683B60}"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731AB508-F1CB-48FB-A0A9-E2822344A9DB}"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908151226"/>
      </p:ext>
    </p:extLst>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4979"/>
            <a:ext cx="27432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09600" y="274979"/>
            <a:ext cx="80264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54202594-8F0B-4F49-AAA9-4467610FC389}"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16EACE03-00D5-4709-BDC9-520130D490C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95735104"/>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type="objOnly">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09600" y="277813"/>
            <a:ext cx="10972800" cy="585311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Segnaposto data 2"/>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4" name="Segnaposto piè di pagina 3"/>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a:xfrm>
            <a:off x="8737600" y="6248400"/>
            <a:ext cx="2844800" cy="457200"/>
          </a:xfrm>
        </p:spPr>
        <p:txBody>
          <a:bodyPr/>
          <a:lstStyle>
            <a:lvl1pPr>
              <a:defRPr/>
            </a:lvl1pPr>
          </a:lstStyle>
          <a:p>
            <a:pPr>
              <a:defRPr/>
            </a:pPr>
            <a:fld id="{1BF5F4B6-A023-4755-8E49-68C5050CD9E5}"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040815274"/>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type="objAndTwoObj">
  <p:cSld name="Titolo, contenu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609600" y="278154"/>
            <a:ext cx="10972800" cy="1139825"/>
          </a:xfr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307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quarter" idx="2"/>
          </p:nvPr>
        </p:nvSpPr>
        <p:spPr>
          <a:xfrm>
            <a:off x="6197600" y="1600541"/>
            <a:ext cx="5384800" cy="2189163"/>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contenuto 4"/>
          <p:cNvSpPr>
            <a:spLocks noGrp="1"/>
          </p:cNvSpPr>
          <p:nvPr>
            <p:ph sz="quarter" idx="3"/>
          </p:nvPr>
        </p:nvSpPr>
        <p:spPr>
          <a:xfrm>
            <a:off x="6197600" y="3941763"/>
            <a:ext cx="5384800" cy="218916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data 5"/>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7" name="Segnaposto piè di pagina 6"/>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8" name="Segnaposto numero diapositiva 7"/>
          <p:cNvSpPr>
            <a:spLocks noGrp="1"/>
          </p:cNvSpPr>
          <p:nvPr>
            <p:ph type="sldNum" sz="quarter" idx="12"/>
          </p:nvPr>
        </p:nvSpPr>
        <p:spPr>
          <a:xfrm>
            <a:off x="8737600" y="6248400"/>
            <a:ext cx="2844800" cy="457200"/>
          </a:xfrm>
        </p:spPr>
        <p:txBody>
          <a:bodyPr/>
          <a:lstStyle>
            <a:lvl1pPr>
              <a:defRPr/>
            </a:lvl1pPr>
          </a:lstStyle>
          <a:p>
            <a:pPr>
              <a:defRPr/>
            </a:pPr>
            <a:fld id="{E211FE35-814D-47BA-A41D-BB88671AD8B4}"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125566728"/>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0686"/>
            <a:ext cx="103632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B822E8E8-8385-492F-8BFB-4CFECCB08C75}"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EB0677CF-D18B-4B1D-AF8E-D652C37E9166}"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053444011"/>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BDCCD49E-3D59-4640-AF9D-D43394E27612}"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917A05DF-F7B7-49C6-856C-D8C43D23B89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249464776"/>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161"/>
            <a:ext cx="103632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C3310FB4-203B-4FCC-9A37-3BF223A045FD}"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E750856A-48C0-48B9-A3FC-A42EF3398ECA}"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79005236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3ED8BD0D-C9F3-4199-832D-F53BD3A27DE6}" type="datetimeFigureOut">
              <a:rPr lang="it-IT"/>
              <a:pPr>
                <a:defRPr/>
              </a:pPr>
              <a:t>25/03/2019</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A846A2BB-6108-4BD4-A1D9-D6CE94718ED1}" type="slidenum">
              <a:rPr lang="it-IT" altLang="it-IT"/>
              <a:pPr>
                <a:defRPr/>
              </a:pPr>
              <a:t>‹N›</a:t>
            </a:fld>
            <a:endParaRPr lang="it-IT" altLang="it-IT"/>
          </a:p>
        </p:txBody>
      </p:sp>
    </p:spTree>
    <p:extLst>
      <p:ext uri="{BB962C8B-B14F-4D97-AF65-F5344CB8AC3E}">
        <p14:creationId xmlns:p14="http://schemas.microsoft.com/office/powerpoint/2010/main" val="973124512"/>
      </p:ext>
    </p:extLst>
  </p:cSld>
  <p:clrMapOvr>
    <a:masterClrMapping/>
  </p:clrMapOvr>
</p:sldLayout>
</file>

<file path=ppt/slideLayouts/slideLayout510.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A303564B-BA74-4C3F-B3DC-FC8235380811}"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A9330256-5792-457D-9C22-72661639867D}"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07530202"/>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93541"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6193541"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5D209D7E-E1A7-4083-95E3-01AF75C5AE72}" type="datetimeFigureOut">
              <a:rPr lang="it-IT">
                <a:solidFill>
                  <a:prstClr val="black">
                    <a:tint val="75000"/>
                  </a:prstClr>
                </a:solidFill>
              </a:rPr>
              <a:pPr>
                <a:defRPr/>
              </a:pPr>
              <a:t>25/03/2019</a:t>
            </a:fld>
            <a:endParaRPr lang="it-IT">
              <a:solidFill>
                <a:prstClr val="black">
                  <a:tint val="75000"/>
                </a:prstClr>
              </a:solidFill>
            </a:endParaRPr>
          </a:p>
        </p:txBody>
      </p:sp>
      <p:sp>
        <p:nvSpPr>
          <p:cNvPr id="8"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9" name="Segnaposto numero diapositiva 5"/>
          <p:cNvSpPr>
            <a:spLocks noGrp="1"/>
          </p:cNvSpPr>
          <p:nvPr>
            <p:ph type="sldNum" sz="quarter" idx="12"/>
          </p:nvPr>
        </p:nvSpPr>
        <p:spPr/>
        <p:txBody>
          <a:bodyPr/>
          <a:lstStyle>
            <a:lvl1pPr>
              <a:defRPr/>
            </a:lvl1pPr>
          </a:lstStyle>
          <a:p>
            <a:pPr>
              <a:defRPr/>
            </a:pPr>
            <a:fld id="{304EDCDF-D579-4B9D-8EEE-6C86AE68D582}"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148388361"/>
      </p:ext>
    </p:extLst>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240E4AF0-3FAD-4770-83BA-272F91CDF69E}" type="datetimeFigureOut">
              <a:rPr lang="it-IT">
                <a:solidFill>
                  <a:prstClr val="black">
                    <a:tint val="75000"/>
                  </a:prstClr>
                </a:solidFill>
              </a:rPr>
              <a:pPr>
                <a:defRPr/>
              </a:pPr>
              <a:t>25/03/2019</a:t>
            </a:fld>
            <a:endParaRPr lang="it-IT">
              <a:solidFill>
                <a:prstClr val="black">
                  <a:tint val="75000"/>
                </a:prstClr>
              </a:solidFill>
            </a:endParaRPr>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6FA5D210-1D8E-4BAC-8752-071B0DAC7B22}"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23814200"/>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068DAC6C-2770-49C2-9F63-F529B6D0607E}" type="datetimeFigureOut">
              <a:rPr lang="it-IT">
                <a:solidFill>
                  <a:prstClr val="black">
                    <a:tint val="75000"/>
                  </a:prstClr>
                </a:solidFill>
              </a:rPr>
              <a:pPr>
                <a:defRPr/>
              </a:pPr>
              <a:t>25/03/2019</a:t>
            </a:fld>
            <a:endParaRPr lang="it-IT">
              <a:solidFill>
                <a:prstClr val="black">
                  <a:tint val="75000"/>
                </a:prstClr>
              </a:solidFill>
            </a:endParaRPr>
          </a:p>
        </p:txBody>
      </p:sp>
      <p:sp>
        <p:nvSpPr>
          <p:cNvPr id="3"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4" name="Segnaposto numero diapositiva 5"/>
          <p:cNvSpPr>
            <a:spLocks noGrp="1"/>
          </p:cNvSpPr>
          <p:nvPr>
            <p:ph type="sldNum" sz="quarter" idx="12"/>
          </p:nvPr>
        </p:nvSpPr>
        <p:spPr/>
        <p:txBody>
          <a:bodyPr/>
          <a:lstStyle>
            <a:lvl1pPr>
              <a:defRPr/>
            </a:lvl1pPr>
          </a:lstStyle>
          <a:p>
            <a:pPr>
              <a:defRPr/>
            </a:pPr>
            <a:fld id="{A4013DCE-F11E-4881-9B5E-75A43734FF0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113791153"/>
      </p:ext>
    </p:extLst>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4766733" y="27331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52BDFA87-2432-445A-AAA3-35EF251C406A}"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61A2C400-02D5-43AB-9158-81D76F13975B}"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898357741"/>
      </p:ext>
    </p:extLst>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1C115D16-7985-4BC2-9D22-47BE8A54445C}" type="datetimeFigureOut">
              <a:rPr lang="it-IT">
                <a:solidFill>
                  <a:prstClr val="black">
                    <a:tint val="75000"/>
                  </a:prstClr>
                </a:solidFill>
              </a:rPr>
              <a:pPr>
                <a:defRPr/>
              </a:pPr>
              <a:t>25/03/2019</a:t>
            </a:fld>
            <a:endParaRPr lang="it-IT">
              <a:solidFill>
                <a:prstClr val="black">
                  <a:tint val="75000"/>
                </a:prstClr>
              </a:solidFill>
            </a:endParaRPr>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890A6622-BB82-4690-B5E3-161F7846E01D}"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768792718"/>
      </p:ext>
    </p:extLst>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0AA75758-1830-4357-B39D-B00F34683B60}"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731AB508-F1CB-48FB-A0A9-E2822344A9DB}"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435675580"/>
      </p:ext>
    </p:extLst>
  </p:cSld>
  <p:clrMapOvr>
    <a:masterClrMapping/>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4899"/>
            <a:ext cx="27432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09600" y="274899"/>
            <a:ext cx="80264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54202594-8F0B-4F49-AAA9-4467610FC389}"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16EACE03-00D5-4709-BDC9-520130D490C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041656101"/>
      </p:ext>
    </p:extLst>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type="objOnly">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09600" y="277813"/>
            <a:ext cx="10972800" cy="585311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Segnaposto data 2"/>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4" name="Segnaposto piè di pagina 3"/>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a:xfrm>
            <a:off x="8737600" y="6248400"/>
            <a:ext cx="2844800" cy="457200"/>
          </a:xfrm>
        </p:spPr>
        <p:txBody>
          <a:bodyPr/>
          <a:lstStyle>
            <a:lvl1pPr>
              <a:defRPr/>
            </a:lvl1pPr>
          </a:lstStyle>
          <a:p>
            <a:pPr>
              <a:defRPr/>
            </a:pPr>
            <a:fld id="{1BF5F4B6-A023-4755-8E49-68C5050CD9E5}"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59126320"/>
      </p:ext>
    </p:extLst>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type="objAndTwoObj">
  <p:cSld name="Titolo, contenu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609600" y="278074"/>
            <a:ext cx="10972800" cy="1139825"/>
          </a:xfr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09600" y="1600206"/>
            <a:ext cx="5384800" cy="45307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quarter" idx="2"/>
          </p:nvPr>
        </p:nvSpPr>
        <p:spPr>
          <a:xfrm>
            <a:off x="6197600" y="1600461"/>
            <a:ext cx="5384800" cy="2189163"/>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contenuto 4"/>
          <p:cNvSpPr>
            <a:spLocks noGrp="1"/>
          </p:cNvSpPr>
          <p:nvPr>
            <p:ph sz="quarter" idx="3"/>
          </p:nvPr>
        </p:nvSpPr>
        <p:spPr>
          <a:xfrm>
            <a:off x="6197600" y="3941763"/>
            <a:ext cx="5384800" cy="2189162"/>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data 5"/>
          <p:cNvSpPr>
            <a:spLocks noGrp="1"/>
          </p:cNvSpPr>
          <p:nvPr>
            <p:ph type="dt" sz="half" idx="10"/>
          </p:nvPr>
        </p:nvSpPr>
        <p:spPr>
          <a:xfrm>
            <a:off x="609600" y="6248400"/>
            <a:ext cx="2844800" cy="457200"/>
          </a:xfrm>
        </p:spPr>
        <p:txBody>
          <a:bodyPr/>
          <a:lstStyle>
            <a:lvl1pPr>
              <a:defRPr/>
            </a:lvl1pPr>
          </a:lstStyle>
          <a:p>
            <a:pPr>
              <a:defRPr/>
            </a:pPr>
            <a:endParaRPr lang="it-IT">
              <a:solidFill>
                <a:prstClr val="black">
                  <a:tint val="75000"/>
                </a:prstClr>
              </a:solidFill>
            </a:endParaRPr>
          </a:p>
        </p:txBody>
      </p:sp>
      <p:sp>
        <p:nvSpPr>
          <p:cNvPr id="7" name="Segnaposto piè di pagina 6"/>
          <p:cNvSpPr>
            <a:spLocks noGrp="1"/>
          </p:cNvSpPr>
          <p:nvPr>
            <p:ph type="ftr" sz="quarter" idx="11"/>
          </p:nvPr>
        </p:nvSpPr>
        <p:spPr>
          <a:xfrm>
            <a:off x="4165600" y="6248400"/>
            <a:ext cx="3860800" cy="457200"/>
          </a:xfrm>
        </p:spPr>
        <p:txBody>
          <a:bodyPr/>
          <a:lstStyle>
            <a:lvl1pPr>
              <a:defRPr/>
            </a:lvl1pPr>
          </a:lstStyle>
          <a:p>
            <a:pPr>
              <a:defRPr/>
            </a:pPr>
            <a:endParaRPr lang="it-IT">
              <a:solidFill>
                <a:prstClr val="black">
                  <a:tint val="75000"/>
                </a:prstClr>
              </a:solidFill>
            </a:endParaRPr>
          </a:p>
        </p:txBody>
      </p:sp>
      <p:sp>
        <p:nvSpPr>
          <p:cNvPr id="8" name="Segnaposto numero diapositiva 7"/>
          <p:cNvSpPr>
            <a:spLocks noGrp="1"/>
          </p:cNvSpPr>
          <p:nvPr>
            <p:ph type="sldNum" sz="quarter" idx="12"/>
          </p:nvPr>
        </p:nvSpPr>
        <p:spPr>
          <a:xfrm>
            <a:off x="8737600" y="6248400"/>
            <a:ext cx="2844800" cy="457200"/>
          </a:xfrm>
        </p:spPr>
        <p:txBody>
          <a:bodyPr/>
          <a:lstStyle>
            <a:lvl1pPr>
              <a:defRPr/>
            </a:lvl1pPr>
          </a:lstStyle>
          <a:p>
            <a:pPr>
              <a:defRPr/>
            </a:pPr>
            <a:fld id="{E211FE35-814D-47BA-A41D-BB88671AD8B4}"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2859782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81E2CFAF-6528-455C-8872-5D049FDF9EDE}"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8D1F32B3-785D-4423-AEB6-CE206189F986}" type="slidenum">
              <a:rPr lang="it-IT" altLang="it-IT"/>
              <a:pPr>
                <a:defRPr/>
              </a:pPr>
              <a:t>‹N›</a:t>
            </a:fld>
            <a:endParaRPr lang="it-IT" altLang="it-IT"/>
          </a:p>
        </p:txBody>
      </p:sp>
    </p:spTree>
    <p:extLst>
      <p:ext uri="{BB962C8B-B14F-4D97-AF65-F5344CB8AC3E}">
        <p14:creationId xmlns:p14="http://schemas.microsoft.com/office/powerpoint/2010/main" val="187450737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A41B3978-4DF3-4041-AFE4-D051EBA5F305}"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315117AE-A840-4EC6-9084-0C546646A7D5}" type="slidenum">
              <a:rPr lang="it-IT" altLang="it-IT"/>
              <a:pPr>
                <a:defRPr/>
              </a:pPr>
              <a:t>‹N›</a:t>
            </a:fld>
            <a:endParaRPr lang="it-IT" altLang="it-IT"/>
          </a:p>
        </p:txBody>
      </p:sp>
    </p:spTree>
    <p:extLst>
      <p:ext uri="{BB962C8B-B14F-4D97-AF65-F5344CB8AC3E}">
        <p14:creationId xmlns:p14="http://schemas.microsoft.com/office/powerpoint/2010/main" val="1896916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BBC98FAF-0E1C-4AEC-A535-054055332DF4}"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E9AF3418-1172-420D-AE46-18621F31044B}" type="slidenum">
              <a:rPr lang="it-IT" altLang="it-IT"/>
              <a:pPr>
                <a:defRPr/>
              </a:pPr>
              <a:t>‹N›</a:t>
            </a:fld>
            <a:endParaRPr lang="it-IT" altLang="it-IT"/>
          </a:p>
        </p:txBody>
      </p:sp>
    </p:spTree>
    <p:extLst>
      <p:ext uri="{BB962C8B-B14F-4D97-AF65-F5344CB8AC3E}">
        <p14:creationId xmlns:p14="http://schemas.microsoft.com/office/powerpoint/2010/main" val="166943218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320AA5B2-91F3-41EB-A44A-566B3BBB5CFD}"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B7B31FCF-2D94-4DCC-86FE-E0C30C8D7722}" type="slidenum">
              <a:rPr lang="it-IT" altLang="it-IT"/>
              <a:pPr>
                <a:defRPr/>
              </a:pPr>
              <a:t>‹N›</a:t>
            </a:fld>
            <a:endParaRPr lang="it-IT" altLang="it-IT"/>
          </a:p>
        </p:txBody>
      </p:sp>
    </p:spTree>
    <p:extLst>
      <p:ext uri="{BB962C8B-B14F-4D97-AF65-F5344CB8AC3E}">
        <p14:creationId xmlns:p14="http://schemas.microsoft.com/office/powerpoint/2010/main" val="20991400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DA1BA1A4-B68A-492D-8053-4871025B2FED}" type="datetime1">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7DF24422-EA28-4968-9027-A3216499D0CC}" type="slidenum">
              <a:rPr lang="it-IT" altLang="it-IT"/>
              <a:pPr>
                <a:defRPr/>
              </a:pPr>
              <a:t>‹N›</a:t>
            </a:fld>
            <a:endParaRPr lang="it-IT" altLang="it-IT"/>
          </a:p>
        </p:txBody>
      </p:sp>
    </p:spTree>
    <p:extLst>
      <p:ext uri="{BB962C8B-B14F-4D97-AF65-F5344CB8AC3E}">
        <p14:creationId xmlns:p14="http://schemas.microsoft.com/office/powerpoint/2010/main" val="376804749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DA1BA1A4-B68A-492D-8053-4871025B2FED}" type="datetime1">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5FE91A09-053F-4AC7-836E-EAE25612AC35}" type="slidenum">
              <a:rPr lang="it-IT" altLang="it-IT"/>
              <a:pPr>
                <a:defRPr/>
              </a:pPr>
              <a:t>‹N›</a:t>
            </a:fld>
            <a:endParaRPr lang="it-IT" altLang="it-IT"/>
          </a:p>
        </p:txBody>
      </p:sp>
    </p:spTree>
    <p:extLst>
      <p:ext uri="{BB962C8B-B14F-4D97-AF65-F5344CB8AC3E}">
        <p14:creationId xmlns:p14="http://schemas.microsoft.com/office/powerpoint/2010/main" val="179283732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DA1BA1A4-B68A-492D-8053-4871025B2FED}" type="datetime1">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A9445FDE-CD20-4399-BF6F-8FB8331AC841}" type="slidenum">
              <a:rPr lang="it-IT" altLang="it-IT"/>
              <a:pPr>
                <a:defRPr/>
              </a:pPr>
              <a:t>‹N›</a:t>
            </a:fld>
            <a:endParaRPr lang="it-IT" altLang="it-IT"/>
          </a:p>
        </p:txBody>
      </p:sp>
    </p:spTree>
    <p:extLst>
      <p:ext uri="{BB962C8B-B14F-4D97-AF65-F5344CB8AC3E}">
        <p14:creationId xmlns:p14="http://schemas.microsoft.com/office/powerpoint/2010/main" val="207372906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DA1BA1A4-B68A-492D-8053-4871025B2FED}" type="datetime1">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AB9BCD0D-AC41-4360-B879-19E730AB3D70}" type="slidenum">
              <a:rPr lang="it-IT" altLang="it-IT"/>
              <a:pPr>
                <a:defRPr/>
              </a:pPr>
              <a:t>‹N›</a:t>
            </a:fld>
            <a:endParaRPr lang="it-IT" altLang="it-IT"/>
          </a:p>
        </p:txBody>
      </p:sp>
    </p:spTree>
    <p:extLst>
      <p:ext uri="{BB962C8B-B14F-4D97-AF65-F5344CB8AC3E}">
        <p14:creationId xmlns:p14="http://schemas.microsoft.com/office/powerpoint/2010/main" val="512252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3CA999CF-ECE3-48F4-9B54-7EFF74F95183}" type="datetimeFigureOut">
              <a:rPr lang="it-IT"/>
              <a:pPr>
                <a:defRPr/>
              </a:pPr>
              <a:t>25/03/2019</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6FA45256-5EAF-4897-8291-5A58E5967FDC}" type="slidenum">
              <a:rPr lang="it-IT" altLang="it-IT"/>
              <a:pPr>
                <a:defRPr/>
              </a:pPr>
              <a:t>‹N›</a:t>
            </a:fld>
            <a:endParaRPr lang="it-IT" altLang="it-IT"/>
          </a:p>
        </p:txBody>
      </p:sp>
    </p:spTree>
    <p:extLst>
      <p:ext uri="{BB962C8B-B14F-4D97-AF65-F5344CB8AC3E}">
        <p14:creationId xmlns:p14="http://schemas.microsoft.com/office/powerpoint/2010/main" val="315774287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DA1BA1A4-B68A-492D-8053-4871025B2FED}" type="datetime1">
              <a:rPr lang="it-IT"/>
              <a:pPr>
                <a:defRPr/>
              </a:pPr>
              <a:t>25/03/2019</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C8C4D507-85E5-44A4-92A6-23491270D9B4}" type="slidenum">
              <a:rPr lang="it-IT" altLang="it-IT"/>
              <a:pPr>
                <a:defRPr/>
              </a:pPr>
              <a:t>‹N›</a:t>
            </a:fld>
            <a:endParaRPr lang="it-IT" altLang="it-IT"/>
          </a:p>
        </p:txBody>
      </p:sp>
    </p:spTree>
    <p:extLst>
      <p:ext uri="{BB962C8B-B14F-4D97-AF65-F5344CB8AC3E}">
        <p14:creationId xmlns:p14="http://schemas.microsoft.com/office/powerpoint/2010/main" val="37475240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DA1BA1A4-B68A-492D-8053-4871025B2FED}" type="datetime1">
              <a:rPr lang="it-IT"/>
              <a:pPr>
                <a:defRPr/>
              </a:pPr>
              <a:t>25/03/2019</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8F90C117-CF32-4928-8330-A662E1ECF686}" type="slidenum">
              <a:rPr lang="it-IT" altLang="it-IT"/>
              <a:pPr>
                <a:defRPr/>
              </a:pPr>
              <a:t>‹N›</a:t>
            </a:fld>
            <a:endParaRPr lang="it-IT" altLang="it-IT"/>
          </a:p>
        </p:txBody>
      </p:sp>
    </p:spTree>
    <p:extLst>
      <p:ext uri="{BB962C8B-B14F-4D97-AF65-F5344CB8AC3E}">
        <p14:creationId xmlns:p14="http://schemas.microsoft.com/office/powerpoint/2010/main" val="16956957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DA1BA1A4-B68A-492D-8053-4871025B2FED}" type="datetime1">
              <a:rPr lang="it-IT"/>
              <a:pPr>
                <a:defRPr/>
              </a:pPr>
              <a:t>25/03/2019</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62252E08-2EC1-4974-AA86-5C0DCF0178C8}" type="slidenum">
              <a:rPr lang="it-IT" altLang="it-IT"/>
              <a:pPr>
                <a:defRPr/>
              </a:pPr>
              <a:t>‹N›</a:t>
            </a:fld>
            <a:endParaRPr lang="it-IT" altLang="it-IT"/>
          </a:p>
        </p:txBody>
      </p:sp>
    </p:spTree>
    <p:extLst>
      <p:ext uri="{BB962C8B-B14F-4D97-AF65-F5344CB8AC3E}">
        <p14:creationId xmlns:p14="http://schemas.microsoft.com/office/powerpoint/2010/main" val="305670009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DA1BA1A4-B68A-492D-8053-4871025B2FED}" type="datetime1">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A094832F-2F57-4C44-92E2-AEF67E4F18C4}" type="slidenum">
              <a:rPr lang="it-IT" altLang="it-IT"/>
              <a:pPr>
                <a:defRPr/>
              </a:pPr>
              <a:t>‹N›</a:t>
            </a:fld>
            <a:endParaRPr lang="it-IT" altLang="it-IT"/>
          </a:p>
        </p:txBody>
      </p:sp>
    </p:spTree>
    <p:extLst>
      <p:ext uri="{BB962C8B-B14F-4D97-AF65-F5344CB8AC3E}">
        <p14:creationId xmlns:p14="http://schemas.microsoft.com/office/powerpoint/2010/main" val="216569938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DA1BA1A4-B68A-492D-8053-4871025B2FED}" type="datetime1">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289CDCA0-5909-4957-B29F-08097612E751}" type="slidenum">
              <a:rPr lang="it-IT" altLang="it-IT"/>
              <a:pPr>
                <a:defRPr/>
              </a:pPr>
              <a:t>‹N›</a:t>
            </a:fld>
            <a:endParaRPr lang="it-IT" altLang="it-IT"/>
          </a:p>
        </p:txBody>
      </p:sp>
    </p:spTree>
    <p:extLst>
      <p:ext uri="{BB962C8B-B14F-4D97-AF65-F5344CB8AC3E}">
        <p14:creationId xmlns:p14="http://schemas.microsoft.com/office/powerpoint/2010/main" val="23099581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DA1BA1A4-B68A-492D-8053-4871025B2FED}" type="datetime1">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B661B7E0-E648-4146-B9DC-3863308A7A39}" type="slidenum">
              <a:rPr lang="it-IT" altLang="it-IT"/>
              <a:pPr>
                <a:defRPr/>
              </a:pPr>
              <a:t>‹N›</a:t>
            </a:fld>
            <a:endParaRPr lang="it-IT" altLang="it-IT"/>
          </a:p>
        </p:txBody>
      </p:sp>
    </p:spTree>
    <p:extLst>
      <p:ext uri="{BB962C8B-B14F-4D97-AF65-F5344CB8AC3E}">
        <p14:creationId xmlns:p14="http://schemas.microsoft.com/office/powerpoint/2010/main" val="172960004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DA1BA1A4-B68A-492D-8053-4871025B2FED}" type="datetime1">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C8560C06-4A4A-4F7E-9DD1-A69514246737}" type="slidenum">
              <a:rPr lang="it-IT" altLang="it-IT"/>
              <a:pPr>
                <a:defRPr/>
              </a:pPr>
              <a:t>‹N›</a:t>
            </a:fld>
            <a:endParaRPr lang="it-IT" altLang="it-IT"/>
          </a:p>
        </p:txBody>
      </p:sp>
    </p:spTree>
    <p:extLst>
      <p:ext uri="{BB962C8B-B14F-4D97-AF65-F5344CB8AC3E}">
        <p14:creationId xmlns:p14="http://schemas.microsoft.com/office/powerpoint/2010/main" val="11111979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DFA87729-4BCA-4B0A-9E1B-DEF8682B2EE8}" type="datetimeFigureOut">
              <a:rPr lang="it-IT" altLang="it-IT"/>
              <a:pPr>
                <a:defRPr/>
              </a:pPr>
              <a:t>25/03/2019</a:t>
            </a:fld>
            <a:endParaRPr lang="it-IT" alt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0364786C-ABC8-4976-9E4F-EE30D7CF99CD}" type="slidenum">
              <a:rPr lang="it-IT" altLang="it-IT"/>
              <a:pPr>
                <a:defRPr/>
              </a:pPr>
              <a:t>‹N›</a:t>
            </a:fld>
            <a:endParaRPr lang="it-IT" altLang="it-IT"/>
          </a:p>
        </p:txBody>
      </p:sp>
    </p:spTree>
    <p:extLst>
      <p:ext uri="{BB962C8B-B14F-4D97-AF65-F5344CB8AC3E}">
        <p14:creationId xmlns:p14="http://schemas.microsoft.com/office/powerpoint/2010/main" val="42726720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502267B6-FB07-4C05-AF4F-65B07535C55C}" type="datetimeFigureOut">
              <a:rPr lang="it-IT" altLang="it-IT"/>
              <a:pPr>
                <a:defRPr/>
              </a:pPr>
              <a:t>25/03/2019</a:t>
            </a:fld>
            <a:endParaRPr lang="it-IT" alt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5C5358C6-6B33-491A-8363-E30BA227400C}" type="slidenum">
              <a:rPr lang="it-IT" altLang="it-IT"/>
              <a:pPr>
                <a:defRPr/>
              </a:pPr>
              <a:t>‹N›</a:t>
            </a:fld>
            <a:endParaRPr lang="it-IT" altLang="it-IT"/>
          </a:p>
        </p:txBody>
      </p:sp>
    </p:spTree>
    <p:extLst>
      <p:ext uri="{BB962C8B-B14F-4D97-AF65-F5344CB8AC3E}">
        <p14:creationId xmlns:p14="http://schemas.microsoft.com/office/powerpoint/2010/main" val="225602388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483C24F4-94DF-4C3B-8134-BCBFC7B0D118}" type="datetimeFigureOut">
              <a:rPr lang="it-IT" altLang="it-IT"/>
              <a:pPr>
                <a:defRPr/>
              </a:pPr>
              <a:t>25/03/2019</a:t>
            </a:fld>
            <a:endParaRPr lang="it-IT" alt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344A2E2A-8381-4C5C-BD89-F4C585ACF525}" type="slidenum">
              <a:rPr lang="it-IT" altLang="it-IT"/>
              <a:pPr>
                <a:defRPr/>
              </a:pPr>
              <a:t>‹N›</a:t>
            </a:fld>
            <a:endParaRPr lang="it-IT" altLang="it-IT"/>
          </a:p>
        </p:txBody>
      </p:sp>
    </p:spTree>
    <p:extLst>
      <p:ext uri="{BB962C8B-B14F-4D97-AF65-F5344CB8AC3E}">
        <p14:creationId xmlns:p14="http://schemas.microsoft.com/office/powerpoint/2010/main" val="822155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ED0F7E66-5F6C-4B5D-B827-7F307AFA5143}" type="datetimeFigureOut">
              <a:rPr lang="it-IT"/>
              <a:pPr>
                <a:defRPr/>
              </a:pPr>
              <a:t>25/03/2019</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67F31015-3DC7-49BA-B050-57B56DB3192C}" type="slidenum">
              <a:rPr lang="it-IT" altLang="it-IT"/>
              <a:pPr>
                <a:defRPr/>
              </a:pPr>
              <a:t>‹N›</a:t>
            </a:fld>
            <a:endParaRPr lang="it-IT" altLang="it-IT"/>
          </a:p>
        </p:txBody>
      </p:sp>
    </p:spTree>
    <p:extLst>
      <p:ext uri="{BB962C8B-B14F-4D97-AF65-F5344CB8AC3E}">
        <p14:creationId xmlns:p14="http://schemas.microsoft.com/office/powerpoint/2010/main" val="23153897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1C10E65C-0BB9-4003-97E4-760E8AE733CB}" type="datetimeFigureOut">
              <a:rPr lang="it-IT" altLang="it-IT"/>
              <a:pPr>
                <a:defRPr/>
              </a:pPr>
              <a:t>25/03/2019</a:t>
            </a:fld>
            <a:endParaRPr lang="it-IT" alt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4F5C90B1-9764-4D63-88BD-F43D233FF7EF}" type="slidenum">
              <a:rPr lang="it-IT" altLang="it-IT"/>
              <a:pPr>
                <a:defRPr/>
              </a:pPr>
              <a:t>‹N›</a:t>
            </a:fld>
            <a:endParaRPr lang="it-IT" altLang="it-IT"/>
          </a:p>
        </p:txBody>
      </p:sp>
    </p:spTree>
    <p:extLst>
      <p:ext uri="{BB962C8B-B14F-4D97-AF65-F5344CB8AC3E}">
        <p14:creationId xmlns:p14="http://schemas.microsoft.com/office/powerpoint/2010/main" val="12513149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1A718C00-4884-4995-8AC6-CF7ACBA8DECF}" type="datetimeFigureOut">
              <a:rPr lang="it-IT" altLang="it-IT"/>
              <a:pPr>
                <a:defRPr/>
              </a:pPr>
              <a:t>25/03/2019</a:t>
            </a:fld>
            <a:endParaRPr lang="it-IT" alt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0F009A12-23FE-4436-8987-76519ACFF265}" type="slidenum">
              <a:rPr lang="it-IT" altLang="it-IT"/>
              <a:pPr>
                <a:defRPr/>
              </a:pPr>
              <a:t>‹N›</a:t>
            </a:fld>
            <a:endParaRPr lang="it-IT" altLang="it-IT"/>
          </a:p>
        </p:txBody>
      </p:sp>
    </p:spTree>
    <p:extLst>
      <p:ext uri="{BB962C8B-B14F-4D97-AF65-F5344CB8AC3E}">
        <p14:creationId xmlns:p14="http://schemas.microsoft.com/office/powerpoint/2010/main" val="365347965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8802E077-8EC2-4E83-883D-0211223716CD}" type="datetimeFigureOut">
              <a:rPr lang="it-IT" altLang="it-IT"/>
              <a:pPr>
                <a:defRPr/>
              </a:pPr>
              <a:t>25/03/2019</a:t>
            </a:fld>
            <a:endParaRPr lang="it-IT" alt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649398B4-E235-4551-8E8A-9552A7DDCD7A}" type="slidenum">
              <a:rPr lang="it-IT" altLang="it-IT"/>
              <a:pPr>
                <a:defRPr/>
              </a:pPr>
              <a:t>‹N›</a:t>
            </a:fld>
            <a:endParaRPr lang="it-IT" altLang="it-IT"/>
          </a:p>
        </p:txBody>
      </p:sp>
    </p:spTree>
    <p:extLst>
      <p:ext uri="{BB962C8B-B14F-4D97-AF65-F5344CB8AC3E}">
        <p14:creationId xmlns:p14="http://schemas.microsoft.com/office/powerpoint/2010/main" val="241179649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B0B40D3B-DF0C-4BCE-8680-A144B2916329}" type="datetimeFigureOut">
              <a:rPr lang="it-IT" altLang="it-IT"/>
              <a:pPr>
                <a:defRPr/>
              </a:pPr>
              <a:t>25/03/2019</a:t>
            </a:fld>
            <a:endParaRPr lang="it-IT" alt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8C614B99-5941-4AA4-85A6-C3C3F9BA2E36}" type="slidenum">
              <a:rPr lang="it-IT" altLang="it-IT"/>
              <a:pPr>
                <a:defRPr/>
              </a:pPr>
              <a:t>‹N›</a:t>
            </a:fld>
            <a:endParaRPr lang="it-IT" altLang="it-IT"/>
          </a:p>
        </p:txBody>
      </p:sp>
    </p:spTree>
    <p:extLst>
      <p:ext uri="{BB962C8B-B14F-4D97-AF65-F5344CB8AC3E}">
        <p14:creationId xmlns:p14="http://schemas.microsoft.com/office/powerpoint/2010/main" val="315782088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B9D5E0D2-CC5A-4716-B77F-53ED8EB25350}" type="datetimeFigureOut">
              <a:rPr lang="it-IT" altLang="it-IT"/>
              <a:pPr>
                <a:defRPr/>
              </a:pPr>
              <a:t>25/03/2019</a:t>
            </a:fld>
            <a:endParaRPr lang="it-IT" alt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D0A7F812-295C-4DD1-AF5E-45D360D89305}" type="slidenum">
              <a:rPr lang="it-IT" altLang="it-IT"/>
              <a:pPr>
                <a:defRPr/>
              </a:pPr>
              <a:t>‹N›</a:t>
            </a:fld>
            <a:endParaRPr lang="it-IT" altLang="it-IT"/>
          </a:p>
        </p:txBody>
      </p:sp>
    </p:spTree>
    <p:extLst>
      <p:ext uri="{BB962C8B-B14F-4D97-AF65-F5344CB8AC3E}">
        <p14:creationId xmlns:p14="http://schemas.microsoft.com/office/powerpoint/2010/main" val="285564074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65CE695F-E839-4ED4-9476-2220DABE2E4E}" type="datetimeFigureOut">
              <a:rPr lang="it-IT" altLang="it-IT"/>
              <a:pPr>
                <a:defRPr/>
              </a:pPr>
              <a:t>25/03/2019</a:t>
            </a:fld>
            <a:endParaRPr lang="it-IT" alt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126E8387-788C-43B4-9785-C96EAB4C82F4}" type="slidenum">
              <a:rPr lang="it-IT" altLang="it-IT"/>
              <a:pPr>
                <a:defRPr/>
              </a:pPr>
              <a:t>‹N›</a:t>
            </a:fld>
            <a:endParaRPr lang="it-IT" altLang="it-IT"/>
          </a:p>
        </p:txBody>
      </p:sp>
    </p:spTree>
    <p:extLst>
      <p:ext uri="{BB962C8B-B14F-4D97-AF65-F5344CB8AC3E}">
        <p14:creationId xmlns:p14="http://schemas.microsoft.com/office/powerpoint/2010/main" val="46552301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91DF695A-2D57-4C68-BF05-B5D66B398E98}" type="datetimeFigureOut">
              <a:rPr lang="it-IT" altLang="it-IT"/>
              <a:pPr>
                <a:defRPr/>
              </a:pPr>
              <a:t>25/03/2019</a:t>
            </a:fld>
            <a:endParaRPr lang="it-IT" alt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7648124D-B1B8-4B9D-8382-266B2C95972B}" type="slidenum">
              <a:rPr lang="it-IT" altLang="it-IT"/>
              <a:pPr>
                <a:defRPr/>
              </a:pPr>
              <a:t>‹N›</a:t>
            </a:fld>
            <a:endParaRPr lang="it-IT" altLang="it-IT"/>
          </a:p>
        </p:txBody>
      </p:sp>
    </p:spTree>
    <p:extLst>
      <p:ext uri="{BB962C8B-B14F-4D97-AF65-F5344CB8AC3E}">
        <p14:creationId xmlns:p14="http://schemas.microsoft.com/office/powerpoint/2010/main" val="251476663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5AEFE2AD-435E-4B50-9D04-BED180476D89}" type="datetimeFigureOut">
              <a:rPr lang="it-IT" altLang="it-IT"/>
              <a:pPr>
                <a:defRPr/>
              </a:pPr>
              <a:t>25/03/2019</a:t>
            </a:fld>
            <a:endParaRPr lang="it-IT" alt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B80B4E2B-35D3-4038-B115-A6F5FBE7AB84}" type="slidenum">
              <a:rPr lang="it-IT" altLang="it-IT"/>
              <a:pPr>
                <a:defRPr/>
              </a:pPr>
              <a:t>‹N›</a:t>
            </a:fld>
            <a:endParaRPr lang="it-IT" altLang="it-IT"/>
          </a:p>
        </p:txBody>
      </p:sp>
    </p:spTree>
    <p:extLst>
      <p:ext uri="{BB962C8B-B14F-4D97-AF65-F5344CB8AC3E}">
        <p14:creationId xmlns:p14="http://schemas.microsoft.com/office/powerpoint/2010/main" val="269715754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p:cNvSpPr>
            <a:spLocks noGrp="1" noChangeArrowheads="1"/>
          </p:cNvSpPr>
          <p:nvPr>
            <p:ph type="sldNum" sz="quarter" idx="12"/>
          </p:nvPr>
        </p:nvSpPr>
        <p:spPr>
          <a:ln/>
        </p:spPr>
        <p:txBody>
          <a:bodyPr/>
          <a:lstStyle>
            <a:lvl1pPr>
              <a:defRPr/>
            </a:lvl1pPr>
          </a:lstStyle>
          <a:p>
            <a:pPr>
              <a:defRPr/>
            </a:pPr>
            <a:fld id="{0BB36993-8AB5-448F-A32B-69A869C1AEFC}" type="slidenum">
              <a:rPr lang="it-IT" altLang="it-IT"/>
              <a:pPr>
                <a:defRPr/>
              </a:pPr>
              <a:t>‹N›</a:t>
            </a:fld>
            <a:endParaRPr lang="it-IT" altLang="it-IT"/>
          </a:p>
        </p:txBody>
      </p:sp>
    </p:spTree>
    <p:extLst>
      <p:ext uri="{BB962C8B-B14F-4D97-AF65-F5344CB8AC3E}">
        <p14:creationId xmlns:p14="http://schemas.microsoft.com/office/powerpoint/2010/main" val="39146435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p:cNvSpPr>
            <a:spLocks noGrp="1" noChangeArrowheads="1"/>
          </p:cNvSpPr>
          <p:nvPr>
            <p:ph type="sldNum" sz="quarter" idx="12"/>
          </p:nvPr>
        </p:nvSpPr>
        <p:spPr>
          <a:ln/>
        </p:spPr>
        <p:txBody>
          <a:bodyPr/>
          <a:lstStyle>
            <a:lvl1pPr>
              <a:defRPr/>
            </a:lvl1pPr>
          </a:lstStyle>
          <a:p>
            <a:pPr>
              <a:defRPr/>
            </a:pPr>
            <a:fld id="{F6999550-0A05-4F3F-8A68-05357B81EBAA}" type="slidenum">
              <a:rPr lang="it-IT" altLang="it-IT"/>
              <a:pPr>
                <a:defRPr/>
              </a:pPr>
              <a:t>‹N›</a:t>
            </a:fld>
            <a:endParaRPr lang="it-IT" altLang="it-IT"/>
          </a:p>
        </p:txBody>
      </p:sp>
    </p:spTree>
    <p:extLst>
      <p:ext uri="{BB962C8B-B14F-4D97-AF65-F5344CB8AC3E}">
        <p14:creationId xmlns:p14="http://schemas.microsoft.com/office/powerpoint/2010/main" val="3618698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C0B5CC57-FF94-4587-B1E6-F78A33B121C8}"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67C85CAB-82A8-4F6A-9F6D-BAFA2A8AFA81}" type="slidenum">
              <a:rPr lang="it-IT" altLang="it-IT"/>
              <a:pPr>
                <a:defRPr/>
              </a:pPr>
              <a:t>‹N›</a:t>
            </a:fld>
            <a:endParaRPr lang="it-IT" altLang="it-IT"/>
          </a:p>
        </p:txBody>
      </p:sp>
    </p:spTree>
    <p:extLst>
      <p:ext uri="{BB962C8B-B14F-4D97-AF65-F5344CB8AC3E}">
        <p14:creationId xmlns:p14="http://schemas.microsoft.com/office/powerpoint/2010/main" val="25755930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1" y="1710391"/>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1" y="4590116"/>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a:t>Modifica gli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p:cNvSpPr>
            <a:spLocks noGrp="1" noChangeArrowheads="1"/>
          </p:cNvSpPr>
          <p:nvPr>
            <p:ph type="sldNum" sz="quarter" idx="12"/>
          </p:nvPr>
        </p:nvSpPr>
        <p:spPr>
          <a:ln/>
        </p:spPr>
        <p:txBody>
          <a:bodyPr/>
          <a:lstStyle>
            <a:lvl1pPr>
              <a:defRPr/>
            </a:lvl1pPr>
          </a:lstStyle>
          <a:p>
            <a:pPr>
              <a:defRPr/>
            </a:pPr>
            <a:fld id="{8A49D2EA-AAD9-4649-8B46-E98E4ABC4A56}" type="slidenum">
              <a:rPr lang="it-IT" altLang="it-IT"/>
              <a:pPr>
                <a:defRPr/>
              </a:pPr>
              <a:t>‹N›</a:t>
            </a:fld>
            <a:endParaRPr lang="it-IT" altLang="it-IT"/>
          </a:p>
        </p:txBody>
      </p:sp>
    </p:spTree>
    <p:extLst>
      <p:ext uri="{BB962C8B-B14F-4D97-AF65-F5344CB8AC3E}">
        <p14:creationId xmlns:p14="http://schemas.microsoft.com/office/powerpoint/2010/main" val="418166258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Rectangle 4"/>
          <p:cNvSpPr>
            <a:spLocks noGrp="1" noChangeArrowheads="1"/>
          </p:cNvSpPr>
          <p:nvPr>
            <p:ph type="dt" sz="half" idx="10"/>
          </p:nvPr>
        </p:nvSpPr>
        <p:spPr>
          <a:ln/>
        </p:spPr>
        <p:txBody>
          <a:bodyPr/>
          <a:lstStyle>
            <a:lvl1pPr>
              <a:defRPr/>
            </a:lvl1pPr>
          </a:lstStyle>
          <a:p>
            <a:pPr>
              <a:defRPr/>
            </a:pPr>
            <a:endParaRPr lang="it-IT" alt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ltLang="it-IT"/>
          </a:p>
        </p:txBody>
      </p:sp>
      <p:sp>
        <p:nvSpPr>
          <p:cNvPr id="7" name="Rectangle 6"/>
          <p:cNvSpPr>
            <a:spLocks noGrp="1" noChangeArrowheads="1"/>
          </p:cNvSpPr>
          <p:nvPr>
            <p:ph type="sldNum" sz="quarter" idx="12"/>
          </p:nvPr>
        </p:nvSpPr>
        <p:spPr>
          <a:ln/>
        </p:spPr>
        <p:txBody>
          <a:bodyPr/>
          <a:lstStyle>
            <a:lvl1pPr>
              <a:defRPr/>
            </a:lvl1pPr>
          </a:lstStyle>
          <a:p>
            <a:pPr>
              <a:defRPr/>
            </a:pPr>
            <a:fld id="{B1EE9720-385E-4AC0-A9D2-A7386760923C}" type="slidenum">
              <a:rPr lang="it-IT" altLang="it-IT"/>
              <a:pPr>
                <a:defRPr/>
              </a:pPr>
              <a:t>‹N›</a:t>
            </a:fld>
            <a:endParaRPr lang="it-IT" altLang="it-IT"/>
          </a:p>
        </p:txBody>
      </p:sp>
    </p:spTree>
    <p:extLst>
      <p:ext uri="{BB962C8B-B14F-4D97-AF65-F5344CB8AC3E}">
        <p14:creationId xmlns:p14="http://schemas.microsoft.com/office/powerpoint/2010/main" val="3888662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40317" y="365129"/>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40319"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40319" y="2505075"/>
            <a:ext cx="5158316"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71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Rectangle 4"/>
          <p:cNvSpPr>
            <a:spLocks noGrp="1" noChangeArrowheads="1"/>
          </p:cNvSpPr>
          <p:nvPr>
            <p:ph type="dt" sz="half" idx="10"/>
          </p:nvPr>
        </p:nvSpPr>
        <p:spPr>
          <a:ln/>
        </p:spPr>
        <p:txBody>
          <a:bodyPr/>
          <a:lstStyle>
            <a:lvl1pPr>
              <a:defRPr/>
            </a:lvl1pPr>
          </a:lstStyle>
          <a:p>
            <a:pPr>
              <a:defRPr/>
            </a:pPr>
            <a:endParaRPr lang="it-IT" altLang="it-IT"/>
          </a:p>
        </p:txBody>
      </p:sp>
      <p:sp>
        <p:nvSpPr>
          <p:cNvPr id="8" name="Rectangle 5"/>
          <p:cNvSpPr>
            <a:spLocks noGrp="1" noChangeArrowheads="1"/>
          </p:cNvSpPr>
          <p:nvPr>
            <p:ph type="ftr" sz="quarter" idx="11"/>
          </p:nvPr>
        </p:nvSpPr>
        <p:spPr>
          <a:ln/>
        </p:spPr>
        <p:txBody>
          <a:bodyPr/>
          <a:lstStyle>
            <a:lvl1pPr>
              <a:defRPr/>
            </a:lvl1pPr>
          </a:lstStyle>
          <a:p>
            <a:pPr>
              <a:defRPr/>
            </a:pPr>
            <a:endParaRPr lang="it-IT" altLang="it-IT"/>
          </a:p>
        </p:txBody>
      </p:sp>
      <p:sp>
        <p:nvSpPr>
          <p:cNvPr id="9" name="Rectangle 6"/>
          <p:cNvSpPr>
            <a:spLocks noGrp="1" noChangeArrowheads="1"/>
          </p:cNvSpPr>
          <p:nvPr>
            <p:ph type="sldNum" sz="quarter" idx="12"/>
          </p:nvPr>
        </p:nvSpPr>
        <p:spPr>
          <a:ln/>
        </p:spPr>
        <p:txBody>
          <a:bodyPr/>
          <a:lstStyle>
            <a:lvl1pPr>
              <a:defRPr/>
            </a:lvl1pPr>
          </a:lstStyle>
          <a:p>
            <a:pPr>
              <a:defRPr/>
            </a:pPr>
            <a:fld id="{0A0D260D-39B1-4EA5-9D59-E2EE6A6C1E94}" type="slidenum">
              <a:rPr lang="it-IT" altLang="it-IT"/>
              <a:pPr>
                <a:defRPr/>
              </a:pPr>
              <a:t>‹N›</a:t>
            </a:fld>
            <a:endParaRPr lang="it-IT" altLang="it-IT"/>
          </a:p>
        </p:txBody>
      </p:sp>
    </p:spTree>
    <p:extLst>
      <p:ext uri="{BB962C8B-B14F-4D97-AF65-F5344CB8AC3E}">
        <p14:creationId xmlns:p14="http://schemas.microsoft.com/office/powerpoint/2010/main" val="391009584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Rectangle 4"/>
          <p:cNvSpPr>
            <a:spLocks noGrp="1" noChangeArrowheads="1"/>
          </p:cNvSpPr>
          <p:nvPr>
            <p:ph type="dt" sz="half" idx="10"/>
          </p:nvPr>
        </p:nvSpPr>
        <p:spPr>
          <a:ln/>
        </p:spPr>
        <p:txBody>
          <a:bodyPr/>
          <a:lstStyle>
            <a:lvl1pPr>
              <a:defRPr/>
            </a:lvl1pPr>
          </a:lstStyle>
          <a:p>
            <a:pPr>
              <a:defRPr/>
            </a:pPr>
            <a:endParaRPr lang="it-IT" alt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ltLang="it-IT"/>
          </a:p>
        </p:txBody>
      </p:sp>
      <p:sp>
        <p:nvSpPr>
          <p:cNvPr id="5" name="Rectangle 6"/>
          <p:cNvSpPr>
            <a:spLocks noGrp="1" noChangeArrowheads="1"/>
          </p:cNvSpPr>
          <p:nvPr>
            <p:ph type="sldNum" sz="quarter" idx="12"/>
          </p:nvPr>
        </p:nvSpPr>
        <p:spPr>
          <a:ln/>
        </p:spPr>
        <p:txBody>
          <a:bodyPr/>
          <a:lstStyle>
            <a:lvl1pPr>
              <a:defRPr/>
            </a:lvl1pPr>
          </a:lstStyle>
          <a:p>
            <a:pPr>
              <a:defRPr/>
            </a:pPr>
            <a:fld id="{85AE58A8-DDD5-4B97-A39D-A7A279AEB1E8}" type="slidenum">
              <a:rPr lang="it-IT" altLang="it-IT"/>
              <a:pPr>
                <a:defRPr/>
              </a:pPr>
              <a:t>‹N›</a:t>
            </a:fld>
            <a:endParaRPr lang="it-IT" altLang="it-IT"/>
          </a:p>
        </p:txBody>
      </p:sp>
    </p:spTree>
    <p:extLst>
      <p:ext uri="{BB962C8B-B14F-4D97-AF65-F5344CB8AC3E}">
        <p14:creationId xmlns:p14="http://schemas.microsoft.com/office/powerpoint/2010/main" val="81304939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ltLang="it-IT"/>
          </a:p>
        </p:txBody>
      </p:sp>
      <p:sp>
        <p:nvSpPr>
          <p:cNvPr id="3" name="Rectangle 5"/>
          <p:cNvSpPr>
            <a:spLocks noGrp="1" noChangeArrowheads="1"/>
          </p:cNvSpPr>
          <p:nvPr>
            <p:ph type="ftr" sz="quarter" idx="11"/>
          </p:nvPr>
        </p:nvSpPr>
        <p:spPr>
          <a:ln/>
        </p:spPr>
        <p:txBody>
          <a:bodyPr/>
          <a:lstStyle>
            <a:lvl1pPr>
              <a:defRPr/>
            </a:lvl1pPr>
          </a:lstStyle>
          <a:p>
            <a:pPr>
              <a:defRPr/>
            </a:pPr>
            <a:endParaRPr lang="it-IT" altLang="it-IT"/>
          </a:p>
        </p:txBody>
      </p:sp>
      <p:sp>
        <p:nvSpPr>
          <p:cNvPr id="4" name="Rectangle 6"/>
          <p:cNvSpPr>
            <a:spLocks noGrp="1" noChangeArrowheads="1"/>
          </p:cNvSpPr>
          <p:nvPr>
            <p:ph type="sldNum" sz="quarter" idx="12"/>
          </p:nvPr>
        </p:nvSpPr>
        <p:spPr>
          <a:ln/>
        </p:spPr>
        <p:txBody>
          <a:bodyPr/>
          <a:lstStyle>
            <a:lvl1pPr>
              <a:defRPr/>
            </a:lvl1pPr>
          </a:lstStyle>
          <a:p>
            <a:pPr>
              <a:defRPr/>
            </a:pPr>
            <a:fld id="{5F4FAC1D-B91C-44CA-9245-AF8E0B0050E8}" type="slidenum">
              <a:rPr lang="it-IT" altLang="it-IT"/>
              <a:pPr>
                <a:defRPr/>
              </a:pPr>
              <a:t>‹N›</a:t>
            </a:fld>
            <a:endParaRPr lang="it-IT" altLang="it-IT"/>
          </a:p>
        </p:txBody>
      </p:sp>
    </p:spTree>
    <p:extLst>
      <p:ext uri="{BB962C8B-B14F-4D97-AF65-F5344CB8AC3E}">
        <p14:creationId xmlns:p14="http://schemas.microsoft.com/office/powerpoint/2010/main" val="101214670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40753" y="457200"/>
            <a:ext cx="393276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717" y="98807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40753"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lt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ltLang="it-IT"/>
          </a:p>
        </p:txBody>
      </p:sp>
      <p:sp>
        <p:nvSpPr>
          <p:cNvPr id="7" name="Rectangle 6"/>
          <p:cNvSpPr>
            <a:spLocks noGrp="1" noChangeArrowheads="1"/>
          </p:cNvSpPr>
          <p:nvPr>
            <p:ph type="sldNum" sz="quarter" idx="12"/>
          </p:nvPr>
        </p:nvSpPr>
        <p:spPr>
          <a:ln/>
        </p:spPr>
        <p:txBody>
          <a:bodyPr/>
          <a:lstStyle>
            <a:lvl1pPr>
              <a:defRPr/>
            </a:lvl1pPr>
          </a:lstStyle>
          <a:p>
            <a:pPr>
              <a:defRPr/>
            </a:pPr>
            <a:fld id="{5CD6454F-71EE-4B68-A6D2-0789FD208494}" type="slidenum">
              <a:rPr lang="it-IT" altLang="it-IT"/>
              <a:pPr>
                <a:defRPr/>
              </a:pPr>
              <a:t>‹N›</a:t>
            </a:fld>
            <a:endParaRPr lang="it-IT" altLang="it-IT"/>
          </a:p>
        </p:txBody>
      </p:sp>
    </p:spTree>
    <p:extLst>
      <p:ext uri="{BB962C8B-B14F-4D97-AF65-F5344CB8AC3E}">
        <p14:creationId xmlns:p14="http://schemas.microsoft.com/office/powerpoint/2010/main" val="91457101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40753" y="457200"/>
            <a:ext cx="393276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717" y="988078"/>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840753"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lt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ltLang="it-IT"/>
          </a:p>
        </p:txBody>
      </p:sp>
      <p:sp>
        <p:nvSpPr>
          <p:cNvPr id="7" name="Rectangle 6"/>
          <p:cNvSpPr>
            <a:spLocks noGrp="1" noChangeArrowheads="1"/>
          </p:cNvSpPr>
          <p:nvPr>
            <p:ph type="sldNum" sz="quarter" idx="12"/>
          </p:nvPr>
        </p:nvSpPr>
        <p:spPr>
          <a:ln/>
        </p:spPr>
        <p:txBody>
          <a:bodyPr/>
          <a:lstStyle>
            <a:lvl1pPr>
              <a:defRPr/>
            </a:lvl1pPr>
          </a:lstStyle>
          <a:p>
            <a:pPr>
              <a:defRPr/>
            </a:pPr>
            <a:fld id="{AC050FE5-BF4D-492F-8F27-900128B5E408}" type="slidenum">
              <a:rPr lang="it-IT" altLang="it-IT"/>
              <a:pPr>
                <a:defRPr/>
              </a:pPr>
              <a:t>‹N›</a:t>
            </a:fld>
            <a:endParaRPr lang="it-IT" altLang="it-IT"/>
          </a:p>
        </p:txBody>
      </p:sp>
    </p:spTree>
    <p:extLst>
      <p:ext uri="{BB962C8B-B14F-4D97-AF65-F5344CB8AC3E}">
        <p14:creationId xmlns:p14="http://schemas.microsoft.com/office/powerpoint/2010/main" val="32044700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p:cNvSpPr>
            <a:spLocks noGrp="1" noChangeArrowheads="1"/>
          </p:cNvSpPr>
          <p:nvPr>
            <p:ph type="sldNum" sz="quarter" idx="12"/>
          </p:nvPr>
        </p:nvSpPr>
        <p:spPr>
          <a:ln/>
        </p:spPr>
        <p:txBody>
          <a:bodyPr/>
          <a:lstStyle>
            <a:lvl1pPr>
              <a:defRPr/>
            </a:lvl1pPr>
          </a:lstStyle>
          <a:p>
            <a:pPr>
              <a:defRPr/>
            </a:pPr>
            <a:fld id="{C2D4ED58-AB9B-435F-9A8E-4DD9187221B1}" type="slidenum">
              <a:rPr lang="it-IT" altLang="it-IT"/>
              <a:pPr>
                <a:defRPr/>
              </a:pPr>
              <a:t>‹N›</a:t>
            </a:fld>
            <a:endParaRPr lang="it-IT" altLang="it-IT"/>
          </a:p>
        </p:txBody>
      </p:sp>
    </p:spTree>
    <p:extLst>
      <p:ext uri="{BB962C8B-B14F-4D97-AF65-F5344CB8AC3E}">
        <p14:creationId xmlns:p14="http://schemas.microsoft.com/office/powerpoint/2010/main" val="278681025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it-IT"/>
          </a:p>
        </p:txBody>
      </p:sp>
      <p:sp>
        <p:nvSpPr>
          <p:cNvPr id="6" name="Rectangle 6"/>
          <p:cNvSpPr>
            <a:spLocks noGrp="1" noChangeArrowheads="1"/>
          </p:cNvSpPr>
          <p:nvPr>
            <p:ph type="sldNum" sz="quarter" idx="12"/>
          </p:nvPr>
        </p:nvSpPr>
        <p:spPr>
          <a:ln/>
        </p:spPr>
        <p:txBody>
          <a:bodyPr/>
          <a:lstStyle>
            <a:lvl1pPr>
              <a:defRPr/>
            </a:lvl1pPr>
          </a:lstStyle>
          <a:p>
            <a:pPr>
              <a:defRPr/>
            </a:pPr>
            <a:fld id="{BEBCED7A-1357-4770-93FA-4A4B4DE27E01}" type="slidenum">
              <a:rPr lang="it-IT" altLang="it-IT"/>
              <a:pPr>
                <a:defRPr/>
              </a:pPr>
              <a:t>‹N›</a:t>
            </a:fld>
            <a:endParaRPr lang="it-IT" altLang="it-IT"/>
          </a:p>
        </p:txBody>
      </p:sp>
    </p:spTree>
    <p:extLst>
      <p:ext uri="{BB962C8B-B14F-4D97-AF65-F5344CB8AC3E}">
        <p14:creationId xmlns:p14="http://schemas.microsoft.com/office/powerpoint/2010/main" val="371765902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1078"/>
            <a:ext cx="10363200" cy="1470025"/>
          </a:xfr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lvl1pPr>
              <a:defRPr/>
            </a:lvl1pPr>
          </a:lstStyle>
          <a:p>
            <a:pPr>
              <a:defRPr/>
            </a:pPr>
            <a:fld id="{63C242CA-721B-451A-84B2-5538145DB0BD}"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86CCACA0-A8C6-4548-8933-ED74409E55F6}" type="slidenum">
              <a:rPr lang="it-IT" altLang="it-IT"/>
              <a:pPr>
                <a:defRPr/>
              </a:pPr>
              <a:t>‹N›</a:t>
            </a:fld>
            <a:endParaRPr lang="it-IT" altLang="it-IT"/>
          </a:p>
        </p:txBody>
      </p:sp>
    </p:spTree>
    <p:extLst>
      <p:ext uri="{BB962C8B-B14F-4D97-AF65-F5344CB8AC3E}">
        <p14:creationId xmlns:p14="http://schemas.microsoft.com/office/powerpoint/2010/main" val="4052363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0FDDF9EE-4C84-436D-8C23-A72D1CE45703}"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0DC09A3F-A332-40C7-9E98-0D3449E0CAFE}" type="slidenum">
              <a:rPr lang="it-IT" altLang="it-IT"/>
              <a:pPr>
                <a:defRPr/>
              </a:pPr>
              <a:t>‹N›</a:t>
            </a:fld>
            <a:endParaRPr lang="it-IT" altLang="it-IT"/>
          </a:p>
        </p:txBody>
      </p:sp>
    </p:spTree>
    <p:extLst>
      <p:ext uri="{BB962C8B-B14F-4D97-AF65-F5344CB8AC3E}">
        <p14:creationId xmlns:p14="http://schemas.microsoft.com/office/powerpoint/2010/main" val="125361204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9D04D14D-9163-4A33-BFBB-3F84F2D3610C}"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03891EA5-7553-4097-AD5D-885F4240F13B}" type="slidenum">
              <a:rPr lang="it-IT" altLang="it-IT"/>
              <a:pPr>
                <a:defRPr/>
              </a:pPr>
              <a:t>‹N›</a:t>
            </a:fld>
            <a:endParaRPr lang="it-IT" altLang="it-IT"/>
          </a:p>
        </p:txBody>
      </p:sp>
    </p:spTree>
    <p:extLst>
      <p:ext uri="{BB962C8B-B14F-4D97-AF65-F5344CB8AC3E}">
        <p14:creationId xmlns:p14="http://schemas.microsoft.com/office/powerpoint/2010/main" val="381474475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7553"/>
            <a:ext cx="103632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B346A146-696F-41B4-AE4A-DE3313891540}"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8544B8B1-A9DA-405C-89E7-CEFD3D206949}" type="slidenum">
              <a:rPr lang="it-IT" altLang="it-IT"/>
              <a:pPr>
                <a:defRPr/>
              </a:pPr>
              <a:t>‹N›</a:t>
            </a:fld>
            <a:endParaRPr lang="it-IT" altLang="it-IT"/>
          </a:p>
        </p:txBody>
      </p:sp>
    </p:spTree>
    <p:extLst>
      <p:ext uri="{BB962C8B-B14F-4D97-AF65-F5344CB8AC3E}">
        <p14:creationId xmlns:p14="http://schemas.microsoft.com/office/powerpoint/2010/main" val="223852488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43E1458E-5447-4F54-BF70-61E9E9724205}"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D626D41B-F2DB-4E02-9004-ED84737A2839}" type="slidenum">
              <a:rPr lang="it-IT" altLang="it-IT"/>
              <a:pPr>
                <a:defRPr/>
              </a:pPr>
              <a:t>‹N›</a:t>
            </a:fld>
            <a:endParaRPr lang="it-IT" altLang="it-IT"/>
          </a:p>
        </p:txBody>
      </p:sp>
    </p:spTree>
    <p:extLst>
      <p:ext uri="{BB962C8B-B14F-4D97-AF65-F5344CB8AC3E}">
        <p14:creationId xmlns:p14="http://schemas.microsoft.com/office/powerpoint/2010/main" val="371522942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80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80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D9A7D4C3-41C1-49F4-A93B-66D8BF274F00}" type="datetimeFigureOut">
              <a:rPr lang="it-IT"/>
              <a:pPr>
                <a:defRPr/>
              </a:pPr>
              <a:t>25/03/2019</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9147E642-D060-4AF8-AFB3-AAA35F09F176}" type="slidenum">
              <a:rPr lang="it-IT" altLang="it-IT"/>
              <a:pPr>
                <a:defRPr/>
              </a:pPr>
              <a:t>‹N›</a:t>
            </a:fld>
            <a:endParaRPr lang="it-IT" altLang="it-IT"/>
          </a:p>
        </p:txBody>
      </p:sp>
    </p:spTree>
    <p:extLst>
      <p:ext uri="{BB962C8B-B14F-4D97-AF65-F5344CB8AC3E}">
        <p14:creationId xmlns:p14="http://schemas.microsoft.com/office/powerpoint/2010/main" val="82100676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0BCB4806-DFEB-41AD-8C95-0DC580D9640D}" type="datetimeFigureOut">
              <a:rPr lang="it-IT"/>
              <a:pPr>
                <a:defRPr/>
              </a:pPr>
              <a:t>25/03/2019</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4D0D48E2-325A-4F75-9400-00B43BD3B794}" type="slidenum">
              <a:rPr lang="it-IT" altLang="it-IT"/>
              <a:pPr>
                <a:defRPr/>
              </a:pPr>
              <a:t>‹N›</a:t>
            </a:fld>
            <a:endParaRPr lang="it-IT" altLang="it-IT"/>
          </a:p>
        </p:txBody>
      </p:sp>
    </p:spTree>
    <p:extLst>
      <p:ext uri="{BB962C8B-B14F-4D97-AF65-F5344CB8AC3E}">
        <p14:creationId xmlns:p14="http://schemas.microsoft.com/office/powerpoint/2010/main" val="372581372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CE8D8645-1133-4FF9-A57D-86F5D22F0A77}" type="datetimeFigureOut">
              <a:rPr lang="it-IT"/>
              <a:pPr>
                <a:defRPr/>
              </a:pPr>
              <a:t>25/03/2019</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B71B23EF-283D-46FD-9187-A37E6E13684E}" type="slidenum">
              <a:rPr lang="it-IT" altLang="it-IT"/>
              <a:pPr>
                <a:defRPr/>
              </a:pPr>
              <a:t>‹N›</a:t>
            </a:fld>
            <a:endParaRPr lang="it-IT" altLang="it-IT"/>
          </a:p>
        </p:txBody>
      </p:sp>
    </p:spTree>
    <p:extLst>
      <p:ext uri="{BB962C8B-B14F-4D97-AF65-F5344CB8AC3E}">
        <p14:creationId xmlns:p14="http://schemas.microsoft.com/office/powerpoint/2010/main" val="71690829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3" y="273050"/>
            <a:ext cx="4011084"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7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703DB883-E114-4693-9892-0599D1E90A43}"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B0EDAA9D-22C8-4DF6-98AC-205F599CCF2D}" type="slidenum">
              <a:rPr lang="it-IT" altLang="it-IT"/>
              <a:pPr>
                <a:defRPr/>
              </a:pPr>
              <a:t>‹N›</a:t>
            </a:fld>
            <a:endParaRPr lang="it-IT" altLang="it-IT"/>
          </a:p>
        </p:txBody>
      </p:sp>
    </p:spTree>
    <p:extLst>
      <p:ext uri="{BB962C8B-B14F-4D97-AF65-F5344CB8AC3E}">
        <p14:creationId xmlns:p14="http://schemas.microsoft.com/office/powerpoint/2010/main" val="177051731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CF63DB89-D77E-4CF1-9F01-6373BD233CDF}" type="datetimeFigureOut">
              <a:rPr lang="it-IT"/>
              <a:pPr>
                <a:defRPr/>
              </a:pPr>
              <a:t>25/03/2019</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AE3D848C-8BEA-4BE2-A316-09102A9B8D51}" type="slidenum">
              <a:rPr lang="it-IT" altLang="it-IT"/>
              <a:pPr>
                <a:defRPr/>
              </a:pPr>
              <a:t>‹N›</a:t>
            </a:fld>
            <a:endParaRPr lang="it-IT" altLang="it-IT"/>
          </a:p>
        </p:txBody>
      </p:sp>
    </p:spTree>
    <p:extLst>
      <p:ext uri="{BB962C8B-B14F-4D97-AF65-F5344CB8AC3E}">
        <p14:creationId xmlns:p14="http://schemas.microsoft.com/office/powerpoint/2010/main" val="343527209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E3C457C9-C40E-4EFC-B6EF-E91F50E4D24D}"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41BC50E5-A7EB-4127-8AA9-EDA5E1F74A3A}" type="slidenum">
              <a:rPr lang="it-IT" altLang="it-IT"/>
              <a:pPr>
                <a:defRPr/>
              </a:pPr>
              <a:t>‹N›</a:t>
            </a:fld>
            <a:endParaRPr lang="it-IT" altLang="it-IT"/>
          </a:p>
        </p:txBody>
      </p:sp>
    </p:spTree>
    <p:extLst>
      <p:ext uri="{BB962C8B-B14F-4D97-AF65-F5344CB8AC3E}">
        <p14:creationId xmlns:p14="http://schemas.microsoft.com/office/powerpoint/2010/main" val="199493432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5291"/>
            <a:ext cx="27432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5291"/>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928EECD3-51EF-44C8-B95D-0E6BB71BBAB4}" type="datetimeFigureOut">
              <a:rPr lang="it-IT"/>
              <a:pPr>
                <a:defRPr/>
              </a:pPr>
              <a:t>25/03/2019</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C594FEC6-E365-4E99-902C-A7F1BA65D431}" type="slidenum">
              <a:rPr lang="it-IT" altLang="it-IT"/>
              <a:pPr>
                <a:defRPr/>
              </a:pPr>
              <a:t>‹N›</a:t>
            </a:fld>
            <a:endParaRPr lang="it-IT" altLang="it-IT"/>
          </a:p>
        </p:txBody>
      </p:sp>
    </p:spTree>
    <p:extLst>
      <p:ext uri="{BB962C8B-B14F-4D97-AF65-F5344CB8AC3E}">
        <p14:creationId xmlns:p14="http://schemas.microsoft.com/office/powerpoint/2010/main" val="3519845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13" Type="http://schemas.openxmlformats.org/officeDocument/2006/relationships/slideLayout" Target="../slideLayouts/slideLayout211.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slideLayout" Target="../slideLayouts/slideLayout210.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5" Type="http://schemas.openxmlformats.org/officeDocument/2006/relationships/theme" Target="../theme/theme19.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 Id="rId14" Type="http://schemas.openxmlformats.org/officeDocument/2006/relationships/slideLayout" Target="../slideLayouts/slideLayout21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20.xml"/><Relationship Id="rId3" Type="http://schemas.openxmlformats.org/officeDocument/2006/relationships/slideLayout" Target="../slideLayouts/slideLayout215.xml"/><Relationship Id="rId7" Type="http://schemas.openxmlformats.org/officeDocument/2006/relationships/slideLayout" Target="../slideLayouts/slideLayout219.xml"/><Relationship Id="rId12" Type="http://schemas.openxmlformats.org/officeDocument/2006/relationships/theme" Target="../theme/theme20.xml"/><Relationship Id="rId2" Type="http://schemas.openxmlformats.org/officeDocument/2006/relationships/slideLayout" Target="../slideLayouts/slideLayout214.xml"/><Relationship Id="rId1" Type="http://schemas.openxmlformats.org/officeDocument/2006/relationships/slideLayout" Target="../slideLayouts/slideLayout213.xml"/><Relationship Id="rId6" Type="http://schemas.openxmlformats.org/officeDocument/2006/relationships/slideLayout" Target="../slideLayouts/slideLayout218.xml"/><Relationship Id="rId11" Type="http://schemas.openxmlformats.org/officeDocument/2006/relationships/slideLayout" Target="../slideLayouts/slideLayout223.xml"/><Relationship Id="rId5" Type="http://schemas.openxmlformats.org/officeDocument/2006/relationships/slideLayout" Target="../slideLayouts/slideLayout217.xml"/><Relationship Id="rId10" Type="http://schemas.openxmlformats.org/officeDocument/2006/relationships/slideLayout" Target="../slideLayouts/slideLayout222.xml"/><Relationship Id="rId4" Type="http://schemas.openxmlformats.org/officeDocument/2006/relationships/slideLayout" Target="../slideLayouts/slideLayout216.xml"/><Relationship Id="rId9" Type="http://schemas.openxmlformats.org/officeDocument/2006/relationships/slideLayout" Target="../slideLayouts/slideLayout221.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31.xml"/><Relationship Id="rId3" Type="http://schemas.openxmlformats.org/officeDocument/2006/relationships/slideLayout" Target="../slideLayouts/slideLayout226.xml"/><Relationship Id="rId7" Type="http://schemas.openxmlformats.org/officeDocument/2006/relationships/slideLayout" Target="../slideLayouts/slideLayout230.xml"/><Relationship Id="rId12" Type="http://schemas.openxmlformats.org/officeDocument/2006/relationships/theme" Target="../theme/theme21.xml"/><Relationship Id="rId2" Type="http://schemas.openxmlformats.org/officeDocument/2006/relationships/slideLayout" Target="../slideLayouts/slideLayout225.xml"/><Relationship Id="rId1" Type="http://schemas.openxmlformats.org/officeDocument/2006/relationships/slideLayout" Target="../slideLayouts/slideLayout224.xml"/><Relationship Id="rId6" Type="http://schemas.openxmlformats.org/officeDocument/2006/relationships/slideLayout" Target="../slideLayouts/slideLayout229.xml"/><Relationship Id="rId11" Type="http://schemas.openxmlformats.org/officeDocument/2006/relationships/slideLayout" Target="../slideLayouts/slideLayout234.xml"/><Relationship Id="rId5" Type="http://schemas.openxmlformats.org/officeDocument/2006/relationships/slideLayout" Target="../slideLayouts/slideLayout228.xml"/><Relationship Id="rId10" Type="http://schemas.openxmlformats.org/officeDocument/2006/relationships/slideLayout" Target="../slideLayouts/slideLayout233.xml"/><Relationship Id="rId4" Type="http://schemas.openxmlformats.org/officeDocument/2006/relationships/slideLayout" Target="../slideLayouts/slideLayout227.xml"/><Relationship Id="rId9" Type="http://schemas.openxmlformats.org/officeDocument/2006/relationships/slideLayout" Target="../slideLayouts/slideLayout232.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42.xml"/><Relationship Id="rId3" Type="http://schemas.openxmlformats.org/officeDocument/2006/relationships/slideLayout" Target="../slideLayouts/slideLayout237.xml"/><Relationship Id="rId7" Type="http://schemas.openxmlformats.org/officeDocument/2006/relationships/slideLayout" Target="../slideLayouts/slideLayout241.xml"/><Relationship Id="rId12" Type="http://schemas.openxmlformats.org/officeDocument/2006/relationships/theme" Target="../theme/theme22.xml"/><Relationship Id="rId2" Type="http://schemas.openxmlformats.org/officeDocument/2006/relationships/slideLayout" Target="../slideLayouts/slideLayout236.xml"/><Relationship Id="rId1" Type="http://schemas.openxmlformats.org/officeDocument/2006/relationships/slideLayout" Target="../slideLayouts/slideLayout235.xml"/><Relationship Id="rId6" Type="http://schemas.openxmlformats.org/officeDocument/2006/relationships/slideLayout" Target="../slideLayouts/slideLayout240.xml"/><Relationship Id="rId11" Type="http://schemas.openxmlformats.org/officeDocument/2006/relationships/slideLayout" Target="../slideLayouts/slideLayout245.xml"/><Relationship Id="rId5" Type="http://schemas.openxmlformats.org/officeDocument/2006/relationships/slideLayout" Target="../slideLayouts/slideLayout239.xml"/><Relationship Id="rId10" Type="http://schemas.openxmlformats.org/officeDocument/2006/relationships/slideLayout" Target="../slideLayouts/slideLayout244.xml"/><Relationship Id="rId4" Type="http://schemas.openxmlformats.org/officeDocument/2006/relationships/slideLayout" Target="../slideLayouts/slideLayout238.xml"/><Relationship Id="rId9" Type="http://schemas.openxmlformats.org/officeDocument/2006/relationships/slideLayout" Target="../slideLayouts/slideLayout243.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3.xml"/><Relationship Id="rId3" Type="http://schemas.openxmlformats.org/officeDocument/2006/relationships/slideLayout" Target="../slideLayouts/slideLayout248.xml"/><Relationship Id="rId7" Type="http://schemas.openxmlformats.org/officeDocument/2006/relationships/slideLayout" Target="../slideLayouts/slideLayout252.xml"/><Relationship Id="rId12" Type="http://schemas.openxmlformats.org/officeDocument/2006/relationships/theme" Target="../theme/theme23.xml"/><Relationship Id="rId2" Type="http://schemas.openxmlformats.org/officeDocument/2006/relationships/slideLayout" Target="../slideLayouts/slideLayout247.xml"/><Relationship Id="rId1" Type="http://schemas.openxmlformats.org/officeDocument/2006/relationships/slideLayout" Target="../slideLayouts/slideLayout246.xml"/><Relationship Id="rId6" Type="http://schemas.openxmlformats.org/officeDocument/2006/relationships/slideLayout" Target="../slideLayouts/slideLayout251.xml"/><Relationship Id="rId11" Type="http://schemas.openxmlformats.org/officeDocument/2006/relationships/slideLayout" Target="../slideLayouts/slideLayout256.xml"/><Relationship Id="rId5" Type="http://schemas.openxmlformats.org/officeDocument/2006/relationships/slideLayout" Target="../slideLayouts/slideLayout250.xml"/><Relationship Id="rId10" Type="http://schemas.openxmlformats.org/officeDocument/2006/relationships/slideLayout" Target="../slideLayouts/slideLayout255.xml"/><Relationship Id="rId4" Type="http://schemas.openxmlformats.org/officeDocument/2006/relationships/slideLayout" Target="../slideLayouts/slideLayout249.xml"/><Relationship Id="rId9" Type="http://schemas.openxmlformats.org/officeDocument/2006/relationships/slideLayout" Target="../slideLayouts/slideLayout254.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4.xml"/><Relationship Id="rId3" Type="http://schemas.openxmlformats.org/officeDocument/2006/relationships/slideLayout" Target="../slideLayouts/slideLayout259.xml"/><Relationship Id="rId7" Type="http://schemas.openxmlformats.org/officeDocument/2006/relationships/slideLayout" Target="../slideLayouts/slideLayout263.xml"/><Relationship Id="rId12" Type="http://schemas.openxmlformats.org/officeDocument/2006/relationships/theme" Target="../theme/theme24.xml"/><Relationship Id="rId2" Type="http://schemas.openxmlformats.org/officeDocument/2006/relationships/slideLayout" Target="../slideLayouts/slideLayout258.xml"/><Relationship Id="rId1" Type="http://schemas.openxmlformats.org/officeDocument/2006/relationships/slideLayout" Target="../slideLayouts/slideLayout257.xml"/><Relationship Id="rId6" Type="http://schemas.openxmlformats.org/officeDocument/2006/relationships/slideLayout" Target="../slideLayouts/slideLayout262.xml"/><Relationship Id="rId11" Type="http://schemas.openxmlformats.org/officeDocument/2006/relationships/slideLayout" Target="../slideLayouts/slideLayout267.xml"/><Relationship Id="rId5" Type="http://schemas.openxmlformats.org/officeDocument/2006/relationships/slideLayout" Target="../slideLayouts/slideLayout261.xml"/><Relationship Id="rId10" Type="http://schemas.openxmlformats.org/officeDocument/2006/relationships/slideLayout" Target="../slideLayouts/slideLayout266.xml"/><Relationship Id="rId4" Type="http://schemas.openxmlformats.org/officeDocument/2006/relationships/slideLayout" Target="../slideLayouts/slideLayout260.xml"/><Relationship Id="rId9" Type="http://schemas.openxmlformats.org/officeDocument/2006/relationships/slideLayout" Target="../slideLayouts/slideLayout265.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5.xml"/><Relationship Id="rId3" Type="http://schemas.openxmlformats.org/officeDocument/2006/relationships/slideLayout" Target="../slideLayouts/slideLayout270.xml"/><Relationship Id="rId7" Type="http://schemas.openxmlformats.org/officeDocument/2006/relationships/slideLayout" Target="../slideLayouts/slideLayout274.xml"/><Relationship Id="rId12" Type="http://schemas.openxmlformats.org/officeDocument/2006/relationships/theme" Target="../theme/theme25.xml"/><Relationship Id="rId2" Type="http://schemas.openxmlformats.org/officeDocument/2006/relationships/slideLayout" Target="../slideLayouts/slideLayout269.xml"/><Relationship Id="rId1" Type="http://schemas.openxmlformats.org/officeDocument/2006/relationships/slideLayout" Target="../slideLayouts/slideLayout268.xml"/><Relationship Id="rId6" Type="http://schemas.openxmlformats.org/officeDocument/2006/relationships/slideLayout" Target="../slideLayouts/slideLayout273.xml"/><Relationship Id="rId11" Type="http://schemas.openxmlformats.org/officeDocument/2006/relationships/slideLayout" Target="../slideLayouts/slideLayout278.xml"/><Relationship Id="rId5" Type="http://schemas.openxmlformats.org/officeDocument/2006/relationships/slideLayout" Target="../slideLayouts/slideLayout272.xml"/><Relationship Id="rId10" Type="http://schemas.openxmlformats.org/officeDocument/2006/relationships/slideLayout" Target="../slideLayouts/slideLayout277.xml"/><Relationship Id="rId4" Type="http://schemas.openxmlformats.org/officeDocument/2006/relationships/slideLayout" Target="../slideLayouts/slideLayout271.xml"/><Relationship Id="rId9" Type="http://schemas.openxmlformats.org/officeDocument/2006/relationships/slideLayout" Target="../slideLayouts/slideLayout276.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6.xml"/><Relationship Id="rId13" Type="http://schemas.openxmlformats.org/officeDocument/2006/relationships/slideLayout" Target="../slideLayouts/slideLayout291.xml"/><Relationship Id="rId3" Type="http://schemas.openxmlformats.org/officeDocument/2006/relationships/slideLayout" Target="../slideLayouts/slideLayout281.xml"/><Relationship Id="rId7" Type="http://schemas.openxmlformats.org/officeDocument/2006/relationships/slideLayout" Target="../slideLayouts/slideLayout285.xml"/><Relationship Id="rId12" Type="http://schemas.openxmlformats.org/officeDocument/2006/relationships/slideLayout" Target="../slideLayouts/slideLayout290.xml"/><Relationship Id="rId2" Type="http://schemas.openxmlformats.org/officeDocument/2006/relationships/slideLayout" Target="../slideLayouts/slideLayout280.xml"/><Relationship Id="rId1" Type="http://schemas.openxmlformats.org/officeDocument/2006/relationships/slideLayout" Target="../slideLayouts/slideLayout279.xml"/><Relationship Id="rId6" Type="http://schemas.openxmlformats.org/officeDocument/2006/relationships/slideLayout" Target="../slideLayouts/slideLayout284.xml"/><Relationship Id="rId11" Type="http://schemas.openxmlformats.org/officeDocument/2006/relationships/slideLayout" Target="../slideLayouts/slideLayout289.xml"/><Relationship Id="rId5" Type="http://schemas.openxmlformats.org/officeDocument/2006/relationships/slideLayout" Target="../slideLayouts/slideLayout283.xml"/><Relationship Id="rId15" Type="http://schemas.openxmlformats.org/officeDocument/2006/relationships/theme" Target="../theme/theme26.xml"/><Relationship Id="rId10" Type="http://schemas.openxmlformats.org/officeDocument/2006/relationships/slideLayout" Target="../slideLayouts/slideLayout288.xml"/><Relationship Id="rId4" Type="http://schemas.openxmlformats.org/officeDocument/2006/relationships/slideLayout" Target="../slideLayouts/slideLayout282.xml"/><Relationship Id="rId9" Type="http://schemas.openxmlformats.org/officeDocument/2006/relationships/slideLayout" Target="../slideLayouts/slideLayout287.xml"/><Relationship Id="rId14" Type="http://schemas.openxmlformats.org/officeDocument/2006/relationships/slideLayout" Target="../slideLayouts/slideLayout292.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300.xml"/><Relationship Id="rId3" Type="http://schemas.openxmlformats.org/officeDocument/2006/relationships/slideLayout" Target="../slideLayouts/slideLayout295.xml"/><Relationship Id="rId7" Type="http://schemas.openxmlformats.org/officeDocument/2006/relationships/slideLayout" Target="../slideLayouts/slideLayout299.xml"/><Relationship Id="rId12" Type="http://schemas.openxmlformats.org/officeDocument/2006/relationships/theme" Target="../theme/theme27.xml"/><Relationship Id="rId2" Type="http://schemas.openxmlformats.org/officeDocument/2006/relationships/slideLayout" Target="../slideLayouts/slideLayout294.xml"/><Relationship Id="rId1" Type="http://schemas.openxmlformats.org/officeDocument/2006/relationships/slideLayout" Target="../slideLayouts/slideLayout293.xml"/><Relationship Id="rId6" Type="http://schemas.openxmlformats.org/officeDocument/2006/relationships/slideLayout" Target="../slideLayouts/slideLayout298.xml"/><Relationship Id="rId11" Type="http://schemas.openxmlformats.org/officeDocument/2006/relationships/slideLayout" Target="../slideLayouts/slideLayout303.xml"/><Relationship Id="rId5" Type="http://schemas.openxmlformats.org/officeDocument/2006/relationships/slideLayout" Target="../slideLayouts/slideLayout297.xml"/><Relationship Id="rId10" Type="http://schemas.openxmlformats.org/officeDocument/2006/relationships/slideLayout" Target="../slideLayouts/slideLayout302.xml"/><Relationship Id="rId4" Type="http://schemas.openxmlformats.org/officeDocument/2006/relationships/slideLayout" Target="../slideLayouts/slideLayout296.xml"/><Relationship Id="rId9" Type="http://schemas.openxmlformats.org/officeDocument/2006/relationships/slideLayout" Target="../slideLayouts/slideLayout301.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11.xml"/><Relationship Id="rId3" Type="http://schemas.openxmlformats.org/officeDocument/2006/relationships/slideLayout" Target="../slideLayouts/slideLayout306.xml"/><Relationship Id="rId7" Type="http://schemas.openxmlformats.org/officeDocument/2006/relationships/slideLayout" Target="../slideLayouts/slideLayout310.xml"/><Relationship Id="rId12" Type="http://schemas.openxmlformats.org/officeDocument/2006/relationships/theme" Target="../theme/theme28.xml"/><Relationship Id="rId2" Type="http://schemas.openxmlformats.org/officeDocument/2006/relationships/slideLayout" Target="../slideLayouts/slideLayout305.xml"/><Relationship Id="rId1" Type="http://schemas.openxmlformats.org/officeDocument/2006/relationships/slideLayout" Target="../slideLayouts/slideLayout304.xml"/><Relationship Id="rId6" Type="http://schemas.openxmlformats.org/officeDocument/2006/relationships/slideLayout" Target="../slideLayouts/slideLayout309.xml"/><Relationship Id="rId11" Type="http://schemas.openxmlformats.org/officeDocument/2006/relationships/slideLayout" Target="../slideLayouts/slideLayout314.xml"/><Relationship Id="rId5" Type="http://schemas.openxmlformats.org/officeDocument/2006/relationships/slideLayout" Target="../slideLayouts/slideLayout308.xml"/><Relationship Id="rId10" Type="http://schemas.openxmlformats.org/officeDocument/2006/relationships/slideLayout" Target="../slideLayouts/slideLayout313.xml"/><Relationship Id="rId4" Type="http://schemas.openxmlformats.org/officeDocument/2006/relationships/slideLayout" Target="../slideLayouts/slideLayout307.xml"/><Relationship Id="rId9" Type="http://schemas.openxmlformats.org/officeDocument/2006/relationships/slideLayout" Target="../slideLayouts/slideLayout312.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22.xml"/><Relationship Id="rId3" Type="http://schemas.openxmlformats.org/officeDocument/2006/relationships/slideLayout" Target="../slideLayouts/slideLayout317.xml"/><Relationship Id="rId7" Type="http://schemas.openxmlformats.org/officeDocument/2006/relationships/slideLayout" Target="../slideLayouts/slideLayout321.xml"/><Relationship Id="rId12" Type="http://schemas.openxmlformats.org/officeDocument/2006/relationships/theme" Target="../theme/theme29.xml"/><Relationship Id="rId2" Type="http://schemas.openxmlformats.org/officeDocument/2006/relationships/slideLayout" Target="../slideLayouts/slideLayout316.xml"/><Relationship Id="rId1" Type="http://schemas.openxmlformats.org/officeDocument/2006/relationships/slideLayout" Target="../slideLayouts/slideLayout315.xml"/><Relationship Id="rId6" Type="http://schemas.openxmlformats.org/officeDocument/2006/relationships/slideLayout" Target="../slideLayouts/slideLayout320.xml"/><Relationship Id="rId11" Type="http://schemas.openxmlformats.org/officeDocument/2006/relationships/slideLayout" Target="../slideLayouts/slideLayout325.xml"/><Relationship Id="rId5" Type="http://schemas.openxmlformats.org/officeDocument/2006/relationships/slideLayout" Target="../slideLayouts/slideLayout319.xml"/><Relationship Id="rId10" Type="http://schemas.openxmlformats.org/officeDocument/2006/relationships/slideLayout" Target="../slideLayouts/slideLayout324.xml"/><Relationship Id="rId4" Type="http://schemas.openxmlformats.org/officeDocument/2006/relationships/slideLayout" Target="../slideLayouts/slideLayout318.xml"/><Relationship Id="rId9" Type="http://schemas.openxmlformats.org/officeDocument/2006/relationships/slideLayout" Target="../slideLayouts/slideLayout3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33.xml"/><Relationship Id="rId13" Type="http://schemas.openxmlformats.org/officeDocument/2006/relationships/slideLayout" Target="../slideLayouts/slideLayout338.xml"/><Relationship Id="rId3" Type="http://schemas.openxmlformats.org/officeDocument/2006/relationships/slideLayout" Target="../slideLayouts/slideLayout328.xml"/><Relationship Id="rId7" Type="http://schemas.openxmlformats.org/officeDocument/2006/relationships/slideLayout" Target="../slideLayouts/slideLayout332.xml"/><Relationship Id="rId12" Type="http://schemas.openxmlformats.org/officeDocument/2006/relationships/slideLayout" Target="../slideLayouts/slideLayout337.xml"/><Relationship Id="rId2" Type="http://schemas.openxmlformats.org/officeDocument/2006/relationships/slideLayout" Target="../slideLayouts/slideLayout327.xml"/><Relationship Id="rId1" Type="http://schemas.openxmlformats.org/officeDocument/2006/relationships/slideLayout" Target="../slideLayouts/slideLayout326.xml"/><Relationship Id="rId6" Type="http://schemas.openxmlformats.org/officeDocument/2006/relationships/slideLayout" Target="../slideLayouts/slideLayout331.xml"/><Relationship Id="rId11" Type="http://schemas.openxmlformats.org/officeDocument/2006/relationships/slideLayout" Target="../slideLayouts/slideLayout336.xml"/><Relationship Id="rId5" Type="http://schemas.openxmlformats.org/officeDocument/2006/relationships/slideLayout" Target="../slideLayouts/slideLayout330.xml"/><Relationship Id="rId10" Type="http://schemas.openxmlformats.org/officeDocument/2006/relationships/slideLayout" Target="../slideLayouts/slideLayout335.xml"/><Relationship Id="rId4" Type="http://schemas.openxmlformats.org/officeDocument/2006/relationships/slideLayout" Target="../slideLayouts/slideLayout329.xml"/><Relationship Id="rId9" Type="http://schemas.openxmlformats.org/officeDocument/2006/relationships/slideLayout" Target="../slideLayouts/slideLayout334.xml"/><Relationship Id="rId14" Type="http://schemas.openxmlformats.org/officeDocument/2006/relationships/theme" Target="../theme/theme30.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46.xml"/><Relationship Id="rId13" Type="http://schemas.openxmlformats.org/officeDocument/2006/relationships/slideLayout" Target="../slideLayouts/slideLayout351.xml"/><Relationship Id="rId3" Type="http://schemas.openxmlformats.org/officeDocument/2006/relationships/slideLayout" Target="../slideLayouts/slideLayout341.xml"/><Relationship Id="rId7" Type="http://schemas.openxmlformats.org/officeDocument/2006/relationships/slideLayout" Target="../slideLayouts/slideLayout345.xml"/><Relationship Id="rId12" Type="http://schemas.openxmlformats.org/officeDocument/2006/relationships/slideLayout" Target="../slideLayouts/slideLayout350.xml"/><Relationship Id="rId2" Type="http://schemas.openxmlformats.org/officeDocument/2006/relationships/slideLayout" Target="../slideLayouts/slideLayout340.xml"/><Relationship Id="rId1" Type="http://schemas.openxmlformats.org/officeDocument/2006/relationships/slideLayout" Target="../slideLayouts/slideLayout339.xml"/><Relationship Id="rId6" Type="http://schemas.openxmlformats.org/officeDocument/2006/relationships/slideLayout" Target="../slideLayouts/slideLayout344.xml"/><Relationship Id="rId11" Type="http://schemas.openxmlformats.org/officeDocument/2006/relationships/slideLayout" Target="../slideLayouts/slideLayout349.xml"/><Relationship Id="rId5" Type="http://schemas.openxmlformats.org/officeDocument/2006/relationships/slideLayout" Target="../slideLayouts/slideLayout343.xml"/><Relationship Id="rId10" Type="http://schemas.openxmlformats.org/officeDocument/2006/relationships/slideLayout" Target="../slideLayouts/slideLayout348.xml"/><Relationship Id="rId4" Type="http://schemas.openxmlformats.org/officeDocument/2006/relationships/slideLayout" Target="../slideLayouts/slideLayout342.xml"/><Relationship Id="rId9" Type="http://schemas.openxmlformats.org/officeDocument/2006/relationships/slideLayout" Target="../slideLayouts/slideLayout347.xml"/><Relationship Id="rId14" Type="http://schemas.openxmlformats.org/officeDocument/2006/relationships/theme" Target="../theme/theme31.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59.xml"/><Relationship Id="rId13" Type="http://schemas.openxmlformats.org/officeDocument/2006/relationships/slideLayout" Target="../slideLayouts/slideLayout364.xml"/><Relationship Id="rId3" Type="http://schemas.openxmlformats.org/officeDocument/2006/relationships/slideLayout" Target="../slideLayouts/slideLayout354.xml"/><Relationship Id="rId7" Type="http://schemas.openxmlformats.org/officeDocument/2006/relationships/slideLayout" Target="../slideLayouts/slideLayout358.xml"/><Relationship Id="rId12" Type="http://schemas.openxmlformats.org/officeDocument/2006/relationships/slideLayout" Target="../slideLayouts/slideLayout363.xml"/><Relationship Id="rId2" Type="http://schemas.openxmlformats.org/officeDocument/2006/relationships/slideLayout" Target="../slideLayouts/slideLayout353.xml"/><Relationship Id="rId1" Type="http://schemas.openxmlformats.org/officeDocument/2006/relationships/slideLayout" Target="../slideLayouts/slideLayout352.xml"/><Relationship Id="rId6" Type="http://schemas.openxmlformats.org/officeDocument/2006/relationships/slideLayout" Target="../slideLayouts/slideLayout357.xml"/><Relationship Id="rId11" Type="http://schemas.openxmlformats.org/officeDocument/2006/relationships/slideLayout" Target="../slideLayouts/slideLayout362.xml"/><Relationship Id="rId5" Type="http://schemas.openxmlformats.org/officeDocument/2006/relationships/slideLayout" Target="../slideLayouts/slideLayout356.xml"/><Relationship Id="rId10" Type="http://schemas.openxmlformats.org/officeDocument/2006/relationships/slideLayout" Target="../slideLayouts/slideLayout361.xml"/><Relationship Id="rId4" Type="http://schemas.openxmlformats.org/officeDocument/2006/relationships/slideLayout" Target="../slideLayouts/slideLayout355.xml"/><Relationship Id="rId9" Type="http://schemas.openxmlformats.org/officeDocument/2006/relationships/slideLayout" Target="../slideLayouts/slideLayout360.xml"/><Relationship Id="rId14" Type="http://schemas.openxmlformats.org/officeDocument/2006/relationships/theme" Target="../theme/theme32.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72.xml"/><Relationship Id="rId3" Type="http://schemas.openxmlformats.org/officeDocument/2006/relationships/slideLayout" Target="../slideLayouts/slideLayout367.xml"/><Relationship Id="rId7" Type="http://schemas.openxmlformats.org/officeDocument/2006/relationships/slideLayout" Target="../slideLayouts/slideLayout371.xml"/><Relationship Id="rId12" Type="http://schemas.openxmlformats.org/officeDocument/2006/relationships/theme" Target="../theme/theme33.xml"/><Relationship Id="rId2" Type="http://schemas.openxmlformats.org/officeDocument/2006/relationships/slideLayout" Target="../slideLayouts/slideLayout366.xml"/><Relationship Id="rId1" Type="http://schemas.openxmlformats.org/officeDocument/2006/relationships/slideLayout" Target="../slideLayouts/slideLayout365.xml"/><Relationship Id="rId6" Type="http://schemas.openxmlformats.org/officeDocument/2006/relationships/slideLayout" Target="../slideLayouts/slideLayout370.xml"/><Relationship Id="rId11" Type="http://schemas.openxmlformats.org/officeDocument/2006/relationships/slideLayout" Target="../slideLayouts/slideLayout375.xml"/><Relationship Id="rId5" Type="http://schemas.openxmlformats.org/officeDocument/2006/relationships/slideLayout" Target="../slideLayouts/slideLayout369.xml"/><Relationship Id="rId10" Type="http://schemas.openxmlformats.org/officeDocument/2006/relationships/slideLayout" Target="../slideLayouts/slideLayout374.xml"/><Relationship Id="rId4" Type="http://schemas.openxmlformats.org/officeDocument/2006/relationships/slideLayout" Target="../slideLayouts/slideLayout368.xml"/><Relationship Id="rId9" Type="http://schemas.openxmlformats.org/officeDocument/2006/relationships/slideLayout" Target="../slideLayouts/slideLayout373.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83.xml"/><Relationship Id="rId3" Type="http://schemas.openxmlformats.org/officeDocument/2006/relationships/slideLayout" Target="../slideLayouts/slideLayout378.xml"/><Relationship Id="rId7" Type="http://schemas.openxmlformats.org/officeDocument/2006/relationships/slideLayout" Target="../slideLayouts/slideLayout382.xml"/><Relationship Id="rId12" Type="http://schemas.openxmlformats.org/officeDocument/2006/relationships/theme" Target="../theme/theme34.xml"/><Relationship Id="rId2" Type="http://schemas.openxmlformats.org/officeDocument/2006/relationships/slideLayout" Target="../slideLayouts/slideLayout377.xml"/><Relationship Id="rId1" Type="http://schemas.openxmlformats.org/officeDocument/2006/relationships/slideLayout" Target="../slideLayouts/slideLayout376.xml"/><Relationship Id="rId6" Type="http://schemas.openxmlformats.org/officeDocument/2006/relationships/slideLayout" Target="../slideLayouts/slideLayout381.xml"/><Relationship Id="rId11" Type="http://schemas.openxmlformats.org/officeDocument/2006/relationships/slideLayout" Target="../slideLayouts/slideLayout386.xml"/><Relationship Id="rId5" Type="http://schemas.openxmlformats.org/officeDocument/2006/relationships/slideLayout" Target="../slideLayouts/slideLayout380.xml"/><Relationship Id="rId10" Type="http://schemas.openxmlformats.org/officeDocument/2006/relationships/slideLayout" Target="../slideLayouts/slideLayout385.xml"/><Relationship Id="rId4" Type="http://schemas.openxmlformats.org/officeDocument/2006/relationships/slideLayout" Target="../slideLayouts/slideLayout379.xml"/><Relationship Id="rId9" Type="http://schemas.openxmlformats.org/officeDocument/2006/relationships/slideLayout" Target="../slideLayouts/slideLayout384.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394.xml"/><Relationship Id="rId3" Type="http://schemas.openxmlformats.org/officeDocument/2006/relationships/slideLayout" Target="../slideLayouts/slideLayout389.xml"/><Relationship Id="rId7" Type="http://schemas.openxmlformats.org/officeDocument/2006/relationships/slideLayout" Target="../slideLayouts/slideLayout393.xml"/><Relationship Id="rId12" Type="http://schemas.openxmlformats.org/officeDocument/2006/relationships/theme" Target="../theme/theme35.xml"/><Relationship Id="rId2" Type="http://schemas.openxmlformats.org/officeDocument/2006/relationships/slideLayout" Target="../slideLayouts/slideLayout388.xml"/><Relationship Id="rId1" Type="http://schemas.openxmlformats.org/officeDocument/2006/relationships/slideLayout" Target="../slideLayouts/slideLayout387.xml"/><Relationship Id="rId6" Type="http://schemas.openxmlformats.org/officeDocument/2006/relationships/slideLayout" Target="../slideLayouts/slideLayout392.xml"/><Relationship Id="rId11" Type="http://schemas.openxmlformats.org/officeDocument/2006/relationships/slideLayout" Target="../slideLayouts/slideLayout397.xml"/><Relationship Id="rId5" Type="http://schemas.openxmlformats.org/officeDocument/2006/relationships/slideLayout" Target="../slideLayouts/slideLayout391.xml"/><Relationship Id="rId10" Type="http://schemas.openxmlformats.org/officeDocument/2006/relationships/slideLayout" Target="../slideLayouts/slideLayout396.xml"/><Relationship Id="rId4" Type="http://schemas.openxmlformats.org/officeDocument/2006/relationships/slideLayout" Target="../slideLayouts/slideLayout390.xml"/><Relationship Id="rId9" Type="http://schemas.openxmlformats.org/officeDocument/2006/relationships/slideLayout" Target="../slideLayouts/slideLayout395.xml"/></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405.xml"/><Relationship Id="rId3" Type="http://schemas.openxmlformats.org/officeDocument/2006/relationships/slideLayout" Target="../slideLayouts/slideLayout400.xml"/><Relationship Id="rId7" Type="http://schemas.openxmlformats.org/officeDocument/2006/relationships/slideLayout" Target="../slideLayouts/slideLayout404.xml"/><Relationship Id="rId12" Type="http://schemas.openxmlformats.org/officeDocument/2006/relationships/theme" Target="../theme/theme36.xml"/><Relationship Id="rId2" Type="http://schemas.openxmlformats.org/officeDocument/2006/relationships/slideLayout" Target="../slideLayouts/slideLayout399.xml"/><Relationship Id="rId1" Type="http://schemas.openxmlformats.org/officeDocument/2006/relationships/slideLayout" Target="../slideLayouts/slideLayout398.xml"/><Relationship Id="rId6" Type="http://schemas.openxmlformats.org/officeDocument/2006/relationships/slideLayout" Target="../slideLayouts/slideLayout403.xml"/><Relationship Id="rId11" Type="http://schemas.openxmlformats.org/officeDocument/2006/relationships/slideLayout" Target="../slideLayouts/slideLayout408.xml"/><Relationship Id="rId5" Type="http://schemas.openxmlformats.org/officeDocument/2006/relationships/slideLayout" Target="../slideLayouts/slideLayout402.xml"/><Relationship Id="rId10" Type="http://schemas.openxmlformats.org/officeDocument/2006/relationships/slideLayout" Target="../slideLayouts/slideLayout407.xml"/><Relationship Id="rId4" Type="http://schemas.openxmlformats.org/officeDocument/2006/relationships/slideLayout" Target="../slideLayouts/slideLayout401.xml"/><Relationship Id="rId9" Type="http://schemas.openxmlformats.org/officeDocument/2006/relationships/slideLayout" Target="../slideLayouts/slideLayout406.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416.xml"/><Relationship Id="rId13" Type="http://schemas.openxmlformats.org/officeDocument/2006/relationships/slideLayout" Target="../slideLayouts/slideLayout421.xml"/><Relationship Id="rId3" Type="http://schemas.openxmlformats.org/officeDocument/2006/relationships/slideLayout" Target="../slideLayouts/slideLayout411.xml"/><Relationship Id="rId7" Type="http://schemas.openxmlformats.org/officeDocument/2006/relationships/slideLayout" Target="../slideLayouts/slideLayout415.xml"/><Relationship Id="rId12" Type="http://schemas.openxmlformats.org/officeDocument/2006/relationships/slideLayout" Target="../slideLayouts/slideLayout420.xml"/><Relationship Id="rId2" Type="http://schemas.openxmlformats.org/officeDocument/2006/relationships/slideLayout" Target="../slideLayouts/slideLayout410.xml"/><Relationship Id="rId1" Type="http://schemas.openxmlformats.org/officeDocument/2006/relationships/slideLayout" Target="../slideLayouts/slideLayout409.xml"/><Relationship Id="rId6" Type="http://schemas.openxmlformats.org/officeDocument/2006/relationships/slideLayout" Target="../slideLayouts/slideLayout414.xml"/><Relationship Id="rId11" Type="http://schemas.openxmlformats.org/officeDocument/2006/relationships/slideLayout" Target="../slideLayouts/slideLayout419.xml"/><Relationship Id="rId5" Type="http://schemas.openxmlformats.org/officeDocument/2006/relationships/slideLayout" Target="../slideLayouts/slideLayout413.xml"/><Relationship Id="rId10" Type="http://schemas.openxmlformats.org/officeDocument/2006/relationships/slideLayout" Target="../slideLayouts/slideLayout418.xml"/><Relationship Id="rId4" Type="http://schemas.openxmlformats.org/officeDocument/2006/relationships/slideLayout" Target="../slideLayouts/slideLayout412.xml"/><Relationship Id="rId9" Type="http://schemas.openxmlformats.org/officeDocument/2006/relationships/slideLayout" Target="../slideLayouts/slideLayout417.xml"/><Relationship Id="rId14" Type="http://schemas.openxmlformats.org/officeDocument/2006/relationships/theme" Target="../theme/theme37.xml"/></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429.xml"/><Relationship Id="rId3" Type="http://schemas.openxmlformats.org/officeDocument/2006/relationships/slideLayout" Target="../slideLayouts/slideLayout424.xml"/><Relationship Id="rId7" Type="http://schemas.openxmlformats.org/officeDocument/2006/relationships/slideLayout" Target="../slideLayouts/slideLayout428.xml"/><Relationship Id="rId12" Type="http://schemas.openxmlformats.org/officeDocument/2006/relationships/theme" Target="../theme/theme38.xml"/><Relationship Id="rId2" Type="http://schemas.openxmlformats.org/officeDocument/2006/relationships/slideLayout" Target="../slideLayouts/slideLayout423.xml"/><Relationship Id="rId1" Type="http://schemas.openxmlformats.org/officeDocument/2006/relationships/slideLayout" Target="../slideLayouts/slideLayout422.xml"/><Relationship Id="rId6" Type="http://schemas.openxmlformats.org/officeDocument/2006/relationships/slideLayout" Target="../slideLayouts/slideLayout427.xml"/><Relationship Id="rId11" Type="http://schemas.openxmlformats.org/officeDocument/2006/relationships/slideLayout" Target="../slideLayouts/slideLayout432.xml"/><Relationship Id="rId5" Type="http://schemas.openxmlformats.org/officeDocument/2006/relationships/slideLayout" Target="../slideLayouts/slideLayout426.xml"/><Relationship Id="rId10" Type="http://schemas.openxmlformats.org/officeDocument/2006/relationships/slideLayout" Target="../slideLayouts/slideLayout431.xml"/><Relationship Id="rId4" Type="http://schemas.openxmlformats.org/officeDocument/2006/relationships/slideLayout" Target="../slideLayouts/slideLayout425.xml"/><Relationship Id="rId9" Type="http://schemas.openxmlformats.org/officeDocument/2006/relationships/slideLayout" Target="../slideLayouts/slideLayout430.xml"/></Relationships>
</file>

<file path=ppt/slideMasters/_rels/slideMaster39.xml.rels><?xml version="1.0" encoding="UTF-8" standalone="yes"?>
<Relationships xmlns="http://schemas.openxmlformats.org/package/2006/relationships"><Relationship Id="rId8" Type="http://schemas.openxmlformats.org/officeDocument/2006/relationships/slideLayout" Target="../slideLayouts/slideLayout440.xml"/><Relationship Id="rId13" Type="http://schemas.openxmlformats.org/officeDocument/2006/relationships/slideLayout" Target="../slideLayouts/slideLayout445.xml"/><Relationship Id="rId3" Type="http://schemas.openxmlformats.org/officeDocument/2006/relationships/slideLayout" Target="../slideLayouts/slideLayout435.xml"/><Relationship Id="rId7" Type="http://schemas.openxmlformats.org/officeDocument/2006/relationships/slideLayout" Target="../slideLayouts/slideLayout439.xml"/><Relationship Id="rId12" Type="http://schemas.openxmlformats.org/officeDocument/2006/relationships/slideLayout" Target="../slideLayouts/slideLayout444.xml"/><Relationship Id="rId2" Type="http://schemas.openxmlformats.org/officeDocument/2006/relationships/slideLayout" Target="../slideLayouts/slideLayout434.xml"/><Relationship Id="rId1" Type="http://schemas.openxmlformats.org/officeDocument/2006/relationships/slideLayout" Target="../slideLayouts/slideLayout433.xml"/><Relationship Id="rId6" Type="http://schemas.openxmlformats.org/officeDocument/2006/relationships/slideLayout" Target="../slideLayouts/slideLayout438.xml"/><Relationship Id="rId11" Type="http://schemas.openxmlformats.org/officeDocument/2006/relationships/slideLayout" Target="../slideLayouts/slideLayout443.xml"/><Relationship Id="rId5" Type="http://schemas.openxmlformats.org/officeDocument/2006/relationships/slideLayout" Target="../slideLayouts/slideLayout437.xml"/><Relationship Id="rId10" Type="http://schemas.openxmlformats.org/officeDocument/2006/relationships/slideLayout" Target="../slideLayouts/slideLayout442.xml"/><Relationship Id="rId4" Type="http://schemas.openxmlformats.org/officeDocument/2006/relationships/slideLayout" Target="../slideLayouts/slideLayout436.xml"/><Relationship Id="rId9" Type="http://schemas.openxmlformats.org/officeDocument/2006/relationships/slideLayout" Target="../slideLayouts/slideLayout441.xml"/><Relationship Id="rId14" Type="http://schemas.openxmlformats.org/officeDocument/2006/relationships/theme" Target="../theme/theme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0.xml.rels><?xml version="1.0" encoding="UTF-8" standalone="yes"?>
<Relationships xmlns="http://schemas.openxmlformats.org/package/2006/relationships"><Relationship Id="rId8" Type="http://schemas.openxmlformats.org/officeDocument/2006/relationships/slideLayout" Target="../slideLayouts/slideLayout453.xml"/><Relationship Id="rId13" Type="http://schemas.openxmlformats.org/officeDocument/2006/relationships/slideLayout" Target="../slideLayouts/slideLayout458.xml"/><Relationship Id="rId3" Type="http://schemas.openxmlformats.org/officeDocument/2006/relationships/slideLayout" Target="../slideLayouts/slideLayout448.xml"/><Relationship Id="rId7" Type="http://schemas.openxmlformats.org/officeDocument/2006/relationships/slideLayout" Target="../slideLayouts/slideLayout452.xml"/><Relationship Id="rId12" Type="http://schemas.openxmlformats.org/officeDocument/2006/relationships/slideLayout" Target="../slideLayouts/slideLayout457.xml"/><Relationship Id="rId2" Type="http://schemas.openxmlformats.org/officeDocument/2006/relationships/slideLayout" Target="../slideLayouts/slideLayout447.xml"/><Relationship Id="rId1" Type="http://schemas.openxmlformats.org/officeDocument/2006/relationships/slideLayout" Target="../slideLayouts/slideLayout446.xml"/><Relationship Id="rId6" Type="http://schemas.openxmlformats.org/officeDocument/2006/relationships/slideLayout" Target="../slideLayouts/slideLayout451.xml"/><Relationship Id="rId11" Type="http://schemas.openxmlformats.org/officeDocument/2006/relationships/slideLayout" Target="../slideLayouts/slideLayout456.xml"/><Relationship Id="rId5" Type="http://schemas.openxmlformats.org/officeDocument/2006/relationships/slideLayout" Target="../slideLayouts/slideLayout450.xml"/><Relationship Id="rId10" Type="http://schemas.openxmlformats.org/officeDocument/2006/relationships/slideLayout" Target="../slideLayouts/slideLayout455.xml"/><Relationship Id="rId4" Type="http://schemas.openxmlformats.org/officeDocument/2006/relationships/slideLayout" Target="../slideLayouts/slideLayout449.xml"/><Relationship Id="rId9" Type="http://schemas.openxmlformats.org/officeDocument/2006/relationships/slideLayout" Target="../slideLayouts/slideLayout454.xml"/><Relationship Id="rId14" Type="http://schemas.openxmlformats.org/officeDocument/2006/relationships/theme" Target="../theme/theme40.xml"/></Relationships>
</file>

<file path=ppt/slideMasters/_rels/slideMaster41.xml.rels><?xml version="1.0" encoding="UTF-8" standalone="yes"?>
<Relationships xmlns="http://schemas.openxmlformats.org/package/2006/relationships"><Relationship Id="rId8" Type="http://schemas.openxmlformats.org/officeDocument/2006/relationships/slideLayout" Target="../slideLayouts/slideLayout466.xml"/><Relationship Id="rId3" Type="http://schemas.openxmlformats.org/officeDocument/2006/relationships/slideLayout" Target="../slideLayouts/slideLayout461.xml"/><Relationship Id="rId7" Type="http://schemas.openxmlformats.org/officeDocument/2006/relationships/slideLayout" Target="../slideLayouts/slideLayout465.xml"/><Relationship Id="rId12" Type="http://schemas.openxmlformats.org/officeDocument/2006/relationships/theme" Target="../theme/theme41.xml"/><Relationship Id="rId2" Type="http://schemas.openxmlformats.org/officeDocument/2006/relationships/slideLayout" Target="../slideLayouts/slideLayout460.xml"/><Relationship Id="rId1" Type="http://schemas.openxmlformats.org/officeDocument/2006/relationships/slideLayout" Target="../slideLayouts/slideLayout459.xml"/><Relationship Id="rId6" Type="http://schemas.openxmlformats.org/officeDocument/2006/relationships/slideLayout" Target="../slideLayouts/slideLayout464.xml"/><Relationship Id="rId11" Type="http://schemas.openxmlformats.org/officeDocument/2006/relationships/slideLayout" Target="../slideLayouts/slideLayout469.xml"/><Relationship Id="rId5" Type="http://schemas.openxmlformats.org/officeDocument/2006/relationships/slideLayout" Target="../slideLayouts/slideLayout463.xml"/><Relationship Id="rId10" Type="http://schemas.openxmlformats.org/officeDocument/2006/relationships/slideLayout" Target="../slideLayouts/slideLayout468.xml"/><Relationship Id="rId4" Type="http://schemas.openxmlformats.org/officeDocument/2006/relationships/slideLayout" Target="../slideLayouts/slideLayout462.xml"/><Relationship Id="rId9" Type="http://schemas.openxmlformats.org/officeDocument/2006/relationships/slideLayout" Target="../slideLayouts/slideLayout467.xml"/></Relationships>
</file>

<file path=ppt/slideMasters/_rels/slideMaster42.xml.rels><?xml version="1.0" encoding="UTF-8" standalone="yes"?>
<Relationships xmlns="http://schemas.openxmlformats.org/package/2006/relationships"><Relationship Id="rId8" Type="http://schemas.openxmlformats.org/officeDocument/2006/relationships/slideLayout" Target="../slideLayouts/slideLayout477.xml"/><Relationship Id="rId3" Type="http://schemas.openxmlformats.org/officeDocument/2006/relationships/slideLayout" Target="../slideLayouts/slideLayout472.xml"/><Relationship Id="rId7" Type="http://schemas.openxmlformats.org/officeDocument/2006/relationships/slideLayout" Target="../slideLayouts/slideLayout476.xml"/><Relationship Id="rId12" Type="http://schemas.openxmlformats.org/officeDocument/2006/relationships/theme" Target="../theme/theme42.xml"/><Relationship Id="rId2" Type="http://schemas.openxmlformats.org/officeDocument/2006/relationships/slideLayout" Target="../slideLayouts/slideLayout471.xml"/><Relationship Id="rId1" Type="http://schemas.openxmlformats.org/officeDocument/2006/relationships/slideLayout" Target="../slideLayouts/slideLayout470.xml"/><Relationship Id="rId6" Type="http://schemas.openxmlformats.org/officeDocument/2006/relationships/slideLayout" Target="../slideLayouts/slideLayout475.xml"/><Relationship Id="rId11" Type="http://schemas.openxmlformats.org/officeDocument/2006/relationships/slideLayout" Target="../slideLayouts/slideLayout480.xml"/><Relationship Id="rId5" Type="http://schemas.openxmlformats.org/officeDocument/2006/relationships/slideLayout" Target="../slideLayouts/slideLayout474.xml"/><Relationship Id="rId10" Type="http://schemas.openxmlformats.org/officeDocument/2006/relationships/slideLayout" Target="../slideLayouts/slideLayout479.xml"/><Relationship Id="rId4" Type="http://schemas.openxmlformats.org/officeDocument/2006/relationships/slideLayout" Target="../slideLayouts/slideLayout473.xml"/><Relationship Id="rId9" Type="http://schemas.openxmlformats.org/officeDocument/2006/relationships/slideLayout" Target="../slideLayouts/slideLayout478.xml"/></Relationships>
</file>

<file path=ppt/slideMasters/_rels/slideMaster43.xml.rels><?xml version="1.0" encoding="UTF-8" standalone="yes"?>
<Relationships xmlns="http://schemas.openxmlformats.org/package/2006/relationships"><Relationship Id="rId8" Type="http://schemas.openxmlformats.org/officeDocument/2006/relationships/slideLayout" Target="../slideLayouts/slideLayout488.xml"/><Relationship Id="rId13" Type="http://schemas.openxmlformats.org/officeDocument/2006/relationships/slideLayout" Target="../slideLayouts/slideLayout493.xml"/><Relationship Id="rId3" Type="http://schemas.openxmlformats.org/officeDocument/2006/relationships/slideLayout" Target="../slideLayouts/slideLayout483.xml"/><Relationship Id="rId7" Type="http://schemas.openxmlformats.org/officeDocument/2006/relationships/slideLayout" Target="../slideLayouts/slideLayout487.xml"/><Relationship Id="rId12" Type="http://schemas.openxmlformats.org/officeDocument/2006/relationships/slideLayout" Target="../slideLayouts/slideLayout492.xml"/><Relationship Id="rId2" Type="http://schemas.openxmlformats.org/officeDocument/2006/relationships/slideLayout" Target="../slideLayouts/slideLayout482.xml"/><Relationship Id="rId1" Type="http://schemas.openxmlformats.org/officeDocument/2006/relationships/slideLayout" Target="../slideLayouts/slideLayout481.xml"/><Relationship Id="rId6" Type="http://schemas.openxmlformats.org/officeDocument/2006/relationships/slideLayout" Target="../slideLayouts/slideLayout486.xml"/><Relationship Id="rId11" Type="http://schemas.openxmlformats.org/officeDocument/2006/relationships/slideLayout" Target="../slideLayouts/slideLayout491.xml"/><Relationship Id="rId5" Type="http://schemas.openxmlformats.org/officeDocument/2006/relationships/slideLayout" Target="../slideLayouts/slideLayout485.xml"/><Relationship Id="rId10" Type="http://schemas.openxmlformats.org/officeDocument/2006/relationships/slideLayout" Target="../slideLayouts/slideLayout490.xml"/><Relationship Id="rId4" Type="http://schemas.openxmlformats.org/officeDocument/2006/relationships/slideLayout" Target="../slideLayouts/slideLayout484.xml"/><Relationship Id="rId9" Type="http://schemas.openxmlformats.org/officeDocument/2006/relationships/slideLayout" Target="../slideLayouts/slideLayout489.xml"/><Relationship Id="rId14" Type="http://schemas.openxmlformats.org/officeDocument/2006/relationships/theme" Target="../theme/theme43.xml"/></Relationships>
</file>

<file path=ppt/slideMasters/_rels/slideMaster44.xml.rels><?xml version="1.0" encoding="UTF-8" standalone="yes"?>
<Relationships xmlns="http://schemas.openxmlformats.org/package/2006/relationships"><Relationship Id="rId8" Type="http://schemas.openxmlformats.org/officeDocument/2006/relationships/slideLayout" Target="../slideLayouts/slideLayout501.xml"/><Relationship Id="rId13" Type="http://schemas.openxmlformats.org/officeDocument/2006/relationships/slideLayout" Target="../slideLayouts/slideLayout506.xml"/><Relationship Id="rId3" Type="http://schemas.openxmlformats.org/officeDocument/2006/relationships/slideLayout" Target="../slideLayouts/slideLayout496.xml"/><Relationship Id="rId7" Type="http://schemas.openxmlformats.org/officeDocument/2006/relationships/slideLayout" Target="../slideLayouts/slideLayout500.xml"/><Relationship Id="rId12" Type="http://schemas.openxmlformats.org/officeDocument/2006/relationships/slideLayout" Target="../slideLayouts/slideLayout505.xml"/><Relationship Id="rId2" Type="http://schemas.openxmlformats.org/officeDocument/2006/relationships/slideLayout" Target="../slideLayouts/slideLayout495.xml"/><Relationship Id="rId1" Type="http://schemas.openxmlformats.org/officeDocument/2006/relationships/slideLayout" Target="../slideLayouts/slideLayout494.xml"/><Relationship Id="rId6" Type="http://schemas.openxmlformats.org/officeDocument/2006/relationships/slideLayout" Target="../slideLayouts/slideLayout499.xml"/><Relationship Id="rId11" Type="http://schemas.openxmlformats.org/officeDocument/2006/relationships/slideLayout" Target="../slideLayouts/slideLayout504.xml"/><Relationship Id="rId5" Type="http://schemas.openxmlformats.org/officeDocument/2006/relationships/slideLayout" Target="../slideLayouts/slideLayout498.xml"/><Relationship Id="rId10" Type="http://schemas.openxmlformats.org/officeDocument/2006/relationships/slideLayout" Target="../slideLayouts/slideLayout503.xml"/><Relationship Id="rId4" Type="http://schemas.openxmlformats.org/officeDocument/2006/relationships/slideLayout" Target="../slideLayouts/slideLayout497.xml"/><Relationship Id="rId9" Type="http://schemas.openxmlformats.org/officeDocument/2006/relationships/slideLayout" Target="../slideLayouts/slideLayout502.xml"/><Relationship Id="rId14" Type="http://schemas.openxmlformats.org/officeDocument/2006/relationships/theme" Target="../theme/theme44.xml"/></Relationships>
</file>

<file path=ppt/slideMasters/_rels/slideMaster45.xml.rels><?xml version="1.0" encoding="UTF-8" standalone="yes"?>
<Relationships xmlns="http://schemas.openxmlformats.org/package/2006/relationships"><Relationship Id="rId8" Type="http://schemas.openxmlformats.org/officeDocument/2006/relationships/slideLayout" Target="../slideLayouts/slideLayout514.xml"/><Relationship Id="rId13" Type="http://schemas.openxmlformats.org/officeDocument/2006/relationships/slideLayout" Target="../slideLayouts/slideLayout519.xml"/><Relationship Id="rId3" Type="http://schemas.openxmlformats.org/officeDocument/2006/relationships/slideLayout" Target="../slideLayouts/slideLayout509.xml"/><Relationship Id="rId7" Type="http://schemas.openxmlformats.org/officeDocument/2006/relationships/slideLayout" Target="../slideLayouts/slideLayout513.xml"/><Relationship Id="rId12" Type="http://schemas.openxmlformats.org/officeDocument/2006/relationships/slideLayout" Target="../slideLayouts/slideLayout518.xml"/><Relationship Id="rId2" Type="http://schemas.openxmlformats.org/officeDocument/2006/relationships/slideLayout" Target="../slideLayouts/slideLayout508.xml"/><Relationship Id="rId1" Type="http://schemas.openxmlformats.org/officeDocument/2006/relationships/slideLayout" Target="../slideLayouts/slideLayout507.xml"/><Relationship Id="rId6" Type="http://schemas.openxmlformats.org/officeDocument/2006/relationships/slideLayout" Target="../slideLayouts/slideLayout512.xml"/><Relationship Id="rId11" Type="http://schemas.openxmlformats.org/officeDocument/2006/relationships/slideLayout" Target="../slideLayouts/slideLayout517.xml"/><Relationship Id="rId5" Type="http://schemas.openxmlformats.org/officeDocument/2006/relationships/slideLayout" Target="../slideLayouts/slideLayout511.xml"/><Relationship Id="rId10" Type="http://schemas.openxmlformats.org/officeDocument/2006/relationships/slideLayout" Target="../slideLayouts/slideLayout516.xml"/><Relationship Id="rId4" Type="http://schemas.openxmlformats.org/officeDocument/2006/relationships/slideLayout" Target="../slideLayouts/slideLayout510.xml"/><Relationship Id="rId9" Type="http://schemas.openxmlformats.org/officeDocument/2006/relationships/slideLayout" Target="../slideLayouts/slideLayout515.xml"/><Relationship Id="rId14" Type="http://schemas.openxmlformats.org/officeDocument/2006/relationships/theme" Target="../theme/theme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99"/>
            </a:gs>
            <a:gs pos="100000">
              <a:srgbClr val="E1E8F5"/>
            </a:gs>
          </a:gsLst>
          <a:lin ang="5400000" scaled="1"/>
        </a:gra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Cliquez et modifiez le titre</a:t>
            </a:r>
          </a:p>
        </p:txBody>
      </p:sp>
      <p:sp>
        <p:nvSpPr>
          <p:cNvPr id="1027"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Cliquez pour modifier les styles du texte du masque</a:t>
            </a:r>
          </a:p>
          <a:p>
            <a:pPr lvl="1"/>
            <a:r>
              <a:rPr lang="it-IT" altLang="it-IT"/>
              <a:t>Deuxième niveau</a:t>
            </a:r>
          </a:p>
          <a:p>
            <a:pPr lvl="2"/>
            <a:r>
              <a:rPr lang="it-IT" altLang="it-IT"/>
              <a:t>Troisième niveau</a:t>
            </a:r>
          </a:p>
          <a:p>
            <a:pPr lvl="3"/>
            <a:r>
              <a:rPr lang="it-IT" altLang="it-IT"/>
              <a:t>Quatrième niveau</a:t>
            </a:r>
          </a:p>
          <a:p>
            <a:pPr lvl="4"/>
            <a:r>
              <a:rPr lang="it-IT" altLang="it-IT"/>
              <a:t>Cinquième niveau</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356E8743-A182-434A-BCE9-EC61D57A0518}" type="datetimeFigureOut">
              <a:rPr lang="it-IT"/>
              <a:pPr>
                <a:defRPr/>
              </a:pPr>
              <a:t>25/03/2019</a:t>
            </a:fld>
            <a:endParaRPr lang="it-IT"/>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95E2B534-534D-4052-865C-B1864311D0A2}" type="slidenum">
              <a:rPr lang="it-IT" altLang="it-IT"/>
              <a:pPr>
                <a:defRPr/>
              </a:pPr>
              <a:t>‹N›</a:t>
            </a:fld>
            <a:endParaRPr lang="it-IT" altLang="it-IT"/>
          </a:p>
        </p:txBody>
      </p:sp>
    </p:spTree>
    <p:extLst>
      <p:ext uri="{BB962C8B-B14F-4D97-AF65-F5344CB8AC3E}">
        <p14:creationId xmlns:p14="http://schemas.microsoft.com/office/powerpoint/2010/main" val="1787458267"/>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2051"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514B1EE0-71F7-4C5A-814D-6E1F40F8BD5B}" type="datetimeFigureOut">
              <a:rPr lang="it-IT"/>
              <a:pPr>
                <a:defRPr/>
              </a:pPr>
              <a:t>25/03/2019</a:t>
            </a:fld>
            <a:endParaRPr lang="it-IT"/>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5FB537DB-B920-4623-AB07-DBBA1D39F7CB}" type="slidenum">
              <a:rPr lang="it-IT" altLang="it-IT"/>
              <a:pPr>
                <a:defRPr/>
              </a:pPr>
              <a:t>‹N›</a:t>
            </a:fld>
            <a:endParaRPr lang="it-IT" altLang="it-IT"/>
          </a:p>
        </p:txBody>
      </p:sp>
    </p:spTree>
    <p:extLst>
      <p:ext uri="{BB962C8B-B14F-4D97-AF65-F5344CB8AC3E}">
        <p14:creationId xmlns:p14="http://schemas.microsoft.com/office/powerpoint/2010/main" val="3477923461"/>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a:gradFill>
        <a:effectLst/>
      </p:bgPr>
    </p:bg>
    <p:spTree>
      <p:nvGrpSpPr>
        <p:cNvPr id="1" name=""/>
        <p:cNvGrpSpPr/>
        <p:nvPr/>
      </p:nvGrpSpPr>
      <p:grpSpPr>
        <a:xfrm>
          <a:off x="0" y="0"/>
          <a:ext cx="0" cy="0"/>
          <a:chOff x="0" y="0"/>
          <a:chExt cx="0" cy="0"/>
        </a:xfrm>
      </p:grpSpPr>
      <p:sp>
        <p:nvSpPr>
          <p:cNvPr id="9218"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9219"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05009918-DA2E-4051-821B-BC32B10ADB52}" type="datetimeFigureOut">
              <a:rPr lang="it-IT"/>
              <a:pPr>
                <a:defRPr/>
              </a:pPr>
              <a:t>25/03/2019</a:t>
            </a:fld>
            <a:endParaRPr lang="it-IT"/>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BC148704-FA87-4D57-BF4E-36FB14E23546}" type="slidenum">
              <a:rPr lang="it-IT" altLang="it-IT"/>
              <a:pPr/>
              <a:t>‹N›</a:t>
            </a:fld>
            <a:endParaRPr lang="it-IT" altLang="it-IT"/>
          </a:p>
        </p:txBody>
      </p:sp>
    </p:spTree>
    <p:extLst>
      <p:ext uri="{BB962C8B-B14F-4D97-AF65-F5344CB8AC3E}">
        <p14:creationId xmlns:p14="http://schemas.microsoft.com/office/powerpoint/2010/main" val="1257409453"/>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8" name="Segnaposto titolo 1"/>
          <p:cNvSpPr txBox="1">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1" compatLnSpc="1">
            <a:prstTxWarp prst="textNoShape">
              <a:avLst/>
            </a:prstTxWarp>
          </a:bodyPr>
          <a:lstStyle/>
          <a:p>
            <a:pPr lvl="0"/>
            <a:r>
              <a:rPr lang="it-IT" altLang="it-IT"/>
              <a:t>Fare clic per modificare lo stile del titolo</a:t>
            </a:r>
          </a:p>
        </p:txBody>
      </p:sp>
      <p:sp>
        <p:nvSpPr>
          <p:cNvPr id="9219" name="Segnaposto testo 2"/>
          <p:cNvSpPr txBox="1">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txBox="1">
            <a:spLocks noGrp="1"/>
          </p:cNvSpPr>
          <p:nvPr>
            <p:ph type="dt" sz="half" idx="2"/>
          </p:nvPr>
        </p:nvSpPr>
        <p:spPr>
          <a:xfrm>
            <a:off x="609600" y="6357003"/>
            <a:ext cx="2844800" cy="365125"/>
          </a:xfrm>
          <a:prstGeom prst="rect">
            <a:avLst/>
          </a:prstGeom>
          <a:noFill/>
          <a:ln>
            <a:noFill/>
          </a:ln>
        </p:spPr>
        <p:txBody>
          <a:bodyPr vert="horz" wrap="square" lIns="91440" tIns="45720" rIns="91440" bIns="45720" numCol="1" anchor="ctr" anchorCtr="0" compatLnSpc="1">
            <a:prstTxWarp prst="textNoShape">
              <a:avLst/>
            </a:prstTxWarp>
          </a:bodyPr>
          <a:lstStyle>
            <a:lvl1pPr>
              <a:defRPr sz="1200">
                <a:solidFill>
                  <a:srgbClr val="898989"/>
                </a:solidFill>
                <a:cs typeface="Arial" panose="020B0604020202020204" pitchFamily="34" charset="0"/>
              </a:defRPr>
            </a:lvl1pPr>
          </a:lstStyle>
          <a:p>
            <a:pPr>
              <a:defRPr/>
            </a:pPr>
            <a:fld id="{8F95F245-C648-4FE8-8542-1B6F21F3EF13}" type="datetime1">
              <a:rPr lang="it-IT" altLang="it-IT"/>
              <a:pPr>
                <a:defRPr/>
              </a:pPr>
              <a:t>25/03/2019</a:t>
            </a:fld>
            <a:endParaRPr lang="it-IT" altLang="it-IT"/>
          </a:p>
        </p:txBody>
      </p:sp>
      <p:sp>
        <p:nvSpPr>
          <p:cNvPr id="5" name="Segnaposto piè di pagina 4"/>
          <p:cNvSpPr txBox="1">
            <a:spLocks noGrp="1"/>
          </p:cNvSpPr>
          <p:nvPr>
            <p:ph type="ftr" sz="quarter" idx="3"/>
          </p:nvPr>
        </p:nvSpPr>
        <p:spPr>
          <a:xfrm>
            <a:off x="4165600" y="6357003"/>
            <a:ext cx="3860800" cy="365125"/>
          </a:xfrm>
          <a:prstGeom prst="rect">
            <a:avLst/>
          </a:prstGeom>
          <a:noFill/>
          <a:ln>
            <a:noFill/>
          </a:ln>
        </p:spPr>
        <p:txBody>
          <a:bodyPr vert="horz" wrap="square" lIns="91440" tIns="45720" rIns="91440" bIns="45720" anchor="ctr" anchorCtr="1" compatLnSpc="1"/>
          <a:lstStyle>
            <a:lvl1pPr marL="0" marR="0" lvl="0" indent="0" algn="ctr" defTabSz="914400" rtl="0" fontAlgn="auto" hangingPunct="1">
              <a:lnSpc>
                <a:spcPct val="100000"/>
              </a:lnSpc>
              <a:spcBef>
                <a:spcPts val="0"/>
              </a:spcBef>
              <a:spcAft>
                <a:spcPts val="0"/>
              </a:spcAft>
              <a:buNone/>
              <a:tabLst/>
              <a:defRPr lang="it-IT" sz="1200" b="0" i="0" u="none" strike="noStrike" kern="1200" cap="none" spc="0" baseline="0">
                <a:solidFill>
                  <a:srgbClr val="898989"/>
                </a:solidFill>
                <a:uFillTx/>
                <a:latin typeface="Calibri"/>
                <a:ea typeface="+mn-ea"/>
                <a:cs typeface="+mn-cs"/>
              </a:defRPr>
            </a:lvl1pPr>
          </a:lstStyle>
          <a:p>
            <a:pPr>
              <a:defRPr/>
            </a:pPr>
            <a:endParaRPr/>
          </a:p>
        </p:txBody>
      </p:sp>
      <p:sp>
        <p:nvSpPr>
          <p:cNvPr id="6" name="Segnaposto numero diapositiva 5"/>
          <p:cNvSpPr txBox="1">
            <a:spLocks noGrp="1"/>
          </p:cNvSpPr>
          <p:nvPr>
            <p:ph type="sldNum" sz="quarter" idx="4"/>
          </p:nvPr>
        </p:nvSpPr>
        <p:spPr>
          <a:xfrm>
            <a:off x="8737600" y="6357003"/>
            <a:ext cx="28448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cs typeface="Arial" panose="020B0604020202020204" pitchFamily="34" charset="0"/>
              </a:defRPr>
            </a:lvl1pPr>
          </a:lstStyle>
          <a:p>
            <a:pPr>
              <a:defRPr/>
            </a:pPr>
            <a:fld id="{5FE72294-13EE-41F7-9593-1EE9EFE97793}" type="slidenum">
              <a:rPr lang="it-IT" altLang="it-IT"/>
              <a:pPr>
                <a:defRPr/>
              </a:pPr>
              <a:t>‹N›</a:t>
            </a:fld>
            <a:endParaRPr lang="it-IT" altLang="it-IT"/>
          </a:p>
        </p:txBody>
      </p:sp>
    </p:spTree>
    <p:extLst>
      <p:ext uri="{BB962C8B-B14F-4D97-AF65-F5344CB8AC3E}">
        <p14:creationId xmlns:p14="http://schemas.microsoft.com/office/powerpoint/2010/main" val="2989813073"/>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transition spd="slow"/>
  <p:txStyles>
    <p:titleStyle>
      <a:lvl1pPr algn="ctr" rtl="0" eaLnBrk="0" fontAlgn="base" hangingPunct="0">
        <a:spcBef>
          <a:spcPct val="0"/>
        </a:spcBef>
        <a:spcAft>
          <a:spcPct val="0"/>
        </a:spcAft>
        <a:defRPr lang="it-IT" sz="4400" kern="1200">
          <a:solidFill>
            <a:srgbClr val="000000"/>
          </a:solidFill>
          <a:latin typeface="Calibri"/>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rgbClr val="00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rgbClr val="00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rgbClr val="00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rgbClr val="000000"/>
          </a:solidFill>
          <a:latin typeface="Calibri" pitchFamily="34" charset="0"/>
          <a:ea typeface="MS PGothic" panose="020B0600070205080204" pitchFamily="34" charset="-128"/>
          <a:cs typeface="ＭＳ Ｐゴシック" charset="0"/>
        </a:defRPr>
      </a:lvl5pPr>
      <a:lvl6pPr marL="457200" algn="ctr" rtl="0" eaLnBrk="0" fontAlgn="base">
        <a:spcBef>
          <a:spcPct val="0"/>
        </a:spcBef>
        <a:spcAft>
          <a:spcPct val="0"/>
        </a:spcAft>
        <a:defRPr sz="4400">
          <a:solidFill>
            <a:srgbClr val="000000"/>
          </a:solidFill>
          <a:latin typeface="Calibri" pitchFamily="34" charset="0"/>
        </a:defRPr>
      </a:lvl6pPr>
      <a:lvl7pPr marL="914400" algn="ctr" rtl="0" eaLnBrk="0" fontAlgn="base">
        <a:spcBef>
          <a:spcPct val="0"/>
        </a:spcBef>
        <a:spcAft>
          <a:spcPct val="0"/>
        </a:spcAft>
        <a:defRPr sz="4400">
          <a:solidFill>
            <a:srgbClr val="000000"/>
          </a:solidFill>
          <a:latin typeface="Calibri" pitchFamily="34" charset="0"/>
        </a:defRPr>
      </a:lvl7pPr>
      <a:lvl8pPr marL="1371600" algn="ctr" rtl="0" eaLnBrk="0" fontAlgn="base">
        <a:spcBef>
          <a:spcPct val="0"/>
        </a:spcBef>
        <a:spcAft>
          <a:spcPct val="0"/>
        </a:spcAft>
        <a:defRPr sz="4400">
          <a:solidFill>
            <a:srgbClr val="000000"/>
          </a:solidFill>
          <a:latin typeface="Calibri" pitchFamily="34" charset="0"/>
        </a:defRPr>
      </a:lvl8pPr>
      <a:lvl9pPr marL="1828800" algn="ctr" rtl="0" eaLnBrk="0" fontAlgn="base">
        <a:spcBef>
          <a:spcPct val="0"/>
        </a:spcBef>
        <a:spcAft>
          <a:spcPct val="0"/>
        </a:spcAft>
        <a:defRPr sz="4400">
          <a:solidFill>
            <a:srgbClr val="000000"/>
          </a:solidFill>
          <a:latin typeface="Calibri" pitchFamily="34" charset="0"/>
        </a:defRPr>
      </a:lvl9pPr>
    </p:titleStyle>
    <p:bodyStyle>
      <a:lvl1pPr marL="342900" indent="-342900" algn="l" rtl="0" eaLnBrk="0" fontAlgn="base" hangingPunct="0">
        <a:spcBef>
          <a:spcPts val="800"/>
        </a:spcBef>
        <a:spcAft>
          <a:spcPct val="0"/>
        </a:spcAft>
        <a:buSzPct val="100000"/>
        <a:buFont typeface="Arial" panose="020B0604020202020204" pitchFamily="34" charset="0"/>
        <a:buChar char="•"/>
        <a:defRPr lang="it-IT" sz="3200" kern="1200">
          <a:solidFill>
            <a:srgbClr val="000000"/>
          </a:solidFill>
          <a:latin typeface="Calibri"/>
          <a:ea typeface="MS PGothic" panose="020B0600070205080204" pitchFamily="34" charset="-128"/>
          <a:cs typeface="ＭＳ Ｐゴシック" charset="0"/>
        </a:defRPr>
      </a:lvl1pPr>
      <a:lvl2pPr marL="742950" lvl="1" indent="-285750" algn="l" rtl="0" eaLnBrk="0" fontAlgn="base" hangingPunct="0">
        <a:spcBef>
          <a:spcPts val="700"/>
        </a:spcBef>
        <a:spcAft>
          <a:spcPct val="0"/>
        </a:spcAft>
        <a:buSzPct val="100000"/>
        <a:buFont typeface="Arial" panose="020B0604020202020204" pitchFamily="34" charset="0"/>
        <a:buChar char="–"/>
        <a:defRPr lang="it-IT" sz="2800" kern="1200">
          <a:solidFill>
            <a:srgbClr val="000000"/>
          </a:solidFill>
          <a:latin typeface="Calibri"/>
          <a:ea typeface="MS PGothic" panose="020B0600070205080204" pitchFamily="34" charset="-128"/>
        </a:defRPr>
      </a:lvl2pPr>
      <a:lvl3pPr marL="1143000" lvl="2" indent="-228600" algn="l" rtl="0" eaLnBrk="0" fontAlgn="base" hangingPunct="0">
        <a:spcBef>
          <a:spcPts val="600"/>
        </a:spcBef>
        <a:spcAft>
          <a:spcPct val="0"/>
        </a:spcAft>
        <a:buSzPct val="100000"/>
        <a:buFont typeface="Arial" panose="020B0604020202020204" pitchFamily="34" charset="0"/>
        <a:buChar char="•"/>
        <a:defRPr lang="it-IT" sz="2400" kern="1200">
          <a:solidFill>
            <a:srgbClr val="000000"/>
          </a:solidFill>
          <a:latin typeface="Calibri"/>
          <a:ea typeface="MS PGothic" panose="020B0600070205080204" pitchFamily="34" charset="-128"/>
        </a:defRPr>
      </a:lvl3pPr>
      <a:lvl4pPr marL="1600200" lvl="3" indent="-228600" algn="l" rtl="0" eaLnBrk="0" fontAlgn="base" hangingPunct="0">
        <a:spcBef>
          <a:spcPts val="500"/>
        </a:spcBef>
        <a:spcAft>
          <a:spcPct val="0"/>
        </a:spcAft>
        <a:buSzPct val="100000"/>
        <a:buFont typeface="Arial" panose="020B0604020202020204" pitchFamily="34" charset="0"/>
        <a:buChar char="–"/>
        <a:defRPr lang="it-IT" sz="2000" kern="1200">
          <a:solidFill>
            <a:srgbClr val="000000"/>
          </a:solidFill>
          <a:latin typeface="Calibri"/>
          <a:ea typeface="MS PGothic" panose="020B0600070205080204" pitchFamily="34" charset="-128"/>
        </a:defRPr>
      </a:lvl4pPr>
      <a:lvl5pPr marL="2057400" lvl="4" indent="-228600" algn="l" rtl="0" eaLnBrk="0" fontAlgn="base" hangingPunct="0">
        <a:spcBef>
          <a:spcPts val="500"/>
        </a:spcBef>
        <a:spcAft>
          <a:spcPct val="0"/>
        </a:spcAft>
        <a:buSzPct val="100000"/>
        <a:buFont typeface="Arial" panose="020B0604020202020204" pitchFamily="34" charset="0"/>
        <a:buChar char="»"/>
        <a:defRPr lang="it-IT" sz="2000" kern="1200">
          <a:solidFill>
            <a:srgbClr val="000000"/>
          </a:solidFill>
          <a:latin typeface="Calibri"/>
          <a:ea typeface="MS PGothic" panose="020B0600070205080204" pitchFamily="34" charset="-128"/>
        </a:defRPr>
      </a:lvl5pPr>
      <a:lvl6pPr marL="2514600" indent="-228600" algn="l" rtl="0" eaLnBrk="0" fontAlgn="base">
        <a:spcBef>
          <a:spcPts val="500"/>
        </a:spcBef>
        <a:spcAft>
          <a:spcPct val="0"/>
        </a:spcAft>
        <a:buSzPct val="100000"/>
        <a:buFont typeface="Arial" pitchFamily="34" charset="0"/>
        <a:buChar char="»"/>
        <a:defRPr lang="it-IT" sz="2000" kern="1200">
          <a:solidFill>
            <a:srgbClr val="000000"/>
          </a:solidFill>
          <a:latin typeface="Calibri"/>
        </a:defRPr>
      </a:lvl6pPr>
      <a:lvl7pPr marL="2971800" indent="-228600" algn="l" rtl="0" eaLnBrk="0" fontAlgn="base">
        <a:spcBef>
          <a:spcPts val="500"/>
        </a:spcBef>
        <a:spcAft>
          <a:spcPct val="0"/>
        </a:spcAft>
        <a:buSzPct val="100000"/>
        <a:buFont typeface="Arial" pitchFamily="34" charset="0"/>
        <a:buChar char="»"/>
        <a:defRPr lang="it-IT" sz="2000" kern="1200">
          <a:solidFill>
            <a:srgbClr val="000000"/>
          </a:solidFill>
          <a:latin typeface="Calibri"/>
        </a:defRPr>
      </a:lvl7pPr>
      <a:lvl8pPr marL="3429000" indent="-228600" algn="l" rtl="0" eaLnBrk="0" fontAlgn="base">
        <a:spcBef>
          <a:spcPts val="500"/>
        </a:spcBef>
        <a:spcAft>
          <a:spcPct val="0"/>
        </a:spcAft>
        <a:buSzPct val="100000"/>
        <a:buFont typeface="Arial" pitchFamily="34" charset="0"/>
        <a:buChar char="»"/>
        <a:defRPr lang="it-IT" sz="2000" kern="1200">
          <a:solidFill>
            <a:srgbClr val="000000"/>
          </a:solidFill>
          <a:latin typeface="Calibri"/>
        </a:defRPr>
      </a:lvl8pPr>
      <a:lvl9pPr marL="3886200" indent="-228600" algn="l" rtl="0" eaLnBrk="0" fontAlgn="base">
        <a:spcBef>
          <a:spcPts val="500"/>
        </a:spcBef>
        <a:spcAft>
          <a:spcPct val="0"/>
        </a:spcAft>
        <a:buSzPct val="100000"/>
        <a:buFont typeface="Arial" pitchFamily="34" charset="0"/>
        <a:buChar char="»"/>
        <a:defRPr lang="it-IT" sz="2000" kern="1200">
          <a:solidFill>
            <a:srgbClr val="000000"/>
          </a:solidFill>
          <a:latin typeface="Calibri"/>
        </a:defRPr>
      </a:lvl9pPr>
    </p:bodyStyle>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5123"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3"/>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latin typeface="Calibri" panose="020F0502020204030204" pitchFamily="34" charset="0"/>
              </a:defRPr>
            </a:lvl1pPr>
          </a:lstStyle>
          <a:p>
            <a:pPr>
              <a:defRPr/>
            </a:pPr>
            <a:fld id="{84B7E442-E15E-41C6-8745-5D29026E0588}" type="datetimeFigureOut">
              <a:rPr lang="it-IT" altLang="it-IT"/>
              <a:pPr>
                <a:defRPr/>
              </a:pPr>
              <a:t>25/03/2019</a:t>
            </a:fld>
            <a:endParaRPr lang="it-IT" altLang="it-IT"/>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Arial" panose="020B0604020202020204" pitchFamily="34" charset="0"/>
              </a:defRPr>
            </a:lvl1pPr>
          </a:lstStyle>
          <a:p>
            <a:pPr>
              <a:defRPr/>
            </a:pPr>
            <a:endParaRPr lang="it-IT"/>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BBE4A132-A845-4498-861E-BC28F9FAEE21}" type="slidenum">
              <a:rPr lang="it-IT" altLang="it-IT"/>
              <a:pPr>
                <a:defRPr/>
              </a:pPr>
              <a:t>‹N›</a:t>
            </a:fld>
            <a:endParaRPr lang="it-IT" altLang="it-IT"/>
          </a:p>
        </p:txBody>
      </p:sp>
    </p:spTree>
    <p:extLst>
      <p:ext uri="{BB962C8B-B14F-4D97-AF65-F5344CB8AC3E}">
        <p14:creationId xmlns:p14="http://schemas.microsoft.com/office/powerpoint/2010/main" val="2896228777"/>
      </p:ext>
    </p:extLst>
  </p:cSld>
  <p:clrMap bg1="lt1" tx1="dk1" bg2="lt2" tx2="dk2" accent1="accent1" accent2="accent2" accent3="accent3" accent4="accent4" accent5="accent5" accent6="accent6" hlink="hlink" folHlink="folHlink"/>
  <p:sldLayoutIdLst>
    <p:sldLayoutId id="2147484132" r:id="rId1"/>
    <p:sldLayoutId id="2147484133" r:id="rId2"/>
    <p:sldLayoutId id="2147484134" r:id="rId3"/>
    <p:sldLayoutId id="2147484135" r:id="rId4"/>
    <p:sldLayoutId id="2147484136" r:id="rId5"/>
    <p:sldLayoutId id="2147484137" r:id="rId6"/>
    <p:sldLayoutId id="2147484138" r:id="rId7"/>
    <p:sldLayoutId id="2147484139" r:id="rId8"/>
    <p:sldLayoutId id="2147484140" r:id="rId9"/>
    <p:sldLayoutId id="2147484141" r:id="rId10"/>
    <p:sldLayoutId id="2147484142" r:id="rId11"/>
  </p:sldLayoutIdLst>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00"/>
            </a:gs>
            <a:gs pos="39999">
              <a:srgbClr val="0A128C"/>
            </a:gs>
            <a:gs pos="70000">
              <a:srgbClr val="181CC7"/>
            </a:gs>
            <a:gs pos="88000">
              <a:srgbClr val="7005D4"/>
            </a:gs>
            <a:gs pos="100000">
              <a:srgbClr val="8C3D91"/>
            </a:gs>
          </a:gsLst>
          <a:lin ang="5400000"/>
        </a:gra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1027"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EACB70FF-F700-4B1C-87D4-E1E39E7E2909}" type="datetimeFigureOut">
              <a:rPr lang="it-IT"/>
              <a:pPr>
                <a:defRPr/>
              </a:pPr>
              <a:t>25/03/2019</a:t>
            </a:fld>
            <a:endParaRPr lang="it-IT"/>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D03F5AEC-0498-4D6C-B8CC-100CCEEC209A}" type="slidenum">
              <a:rPr lang="it-IT" altLang="it-IT"/>
              <a:pPr>
                <a:defRPr/>
              </a:pPr>
              <a:t>‹N›</a:t>
            </a:fld>
            <a:endParaRPr lang="it-IT" altLang="it-IT"/>
          </a:p>
        </p:txBody>
      </p:sp>
    </p:spTree>
    <p:extLst>
      <p:ext uri="{BB962C8B-B14F-4D97-AF65-F5344CB8AC3E}">
        <p14:creationId xmlns:p14="http://schemas.microsoft.com/office/powerpoint/2010/main" val="1533097649"/>
      </p:ext>
    </p:extLst>
  </p:cSld>
  <p:clrMap bg1="lt1" tx1="dk1" bg2="lt2" tx2="dk2" accent1="accent1" accent2="accent2" accent3="accent3" accent4="accent4" accent5="accent5" accent6="accent6" hlink="hlink" folHlink="folHlink"/>
  <p:sldLayoutIdLst>
    <p:sldLayoutId id="2147484144" r:id="rId1"/>
    <p:sldLayoutId id="2147484145" r:id="rId2"/>
    <p:sldLayoutId id="2147484146" r:id="rId3"/>
    <p:sldLayoutId id="2147484147" r:id="rId4"/>
    <p:sldLayoutId id="2147484148" r:id="rId5"/>
    <p:sldLayoutId id="2147484149" r:id="rId6"/>
    <p:sldLayoutId id="2147484150" r:id="rId7"/>
    <p:sldLayoutId id="2147484151" r:id="rId8"/>
    <p:sldLayoutId id="2147484152" r:id="rId9"/>
    <p:sldLayoutId id="2147484153" r:id="rId10"/>
    <p:sldLayoutId id="214748415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700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1975A9-2717-4C1F-89F9-097953D34788}" type="datetimeFigureOut">
              <a:rPr lang="it-IT" smtClean="0"/>
              <a:t>25/03/2019</a:t>
            </a:fld>
            <a:endParaRPr lang="it-IT"/>
          </a:p>
        </p:txBody>
      </p:sp>
      <p:sp>
        <p:nvSpPr>
          <p:cNvPr id="5" name="Segnaposto piè di pagina 4"/>
          <p:cNvSpPr>
            <a:spLocks noGrp="1"/>
          </p:cNvSpPr>
          <p:nvPr>
            <p:ph type="ftr" sz="quarter" idx="3"/>
          </p:nvPr>
        </p:nvSpPr>
        <p:spPr>
          <a:xfrm>
            <a:off x="4038600" y="635700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700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B94C5C-6CDE-4123-8314-5845CCB410F9}" type="slidenum">
              <a:rPr lang="it-IT" smtClean="0"/>
              <a:t>‹N›</a:t>
            </a:fld>
            <a:endParaRPr lang="it-IT"/>
          </a:p>
        </p:txBody>
      </p:sp>
    </p:spTree>
    <p:extLst>
      <p:ext uri="{BB962C8B-B14F-4D97-AF65-F5344CB8AC3E}">
        <p14:creationId xmlns:p14="http://schemas.microsoft.com/office/powerpoint/2010/main" val="1025433449"/>
      </p:ext>
    </p:extLst>
  </p:cSld>
  <p:clrMap bg1="lt1" tx1="dk1" bg2="lt2" tx2="dk2" accent1="accent1" accent2="accent2" accent3="accent3" accent4="accent4" accent5="accent5" accent6="accent6" hlink="hlink" folHlink="folHlink"/>
  <p:sldLayoutIdLst>
    <p:sldLayoutId id="2147484181" r:id="rId1"/>
    <p:sldLayoutId id="2147484182" r:id="rId2"/>
    <p:sldLayoutId id="2147484183" r:id="rId3"/>
    <p:sldLayoutId id="2147484184" r:id="rId4"/>
    <p:sldLayoutId id="2147484185" r:id="rId5"/>
    <p:sldLayoutId id="2147484186" r:id="rId6"/>
    <p:sldLayoutId id="2147484187" r:id="rId7"/>
    <p:sldLayoutId id="2147484188" r:id="rId8"/>
    <p:sldLayoutId id="2147484189" r:id="rId9"/>
    <p:sldLayoutId id="2147484190" r:id="rId10"/>
    <p:sldLayoutId id="21474841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99"/>
            </a:gs>
            <a:gs pos="100000">
              <a:srgbClr val="E1E8F5"/>
            </a:gs>
          </a:gsLst>
          <a:lin ang="5400000" scaled="1"/>
        </a:gradFill>
        <a:effectLst/>
      </p:bgPr>
    </p:bg>
    <p:spTree>
      <p:nvGrpSpPr>
        <p:cNvPr id="1" name=""/>
        <p:cNvGrpSpPr/>
        <p:nvPr/>
      </p:nvGrpSpPr>
      <p:grpSpPr>
        <a:xfrm>
          <a:off x="0" y="0"/>
          <a:ext cx="0" cy="0"/>
          <a:chOff x="0" y="0"/>
          <a:chExt cx="0" cy="0"/>
        </a:xfrm>
      </p:grpSpPr>
      <p:sp>
        <p:nvSpPr>
          <p:cNvPr id="4098"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Cliquez et modifiez le titre</a:t>
            </a:r>
          </a:p>
        </p:txBody>
      </p:sp>
      <p:sp>
        <p:nvSpPr>
          <p:cNvPr id="4099"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Cliquez pour modifier les styles du texte du masque</a:t>
            </a:r>
          </a:p>
          <a:p>
            <a:pPr lvl="1"/>
            <a:r>
              <a:rPr lang="it-IT" altLang="it-IT"/>
              <a:t>Deuxième niveau</a:t>
            </a:r>
          </a:p>
          <a:p>
            <a:pPr lvl="2"/>
            <a:r>
              <a:rPr lang="it-IT" altLang="it-IT"/>
              <a:t>Troisième niveau</a:t>
            </a:r>
          </a:p>
          <a:p>
            <a:pPr lvl="3"/>
            <a:r>
              <a:rPr lang="it-IT" altLang="it-IT"/>
              <a:t>Quatrième niveau</a:t>
            </a:r>
          </a:p>
          <a:p>
            <a:pPr lvl="4"/>
            <a:r>
              <a:rPr lang="it-IT" altLang="it-IT"/>
              <a:t>Cinquième niveau</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E6CF50D5-B2B9-41B4-8AE4-F008111A403E}" type="datetimeFigureOut">
              <a:rPr lang="it-IT"/>
              <a:pPr>
                <a:defRPr/>
              </a:pPr>
              <a:t>25/03/2019</a:t>
            </a:fld>
            <a:endParaRPr lang="it-IT"/>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9CE9EB3D-D3D5-4FD9-AB14-583AA6E35DE0}" type="slidenum">
              <a:rPr lang="it-IT" altLang="it-IT"/>
              <a:pPr/>
              <a:t>‹N›</a:t>
            </a:fld>
            <a:endParaRPr lang="it-IT" altLang="it-IT"/>
          </a:p>
        </p:txBody>
      </p:sp>
    </p:spTree>
    <p:extLst>
      <p:ext uri="{BB962C8B-B14F-4D97-AF65-F5344CB8AC3E}">
        <p14:creationId xmlns:p14="http://schemas.microsoft.com/office/powerpoint/2010/main" val="2895925339"/>
      </p:ext>
    </p:extLst>
  </p:cSld>
  <p:clrMap bg1="lt1" tx1="dk1" bg2="lt2" tx2="dk2" accent1="accent1" accent2="accent2" accent3="accent3" accent4="accent4" accent5="accent5" accent6="accent6" hlink="hlink" folHlink="folHlink"/>
  <p:sldLayoutIdLst>
    <p:sldLayoutId id="2147484319" r:id="rId1"/>
    <p:sldLayoutId id="2147484320" r:id="rId2"/>
    <p:sldLayoutId id="2147484321" r:id="rId3"/>
    <p:sldLayoutId id="2147484322" r:id="rId4"/>
    <p:sldLayoutId id="2147484323" r:id="rId5"/>
    <p:sldLayoutId id="2147484324" r:id="rId6"/>
    <p:sldLayoutId id="2147484325" r:id="rId7"/>
    <p:sldLayoutId id="2147484326" r:id="rId8"/>
    <p:sldLayoutId id="2147484327" r:id="rId9"/>
    <p:sldLayoutId id="2147484328" r:id="rId10"/>
    <p:sldLayoutId id="214748432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8195"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E189E75E-40E7-4382-952A-BA0CB91F7C37}" type="datetimeFigureOut">
              <a:rPr lang="it-IT"/>
              <a:pPr>
                <a:defRPr/>
              </a:pPr>
              <a:t>25/03/2019</a:t>
            </a:fld>
            <a:endParaRPr lang="it-IT"/>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a:defRPr/>
            </a:pPr>
            <a:fld id="{33D54116-89C5-49C8-BE50-DAE7F9A82C13}" type="slidenum">
              <a:rPr lang="it-IT" altLang="it-IT"/>
              <a:pPr>
                <a:defRPr/>
              </a:pPr>
              <a:t>‹N›</a:t>
            </a:fld>
            <a:endParaRPr lang="it-IT" altLang="it-IT"/>
          </a:p>
        </p:txBody>
      </p:sp>
    </p:spTree>
    <p:extLst>
      <p:ext uri="{BB962C8B-B14F-4D97-AF65-F5344CB8AC3E}">
        <p14:creationId xmlns:p14="http://schemas.microsoft.com/office/powerpoint/2010/main" val="1066472743"/>
      </p:ext>
    </p:extLst>
  </p:cSld>
  <p:clrMap bg1="lt1" tx1="dk1" bg2="lt2" tx2="dk2" accent1="accent1" accent2="accent2" accent3="accent3" accent4="accent4" accent5="accent5" accent6="accent6" hlink="hlink" folHlink="folHlink"/>
  <p:sldLayoutIdLst>
    <p:sldLayoutId id="2147484343" r:id="rId1"/>
    <p:sldLayoutId id="2147484344" r:id="rId2"/>
    <p:sldLayoutId id="2147484345" r:id="rId3"/>
    <p:sldLayoutId id="2147484346" r:id="rId4"/>
    <p:sldLayoutId id="2147484347" r:id="rId5"/>
    <p:sldLayoutId id="2147484348" r:id="rId6"/>
    <p:sldLayoutId id="2147484349" r:id="rId7"/>
    <p:sldLayoutId id="2147484350" r:id="rId8"/>
    <p:sldLayoutId id="2147484351" r:id="rId9"/>
    <p:sldLayoutId id="2147484352" r:id="rId10"/>
    <p:sldLayoutId id="214748435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egnaposto titolo 1">
            <a:extLst>
              <a:ext uri="{FF2B5EF4-FFF2-40B4-BE49-F238E27FC236}">
                <a16:creationId xmlns:a16="http://schemas.microsoft.com/office/drawing/2014/main" xmlns="" id="{45C63EE7-C6A6-4529-9AD8-FA5A88067877}"/>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1027" name="Segnaposto testo 2">
            <a:extLst>
              <a:ext uri="{FF2B5EF4-FFF2-40B4-BE49-F238E27FC236}">
                <a16:creationId xmlns:a16="http://schemas.microsoft.com/office/drawing/2014/main" xmlns="" id="{0F74F7FB-8294-46C6-B38A-7D79FCA91696}"/>
              </a:ext>
            </a:extLst>
          </p:cNvPr>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a:extLst>
              <a:ext uri="{FF2B5EF4-FFF2-40B4-BE49-F238E27FC236}">
                <a16:creationId xmlns:a16="http://schemas.microsoft.com/office/drawing/2014/main" xmlns="" id="{FCD6A5D9-FF79-4857-955B-6A5C30E5D915}"/>
              </a:ext>
            </a:extLst>
          </p:cNvPr>
          <p:cNvSpPr>
            <a:spLocks noGrp="1"/>
          </p:cNvSpPr>
          <p:nvPr>
            <p:ph type="dt" sz="half" idx="2"/>
          </p:nvPr>
        </p:nvSpPr>
        <p:spPr>
          <a:xfrm>
            <a:off x="609600" y="6357003"/>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latin typeface="Calibri" panose="020F0502020204030204" pitchFamily="34" charset="0"/>
              </a:defRPr>
            </a:lvl1pPr>
          </a:lstStyle>
          <a:p>
            <a:pPr>
              <a:defRPr/>
            </a:pPr>
            <a:fld id="{C48F5FB2-3668-490F-8422-4C4BCAAA1C32}" type="datetimeFigureOut">
              <a:rPr lang="it-IT" altLang="it-IT"/>
              <a:pPr>
                <a:defRPr/>
              </a:pPr>
              <a:t>25/03/2019</a:t>
            </a:fld>
            <a:endParaRPr lang="it-IT" altLang="it-IT"/>
          </a:p>
        </p:txBody>
      </p:sp>
      <p:sp>
        <p:nvSpPr>
          <p:cNvPr id="5" name="Segnaposto piè di pagina 4">
            <a:extLst>
              <a:ext uri="{FF2B5EF4-FFF2-40B4-BE49-F238E27FC236}">
                <a16:creationId xmlns:a16="http://schemas.microsoft.com/office/drawing/2014/main" xmlns="" id="{A362C540-5A2A-4F0B-891D-7DD342FA77F0}"/>
              </a:ext>
            </a:extLst>
          </p:cNvPr>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it-IT"/>
          </a:p>
        </p:txBody>
      </p:sp>
      <p:sp>
        <p:nvSpPr>
          <p:cNvPr id="6" name="Segnaposto numero diapositiva 5">
            <a:extLst>
              <a:ext uri="{FF2B5EF4-FFF2-40B4-BE49-F238E27FC236}">
                <a16:creationId xmlns:a16="http://schemas.microsoft.com/office/drawing/2014/main" xmlns="" id="{819BC624-BD00-4E8B-A2C4-44D89228FF88}"/>
              </a:ext>
            </a:extLst>
          </p:cNvPr>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C811EC11-9AA7-49A6-A655-CD1E0B869882}" type="slidenum">
              <a:rPr lang="it-IT" altLang="it-IT"/>
              <a:pPr>
                <a:defRPr/>
              </a:pPr>
              <a:t>‹N›</a:t>
            </a:fld>
            <a:endParaRPr lang="it-IT" altLang="it-IT"/>
          </a:p>
        </p:txBody>
      </p:sp>
    </p:spTree>
    <p:extLst>
      <p:ext uri="{BB962C8B-B14F-4D97-AF65-F5344CB8AC3E}">
        <p14:creationId xmlns:p14="http://schemas.microsoft.com/office/powerpoint/2010/main" val="3006655599"/>
      </p:ext>
    </p:extLst>
  </p:cSld>
  <p:clrMap bg1="lt1" tx1="dk1" bg2="lt2" tx2="dk2" accent1="accent1" accent2="accent2" accent3="accent3" accent4="accent4" accent5="accent5" accent6="accent6" hlink="hlink" folHlink="folHlink"/>
  <p:sldLayoutIdLst>
    <p:sldLayoutId id="2147484355" r:id="rId1"/>
    <p:sldLayoutId id="2147484356" r:id="rId2"/>
    <p:sldLayoutId id="2147484357" r:id="rId3"/>
    <p:sldLayoutId id="2147484358" r:id="rId4"/>
    <p:sldLayoutId id="2147484359" r:id="rId5"/>
    <p:sldLayoutId id="2147484360" r:id="rId6"/>
    <p:sldLayoutId id="2147484361" r:id="rId7"/>
    <p:sldLayoutId id="2147484362" r:id="rId8"/>
    <p:sldLayoutId id="2147484363" r:id="rId9"/>
    <p:sldLayoutId id="2147484364" r:id="rId10"/>
    <p:sldLayoutId id="2147484365"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a:t>Fare clic per modificare lo stile del titolo</a:t>
            </a:r>
          </a:p>
        </p:txBody>
      </p:sp>
      <p:sp>
        <p:nvSpPr>
          <p:cNvPr id="12291" name="Rectangle 3"/>
          <p:cNvSpPr>
            <a:spLocks noGrp="1" noChangeArrowheads="1"/>
          </p:cNvSpPr>
          <p:nvPr>
            <p:ph type="body" idx="1"/>
          </p:nvPr>
        </p:nvSpPr>
        <p:spPr bwMode="auto">
          <a:xfrm>
            <a:off x="609600" y="1600206"/>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it-IT">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it-IT">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70B39C6A-451E-48F7-A4C3-0A1038BA972B}" type="slidenum">
              <a:rPr lang="it-IT">
                <a:solidFill>
                  <a:srgbClr val="000000"/>
                </a:solidFill>
              </a:rPr>
              <a:pPr>
                <a:defRPr/>
              </a:pPr>
              <a:t>‹N›</a:t>
            </a:fld>
            <a:endParaRPr lang="it-IT">
              <a:solidFill>
                <a:srgbClr val="000000"/>
              </a:solidFill>
            </a:endParaRPr>
          </a:p>
        </p:txBody>
      </p:sp>
    </p:spTree>
    <p:extLst>
      <p:ext uri="{BB962C8B-B14F-4D97-AF65-F5344CB8AC3E}">
        <p14:creationId xmlns:p14="http://schemas.microsoft.com/office/powerpoint/2010/main" val="761396188"/>
      </p:ext>
    </p:extLst>
  </p:cSld>
  <p:clrMap bg1="lt1" tx1="dk1" bg2="lt2" tx2="dk2" accent1="accent1" accent2="accent2" accent3="accent3" accent4="accent4" accent5="accent5" accent6="accent6" hlink="hlink" folHlink="folHlink"/>
  <p:sldLayoutIdLst>
    <p:sldLayoutId id="2147484367" r:id="rId1"/>
    <p:sldLayoutId id="2147484368" r:id="rId2"/>
    <p:sldLayoutId id="2147484369" r:id="rId3"/>
    <p:sldLayoutId id="2147484370" r:id="rId4"/>
    <p:sldLayoutId id="2147484371" r:id="rId5"/>
    <p:sldLayoutId id="2147484372" r:id="rId6"/>
    <p:sldLayoutId id="2147484373" r:id="rId7"/>
    <p:sldLayoutId id="2147484374" r:id="rId8"/>
    <p:sldLayoutId id="2147484375" r:id="rId9"/>
    <p:sldLayoutId id="2147484376" r:id="rId10"/>
    <p:sldLayoutId id="2147484377" r:id="rId11"/>
    <p:sldLayoutId id="2147484378" r:id="rId12"/>
    <p:sldLayoutId id="2147484379" r:id="rId13"/>
    <p:sldLayoutId id="2147484380"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2051"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5E2EE218-EB82-4FA7-89D1-3824E710654B}" type="datetimeFigureOut">
              <a:rPr lang="it-IT"/>
              <a:pPr>
                <a:defRPr/>
              </a:pPr>
              <a:t>25/03/2019</a:t>
            </a:fld>
            <a:endParaRPr lang="it-IT"/>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B8D8BE93-D443-4247-9566-169994245EC1}" type="slidenum">
              <a:rPr lang="it-IT" altLang="it-IT"/>
              <a:pPr>
                <a:defRPr/>
              </a:pPr>
              <a:t>‹N›</a:t>
            </a:fld>
            <a:endParaRPr lang="it-IT" altLang="it-IT"/>
          </a:p>
        </p:txBody>
      </p:sp>
    </p:spTree>
    <p:extLst>
      <p:ext uri="{BB962C8B-B14F-4D97-AF65-F5344CB8AC3E}">
        <p14:creationId xmlns:p14="http://schemas.microsoft.com/office/powerpoint/2010/main" val="261720546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4099"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0902D3E2-5EC2-422E-836B-015E37805502}" type="datetimeFigureOut">
              <a:rPr lang="it-IT"/>
              <a:pPr>
                <a:defRPr/>
              </a:pPr>
              <a:t>25/03/2019</a:t>
            </a:fld>
            <a:endParaRPr lang="it-IT"/>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838E69-1A41-4588-982D-24D02F0668D7}" type="slidenum">
              <a:rPr lang="it-IT" altLang="it-IT"/>
              <a:pPr>
                <a:defRPr/>
              </a:pPr>
              <a:t>‹N›</a:t>
            </a:fld>
            <a:endParaRPr lang="it-IT" altLang="it-IT"/>
          </a:p>
        </p:txBody>
      </p:sp>
    </p:spTree>
    <p:extLst>
      <p:ext uri="{BB962C8B-B14F-4D97-AF65-F5344CB8AC3E}">
        <p14:creationId xmlns:p14="http://schemas.microsoft.com/office/powerpoint/2010/main" val="2011084946"/>
      </p:ext>
    </p:extLst>
  </p:cSld>
  <p:clrMap bg1="lt1" tx1="dk1" bg2="lt2" tx2="dk2" accent1="accent1" accent2="accent2" accent3="accent3" accent4="accent4" accent5="accent5" accent6="accent6" hlink="hlink" folHlink="folHlink"/>
  <p:sldLayoutIdLst>
    <p:sldLayoutId id="2147484382" r:id="rId1"/>
    <p:sldLayoutId id="2147484383" r:id="rId2"/>
    <p:sldLayoutId id="2147484384" r:id="rId3"/>
    <p:sldLayoutId id="2147484385" r:id="rId4"/>
    <p:sldLayoutId id="2147484386" r:id="rId5"/>
    <p:sldLayoutId id="2147484387" r:id="rId6"/>
    <p:sldLayoutId id="2147484388" r:id="rId7"/>
    <p:sldLayoutId id="2147484389" r:id="rId8"/>
    <p:sldLayoutId id="2147484390" r:id="rId9"/>
    <p:sldLayoutId id="2147484391" r:id="rId10"/>
    <p:sldLayoutId id="214748439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99"/>
            </a:gs>
            <a:gs pos="100000">
              <a:srgbClr val="E1E8F5"/>
            </a:gs>
          </a:gsLst>
          <a:lin ang="5400000" scaled="1"/>
        </a:gra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Cliquez et modifiez le titre</a:t>
            </a:r>
          </a:p>
        </p:txBody>
      </p:sp>
      <p:sp>
        <p:nvSpPr>
          <p:cNvPr id="1027"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Cliquez pour modifier les styles du texte du masque</a:t>
            </a:r>
          </a:p>
          <a:p>
            <a:pPr lvl="1"/>
            <a:r>
              <a:rPr lang="it-IT" altLang="it-IT"/>
              <a:t>Deuxième niveau</a:t>
            </a:r>
          </a:p>
          <a:p>
            <a:pPr lvl="2"/>
            <a:r>
              <a:rPr lang="it-IT" altLang="it-IT"/>
              <a:t>Troisième niveau</a:t>
            </a:r>
          </a:p>
          <a:p>
            <a:pPr lvl="3"/>
            <a:r>
              <a:rPr lang="it-IT" altLang="it-IT"/>
              <a:t>Quatrième niveau</a:t>
            </a:r>
          </a:p>
          <a:p>
            <a:pPr lvl="4"/>
            <a:r>
              <a:rPr lang="it-IT" altLang="it-IT"/>
              <a:t>Cinquième niveau</a:t>
            </a:r>
          </a:p>
        </p:txBody>
      </p:sp>
      <p:sp>
        <p:nvSpPr>
          <p:cNvPr id="4" name="Segnaposto data 3"/>
          <p:cNvSpPr>
            <a:spLocks noGrp="1"/>
          </p:cNvSpPr>
          <p:nvPr>
            <p:ph type="dt" sz="half" idx="2"/>
          </p:nvPr>
        </p:nvSpPr>
        <p:spPr>
          <a:xfrm>
            <a:off x="609600" y="6357005"/>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defRPr>
            </a:lvl1pPr>
          </a:lstStyle>
          <a:p>
            <a:pPr>
              <a:defRPr/>
            </a:pPr>
            <a:fld id="{356E8743-A182-434A-BCE9-EC61D57A0518}" type="datetimeFigureOut">
              <a:rPr lang="it-IT"/>
              <a:pPr>
                <a:defRPr/>
              </a:pPr>
              <a:t>25/03/2019</a:t>
            </a:fld>
            <a:endParaRPr lang="it-IT"/>
          </a:p>
        </p:txBody>
      </p:sp>
      <p:sp>
        <p:nvSpPr>
          <p:cNvPr id="5" name="Segnaposto piè di pagina 4"/>
          <p:cNvSpPr>
            <a:spLocks noGrp="1"/>
          </p:cNvSpPr>
          <p:nvPr>
            <p:ph type="ftr" sz="quarter" idx="3"/>
          </p:nvPr>
        </p:nvSpPr>
        <p:spPr>
          <a:xfrm>
            <a:off x="4165600" y="6357005"/>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8737600" y="6357005"/>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latin typeface="Calibri" panose="020F0502020204030204" pitchFamily="34" charset="0"/>
              </a:defRPr>
            </a:lvl1pPr>
          </a:lstStyle>
          <a:p>
            <a:pPr>
              <a:defRPr/>
            </a:pPr>
            <a:fld id="{95E2B534-534D-4052-865C-B1864311D0A2}" type="slidenum">
              <a:rPr lang="it-IT" altLang="it-IT"/>
              <a:pPr>
                <a:defRPr/>
              </a:pPr>
              <a:t>‹N›</a:t>
            </a:fld>
            <a:endParaRPr lang="it-IT" altLang="it-IT"/>
          </a:p>
        </p:txBody>
      </p:sp>
    </p:spTree>
    <p:extLst>
      <p:ext uri="{BB962C8B-B14F-4D97-AF65-F5344CB8AC3E}">
        <p14:creationId xmlns:p14="http://schemas.microsoft.com/office/powerpoint/2010/main" val="4093404084"/>
      </p:ext>
    </p:extLst>
  </p:cSld>
  <p:clrMap bg1="lt1" tx1="dk1" bg2="lt2" tx2="dk2" accent1="accent1" accent2="accent2" accent3="accent3" accent4="accent4" accent5="accent5" accent6="accent6" hlink="hlink" folHlink="folHlink"/>
  <p:sldLayoutIdLst>
    <p:sldLayoutId id="2147484394" r:id="rId1"/>
    <p:sldLayoutId id="2147484395" r:id="rId2"/>
    <p:sldLayoutId id="2147484396" r:id="rId3"/>
    <p:sldLayoutId id="2147484397" r:id="rId4"/>
    <p:sldLayoutId id="2147484398" r:id="rId5"/>
    <p:sldLayoutId id="2147484399" r:id="rId6"/>
    <p:sldLayoutId id="2147484400" r:id="rId7"/>
    <p:sldLayoutId id="2147484401" r:id="rId8"/>
    <p:sldLayoutId id="2147484402" r:id="rId9"/>
    <p:sldLayoutId id="2147484403" r:id="rId10"/>
    <p:sldLayoutId id="2147484404" r:id="rId11"/>
  </p:sldLayoutIdLst>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itchFamily="34" charset="0"/>
        </a:defRPr>
      </a:lvl2pPr>
      <a:lvl3pPr algn="ctr" rtl="0" eaLnBrk="0" fontAlgn="base" hangingPunct="0">
        <a:spcBef>
          <a:spcPct val="0"/>
        </a:spcBef>
        <a:spcAft>
          <a:spcPct val="0"/>
        </a:spcAft>
        <a:defRPr sz="3300">
          <a:solidFill>
            <a:schemeClr val="tx1"/>
          </a:solidFill>
          <a:latin typeface="Calibri" pitchFamily="34" charset="0"/>
        </a:defRPr>
      </a:lvl3pPr>
      <a:lvl4pPr algn="ctr" rtl="0" eaLnBrk="0" fontAlgn="base" hangingPunct="0">
        <a:spcBef>
          <a:spcPct val="0"/>
        </a:spcBef>
        <a:spcAft>
          <a:spcPct val="0"/>
        </a:spcAft>
        <a:defRPr sz="3300">
          <a:solidFill>
            <a:schemeClr val="tx1"/>
          </a:solidFill>
          <a:latin typeface="Calibri" pitchFamily="34" charset="0"/>
        </a:defRPr>
      </a:lvl4pPr>
      <a:lvl5pPr algn="ctr" rtl="0" eaLnBrk="0" fontAlgn="base" hangingPunct="0">
        <a:spcBef>
          <a:spcPct val="0"/>
        </a:spcBef>
        <a:spcAft>
          <a:spcPct val="0"/>
        </a:spcAft>
        <a:defRPr sz="3300">
          <a:solidFill>
            <a:schemeClr val="tx1"/>
          </a:solidFill>
          <a:latin typeface="Calibri" pitchFamily="34" charset="0"/>
        </a:defRPr>
      </a:lvl5pPr>
      <a:lvl6pPr marL="342900" algn="ctr" rtl="0" fontAlgn="base">
        <a:spcBef>
          <a:spcPct val="0"/>
        </a:spcBef>
        <a:spcAft>
          <a:spcPct val="0"/>
        </a:spcAft>
        <a:defRPr sz="3300">
          <a:solidFill>
            <a:schemeClr val="tx1"/>
          </a:solidFill>
          <a:latin typeface="Calibri" pitchFamily="34" charset="0"/>
        </a:defRPr>
      </a:lvl6pPr>
      <a:lvl7pPr marL="685800" algn="ctr" rtl="0" fontAlgn="base">
        <a:spcBef>
          <a:spcPct val="0"/>
        </a:spcBef>
        <a:spcAft>
          <a:spcPct val="0"/>
        </a:spcAft>
        <a:defRPr sz="3300">
          <a:solidFill>
            <a:schemeClr val="tx1"/>
          </a:solidFill>
          <a:latin typeface="Calibri" pitchFamily="34" charset="0"/>
        </a:defRPr>
      </a:lvl7pPr>
      <a:lvl8pPr marL="1028700" algn="ctr" rtl="0" fontAlgn="base">
        <a:spcBef>
          <a:spcPct val="0"/>
        </a:spcBef>
        <a:spcAft>
          <a:spcPct val="0"/>
        </a:spcAft>
        <a:defRPr sz="3300">
          <a:solidFill>
            <a:schemeClr val="tx1"/>
          </a:solidFill>
          <a:latin typeface="Calibri" pitchFamily="34" charset="0"/>
        </a:defRPr>
      </a:lvl8pPr>
      <a:lvl9pPr marL="1371600" algn="ctr" rtl="0" fontAlgn="base">
        <a:spcBef>
          <a:spcPct val="0"/>
        </a:spcBef>
        <a:spcAft>
          <a:spcPct val="0"/>
        </a:spcAft>
        <a:defRPr sz="3300">
          <a:solidFill>
            <a:schemeClr val="tx1"/>
          </a:solidFill>
          <a:latin typeface="Calibri"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it-IT"/>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xmlns="" id="{943AECCC-BB8C-48D4-9BD9-2A5E822C74ED}"/>
              </a:ext>
            </a:extLst>
          </p:cNvPr>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B695AB3C-8234-46E9-92C1-20AD4D4E20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AFEEAE97-CA22-4469-808E-199F58F52C53}"/>
              </a:ext>
            </a:extLst>
          </p:cNvPr>
          <p:cNvSpPr>
            <a:spLocks noGrp="1"/>
          </p:cNvSpPr>
          <p:nvPr>
            <p:ph type="dt" sz="half" idx="2"/>
          </p:nvPr>
        </p:nvSpPr>
        <p:spPr>
          <a:xfrm>
            <a:off x="838200" y="635700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CA9FCB-F456-4308-828D-7CAA07066B20}" type="datetimeFigureOut">
              <a:rPr lang="it-IT" smtClean="0"/>
              <a:t>25/03/2019</a:t>
            </a:fld>
            <a:endParaRPr lang="it-IT"/>
          </a:p>
        </p:txBody>
      </p:sp>
      <p:sp>
        <p:nvSpPr>
          <p:cNvPr id="5" name="Segnaposto piè di pagina 4">
            <a:extLst>
              <a:ext uri="{FF2B5EF4-FFF2-40B4-BE49-F238E27FC236}">
                <a16:creationId xmlns:a16="http://schemas.microsoft.com/office/drawing/2014/main" xmlns="" id="{56300E78-E581-474B-84C7-59C38E50B245}"/>
              </a:ext>
            </a:extLst>
          </p:cNvPr>
          <p:cNvSpPr>
            <a:spLocks noGrp="1"/>
          </p:cNvSpPr>
          <p:nvPr>
            <p:ph type="ftr" sz="quarter" idx="3"/>
          </p:nvPr>
        </p:nvSpPr>
        <p:spPr>
          <a:xfrm>
            <a:off x="4038600" y="635700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xmlns="" id="{C6C1C522-80E5-4DFB-843E-8771AC41C032}"/>
              </a:ext>
            </a:extLst>
          </p:cNvPr>
          <p:cNvSpPr>
            <a:spLocks noGrp="1"/>
          </p:cNvSpPr>
          <p:nvPr>
            <p:ph type="sldNum" sz="quarter" idx="4"/>
          </p:nvPr>
        </p:nvSpPr>
        <p:spPr>
          <a:xfrm>
            <a:off x="8610600" y="635700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4DFE04-4E2C-4FF6-9282-7776892A25D9}" type="slidenum">
              <a:rPr lang="it-IT" smtClean="0"/>
              <a:t>‹N›</a:t>
            </a:fld>
            <a:endParaRPr lang="it-IT"/>
          </a:p>
        </p:txBody>
      </p:sp>
    </p:spTree>
    <p:extLst>
      <p:ext uri="{BB962C8B-B14F-4D97-AF65-F5344CB8AC3E}">
        <p14:creationId xmlns:p14="http://schemas.microsoft.com/office/powerpoint/2010/main" val="1501128011"/>
      </p:ext>
    </p:extLst>
  </p:cSld>
  <p:clrMap bg1="lt1" tx1="dk1" bg2="lt2" tx2="dk2" accent1="accent1" accent2="accent2" accent3="accent3" accent4="accent4" accent5="accent5" accent6="accent6" hlink="hlink" folHlink="folHlink"/>
  <p:sldLayoutIdLst>
    <p:sldLayoutId id="2147484406" r:id="rId1"/>
    <p:sldLayoutId id="2147484407" r:id="rId2"/>
    <p:sldLayoutId id="2147484408" r:id="rId3"/>
    <p:sldLayoutId id="2147484409" r:id="rId4"/>
    <p:sldLayoutId id="2147484410" r:id="rId5"/>
    <p:sldLayoutId id="2147484411" r:id="rId6"/>
    <p:sldLayoutId id="2147484412" r:id="rId7"/>
    <p:sldLayoutId id="2147484413" r:id="rId8"/>
    <p:sldLayoutId id="2147484414" r:id="rId9"/>
    <p:sldLayoutId id="2147484415" r:id="rId10"/>
    <p:sldLayoutId id="214748441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5123"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F5527988-82CA-45C6-91E3-FC184F51B34A}"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7C94742B-FD0B-4553-B1A3-0A0C83DE9720}" type="slidenum">
              <a:rPr lang="it-IT" altLang="it-IT"/>
              <a:pPr>
                <a:defRPr/>
              </a:pPr>
              <a:t>‹N›</a:t>
            </a:fld>
            <a:endParaRPr lang="it-IT" altLang="it-IT"/>
          </a:p>
        </p:txBody>
      </p:sp>
    </p:spTree>
    <p:extLst>
      <p:ext uri="{BB962C8B-B14F-4D97-AF65-F5344CB8AC3E}">
        <p14:creationId xmlns:p14="http://schemas.microsoft.com/office/powerpoint/2010/main" val="816658385"/>
      </p:ext>
    </p:extLst>
  </p:cSld>
  <p:clrMap bg1="lt1" tx1="dk1" bg2="lt2" tx2="dk2" accent1="accent1" accent2="accent2" accent3="accent3" accent4="accent4" accent5="accent5" accent6="accent6" hlink="hlink" folHlink="folHlink"/>
  <p:sldLayoutIdLst>
    <p:sldLayoutId id="2147484418" r:id="rId1"/>
    <p:sldLayoutId id="2147484419" r:id="rId2"/>
    <p:sldLayoutId id="2147484420" r:id="rId3"/>
    <p:sldLayoutId id="2147484421" r:id="rId4"/>
    <p:sldLayoutId id="2147484422" r:id="rId5"/>
    <p:sldLayoutId id="2147484423" r:id="rId6"/>
    <p:sldLayoutId id="2147484424" r:id="rId7"/>
    <p:sldLayoutId id="2147484425" r:id="rId8"/>
    <p:sldLayoutId id="2147484426" r:id="rId9"/>
    <p:sldLayoutId id="2147484427" r:id="rId10"/>
    <p:sldLayoutId id="214748442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a:gradFill>
        <a:effectLst/>
      </p:bgPr>
    </p:bg>
    <p:spTree>
      <p:nvGrpSpPr>
        <p:cNvPr id="1" name=""/>
        <p:cNvGrpSpPr/>
        <p:nvPr/>
      </p:nvGrpSpPr>
      <p:grpSpPr>
        <a:xfrm>
          <a:off x="0" y="0"/>
          <a:ext cx="0" cy="0"/>
          <a:chOff x="0" y="0"/>
          <a:chExt cx="0" cy="0"/>
        </a:xfrm>
      </p:grpSpPr>
      <p:sp>
        <p:nvSpPr>
          <p:cNvPr id="9218"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9219"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05009918-DA2E-4051-821B-BC32B10ADB52}"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BC148704-FA87-4D57-BF4E-36FB14E23546}" type="slidenum">
              <a:rPr lang="it-IT" altLang="it-IT"/>
              <a:pPr/>
              <a:t>‹N›</a:t>
            </a:fld>
            <a:endParaRPr lang="it-IT" altLang="it-IT"/>
          </a:p>
        </p:txBody>
      </p:sp>
    </p:spTree>
    <p:extLst>
      <p:ext uri="{BB962C8B-B14F-4D97-AF65-F5344CB8AC3E}">
        <p14:creationId xmlns:p14="http://schemas.microsoft.com/office/powerpoint/2010/main" val="1673553882"/>
      </p:ext>
    </p:extLst>
  </p:cSld>
  <p:clrMap bg1="lt1" tx1="dk1" bg2="lt2" tx2="dk2" accent1="accent1" accent2="accent2" accent3="accent3" accent4="accent4" accent5="accent5" accent6="accent6" hlink="hlink" folHlink="folHlink"/>
  <p:sldLayoutIdLst>
    <p:sldLayoutId id="2147484430" r:id="rId1"/>
    <p:sldLayoutId id="2147484431" r:id="rId2"/>
    <p:sldLayoutId id="2147484432" r:id="rId3"/>
    <p:sldLayoutId id="2147484433" r:id="rId4"/>
    <p:sldLayoutId id="2147484434" r:id="rId5"/>
    <p:sldLayoutId id="2147484435" r:id="rId6"/>
    <p:sldLayoutId id="2147484436" r:id="rId7"/>
    <p:sldLayoutId id="2147484437" r:id="rId8"/>
    <p:sldLayoutId id="2147484438" r:id="rId9"/>
    <p:sldLayoutId id="2147484439" r:id="rId10"/>
    <p:sldLayoutId id="2147484440"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2051"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5E2EE218-EB82-4FA7-89D1-3824E710654B}"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B8D8BE93-D443-4247-9566-169994245EC1}" type="slidenum">
              <a:rPr lang="it-IT" altLang="it-IT"/>
              <a:pPr>
                <a:defRPr/>
              </a:pPr>
              <a:t>‹N›</a:t>
            </a:fld>
            <a:endParaRPr lang="it-IT" altLang="it-IT"/>
          </a:p>
        </p:txBody>
      </p:sp>
    </p:spTree>
    <p:extLst>
      <p:ext uri="{BB962C8B-B14F-4D97-AF65-F5344CB8AC3E}">
        <p14:creationId xmlns:p14="http://schemas.microsoft.com/office/powerpoint/2010/main" val="3490230236"/>
      </p:ext>
    </p:extLst>
  </p:cSld>
  <p:clrMap bg1="lt1" tx1="dk1" bg2="lt2" tx2="dk2" accent1="accent1" accent2="accent2" accent3="accent3" accent4="accent4" accent5="accent5" accent6="accent6" hlink="hlink" folHlink="folHlink"/>
  <p:sldLayoutIdLst>
    <p:sldLayoutId id="2147484442" r:id="rId1"/>
    <p:sldLayoutId id="2147484443" r:id="rId2"/>
    <p:sldLayoutId id="2147484444" r:id="rId3"/>
    <p:sldLayoutId id="2147484445" r:id="rId4"/>
    <p:sldLayoutId id="2147484446" r:id="rId5"/>
    <p:sldLayoutId id="2147484447" r:id="rId6"/>
    <p:sldLayoutId id="2147484448" r:id="rId7"/>
    <p:sldLayoutId id="2147484449" r:id="rId8"/>
    <p:sldLayoutId id="2147484450" r:id="rId9"/>
    <p:sldLayoutId id="2147484451" r:id="rId10"/>
    <p:sldLayoutId id="214748445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rgbClr val="10253F"/>
        </a:solidFill>
        <a:effectLst/>
      </p:bgPr>
    </p:bg>
    <p:spTree>
      <p:nvGrpSpPr>
        <p:cNvPr id="1" name=""/>
        <p:cNvGrpSpPr/>
        <p:nvPr/>
      </p:nvGrpSpPr>
      <p:grpSpPr>
        <a:xfrm>
          <a:off x="0" y="0"/>
          <a:ext cx="0" cy="0"/>
          <a:chOff x="0" y="0"/>
          <a:chExt cx="0" cy="0"/>
        </a:xfrm>
      </p:grpSpPr>
      <p:sp>
        <p:nvSpPr>
          <p:cNvPr id="14338"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stile</a:t>
            </a:r>
          </a:p>
        </p:txBody>
      </p:sp>
      <p:sp>
        <p:nvSpPr>
          <p:cNvPr id="14339"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609600" y="6357217"/>
            <a:ext cx="28448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65" charset="0"/>
                <a:ea typeface="ＭＳ Ｐゴシック" pitchFamily="-65" charset="-128"/>
              </a:defRPr>
            </a:lvl1pPr>
          </a:lstStyle>
          <a:p>
            <a:pPr defTabSz="457200" fontAlgn="base">
              <a:spcBef>
                <a:spcPct val="0"/>
              </a:spcBef>
              <a:spcAft>
                <a:spcPct val="0"/>
              </a:spcAft>
              <a:defRPr/>
            </a:pPr>
            <a:fld id="{1A798447-C3F4-4C9F-B527-D02AC96F4C31}" type="datetime1">
              <a:rPr lang="it-IT"/>
              <a:pPr defTabSz="457200" fontAlgn="base">
                <a:spcBef>
                  <a:spcPct val="0"/>
                </a:spcBef>
                <a:spcAft>
                  <a:spcPct val="0"/>
                </a:spcAft>
                <a:defRPr/>
              </a:pPr>
              <a:t>25/03/2019</a:t>
            </a:fld>
            <a:endParaRPr lang="it-IT"/>
          </a:p>
        </p:txBody>
      </p:sp>
      <p:sp>
        <p:nvSpPr>
          <p:cNvPr id="5" name="Segnaposto piè di pagina 4"/>
          <p:cNvSpPr>
            <a:spLocks noGrp="1"/>
          </p:cNvSpPr>
          <p:nvPr>
            <p:ph type="ftr" sz="quarter" idx="3"/>
          </p:nvPr>
        </p:nvSpPr>
        <p:spPr>
          <a:xfrm>
            <a:off x="4165600" y="6357217"/>
            <a:ext cx="38608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65" charset="0"/>
                <a:ea typeface="ＭＳ Ｐゴシック" pitchFamily="-65" charset="-128"/>
              </a:defRPr>
            </a:lvl1pPr>
          </a:lstStyle>
          <a:p>
            <a:pPr defTabSz="457200" fontAlgn="base">
              <a:spcBef>
                <a:spcPct val="0"/>
              </a:spcBef>
              <a:spcAft>
                <a:spcPct val="0"/>
              </a:spcAft>
              <a:defRPr/>
            </a:pPr>
            <a:endParaRPr lang="it-IT"/>
          </a:p>
        </p:txBody>
      </p:sp>
      <p:sp>
        <p:nvSpPr>
          <p:cNvPr id="6" name="Segnaposto numero diapositiva 5"/>
          <p:cNvSpPr>
            <a:spLocks noGrp="1"/>
          </p:cNvSpPr>
          <p:nvPr>
            <p:ph type="sldNum" sz="quarter" idx="4"/>
          </p:nvPr>
        </p:nvSpPr>
        <p:spPr>
          <a:xfrm>
            <a:off x="8737600" y="6357217"/>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65" charset="0"/>
                <a:ea typeface="ＭＳ Ｐゴシック" pitchFamily="-65" charset="-128"/>
              </a:defRPr>
            </a:lvl1pPr>
          </a:lstStyle>
          <a:p>
            <a:pPr defTabSz="457200" fontAlgn="base">
              <a:spcBef>
                <a:spcPct val="0"/>
              </a:spcBef>
              <a:spcAft>
                <a:spcPct val="0"/>
              </a:spcAft>
              <a:defRPr/>
            </a:pPr>
            <a:fld id="{2817D482-2718-45CB-B838-7797D475C921}" type="slidenum">
              <a:rPr lang="it-IT"/>
              <a:pPr defTabSz="457200" fontAlgn="base">
                <a:spcBef>
                  <a:spcPct val="0"/>
                </a:spcBef>
                <a:spcAft>
                  <a:spcPct val="0"/>
                </a:spcAft>
                <a:defRPr/>
              </a:pPr>
              <a:t>‹N›</a:t>
            </a:fld>
            <a:endParaRPr lang="it-IT"/>
          </a:p>
        </p:txBody>
      </p:sp>
    </p:spTree>
    <p:extLst>
      <p:ext uri="{BB962C8B-B14F-4D97-AF65-F5344CB8AC3E}">
        <p14:creationId xmlns:p14="http://schemas.microsoft.com/office/powerpoint/2010/main" val="2987337286"/>
      </p:ext>
    </p:extLst>
  </p:cSld>
  <p:clrMap bg1="lt1" tx1="dk1" bg2="lt2" tx2="dk2" accent1="accent1" accent2="accent2" accent3="accent3" accent4="accent4" accent5="accent5" accent6="accent6" hlink="hlink" folHlink="folHlink"/>
  <p:sldLayoutIdLst>
    <p:sldLayoutId id="2147484454" r:id="rId1"/>
    <p:sldLayoutId id="2147484455" r:id="rId2"/>
    <p:sldLayoutId id="2147484456" r:id="rId3"/>
    <p:sldLayoutId id="2147484457" r:id="rId4"/>
    <p:sldLayoutId id="2147484458" r:id="rId5"/>
    <p:sldLayoutId id="2147484459" r:id="rId6"/>
    <p:sldLayoutId id="2147484460" r:id="rId7"/>
    <p:sldLayoutId id="2147484461" r:id="rId8"/>
    <p:sldLayoutId id="2147484462" r:id="rId9"/>
    <p:sldLayoutId id="2147484463" r:id="rId10"/>
    <p:sldLayoutId id="2147484464" r:id="rId11"/>
    <p:sldLayoutId id="2147484465" r:id="rId12"/>
    <p:sldLayoutId id="2147484466" r:id="rId13"/>
    <p:sldLayoutId id="2147484467" r:id="rId14"/>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mj-cs"/>
        </a:defRPr>
      </a:lvl1pPr>
      <a:lvl2pPr algn="ctr" defTabSz="457200" rtl="0" eaLnBrk="0" fontAlgn="base" hangingPunct="0">
        <a:spcBef>
          <a:spcPct val="0"/>
        </a:spcBef>
        <a:spcAft>
          <a:spcPct val="0"/>
        </a:spcAft>
        <a:defRPr sz="4400">
          <a:solidFill>
            <a:schemeClr val="tx1"/>
          </a:solidFill>
          <a:latin typeface="Calibri" pitchFamily="-65" charset="0"/>
          <a:ea typeface="MS PGothic" pitchFamily="34" charset="-128"/>
        </a:defRPr>
      </a:lvl2pPr>
      <a:lvl3pPr algn="ctr" defTabSz="457200" rtl="0" eaLnBrk="0" fontAlgn="base" hangingPunct="0">
        <a:spcBef>
          <a:spcPct val="0"/>
        </a:spcBef>
        <a:spcAft>
          <a:spcPct val="0"/>
        </a:spcAft>
        <a:defRPr sz="4400">
          <a:solidFill>
            <a:schemeClr val="tx1"/>
          </a:solidFill>
          <a:latin typeface="Calibri" pitchFamily="-65" charset="0"/>
          <a:ea typeface="MS PGothic" pitchFamily="34" charset="-128"/>
        </a:defRPr>
      </a:lvl3pPr>
      <a:lvl4pPr algn="ctr" defTabSz="457200" rtl="0" eaLnBrk="0" fontAlgn="base" hangingPunct="0">
        <a:spcBef>
          <a:spcPct val="0"/>
        </a:spcBef>
        <a:spcAft>
          <a:spcPct val="0"/>
        </a:spcAft>
        <a:defRPr sz="4400">
          <a:solidFill>
            <a:schemeClr val="tx1"/>
          </a:solidFill>
          <a:latin typeface="Calibri" pitchFamily="-65" charset="0"/>
          <a:ea typeface="MS PGothic" pitchFamily="34" charset="-128"/>
        </a:defRPr>
      </a:lvl4pPr>
      <a:lvl5pPr algn="ctr" defTabSz="457200" rtl="0" eaLnBrk="0" fontAlgn="base" hangingPunct="0">
        <a:spcBef>
          <a:spcPct val="0"/>
        </a:spcBef>
        <a:spcAft>
          <a:spcPct val="0"/>
        </a:spcAft>
        <a:defRPr sz="4400">
          <a:solidFill>
            <a:schemeClr val="tx1"/>
          </a:solidFill>
          <a:latin typeface="Calibri" pitchFamily="-65" charset="0"/>
          <a:ea typeface="MS PGothic" pitchFamily="34" charset="-128"/>
        </a:defRPr>
      </a:lvl5pPr>
      <a:lvl6pPr marL="457200" algn="ctr" defTabSz="457200" rtl="0" fontAlgn="base">
        <a:spcBef>
          <a:spcPct val="0"/>
        </a:spcBef>
        <a:spcAft>
          <a:spcPct val="0"/>
        </a:spcAft>
        <a:defRPr sz="4400">
          <a:solidFill>
            <a:schemeClr val="tx1"/>
          </a:solidFill>
          <a:latin typeface="Calibri" pitchFamily="-65" charset="0"/>
          <a:ea typeface="ＭＳ Ｐゴシック" pitchFamily="-65" charset="-128"/>
        </a:defRPr>
      </a:lvl6pPr>
      <a:lvl7pPr marL="914400" algn="ctr" defTabSz="457200" rtl="0" fontAlgn="base">
        <a:spcBef>
          <a:spcPct val="0"/>
        </a:spcBef>
        <a:spcAft>
          <a:spcPct val="0"/>
        </a:spcAft>
        <a:defRPr sz="4400">
          <a:solidFill>
            <a:schemeClr val="tx1"/>
          </a:solidFill>
          <a:latin typeface="Calibri" pitchFamily="-65" charset="0"/>
          <a:ea typeface="ＭＳ Ｐゴシック" pitchFamily="-65" charset="-128"/>
        </a:defRPr>
      </a:lvl7pPr>
      <a:lvl8pPr marL="1371600" algn="ctr" defTabSz="457200" rtl="0" fontAlgn="base">
        <a:spcBef>
          <a:spcPct val="0"/>
        </a:spcBef>
        <a:spcAft>
          <a:spcPct val="0"/>
        </a:spcAft>
        <a:defRPr sz="4400">
          <a:solidFill>
            <a:schemeClr val="tx1"/>
          </a:solidFill>
          <a:latin typeface="Calibri" pitchFamily="-65" charset="0"/>
          <a:ea typeface="ＭＳ Ｐゴシック" pitchFamily="-65" charset="-128"/>
        </a:defRPr>
      </a:lvl8pPr>
      <a:lvl9pPr marL="1828800" algn="ctr" defTabSz="457200" rtl="0" fontAlgn="base">
        <a:spcBef>
          <a:spcPct val="0"/>
        </a:spcBef>
        <a:spcAft>
          <a:spcPct val="0"/>
        </a:spcAft>
        <a:defRPr sz="4400">
          <a:solidFill>
            <a:schemeClr val="tx1"/>
          </a:solidFill>
          <a:latin typeface="Calibri" pitchFamily="-65" charset="0"/>
          <a:ea typeface="ＭＳ Ｐゴシック" pitchFamily="-65"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mn-cs"/>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00"/>
            </a:gs>
            <a:gs pos="39999">
              <a:srgbClr val="0A128C"/>
            </a:gs>
            <a:gs pos="70000">
              <a:srgbClr val="181CC7"/>
            </a:gs>
            <a:gs pos="88000">
              <a:srgbClr val="7005D4"/>
            </a:gs>
            <a:gs pos="100000">
              <a:srgbClr val="8C3D91"/>
            </a:gs>
          </a:gsLst>
          <a:lin ang="5400000"/>
        </a:gra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1027"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EACB70FF-F700-4B1C-87D4-E1E39E7E2909}"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D03F5AEC-0498-4D6C-B8CC-100CCEEC209A}" type="slidenum">
              <a:rPr lang="it-IT" altLang="it-IT"/>
              <a:pPr>
                <a:defRPr/>
              </a:pPr>
              <a:t>‹N›</a:t>
            </a:fld>
            <a:endParaRPr lang="it-IT" altLang="it-IT"/>
          </a:p>
        </p:txBody>
      </p:sp>
    </p:spTree>
    <p:extLst>
      <p:ext uri="{BB962C8B-B14F-4D97-AF65-F5344CB8AC3E}">
        <p14:creationId xmlns:p14="http://schemas.microsoft.com/office/powerpoint/2010/main" val="3369397902"/>
      </p:ext>
    </p:extLst>
  </p:cSld>
  <p:clrMap bg1="lt1" tx1="dk1" bg2="lt2" tx2="dk2" accent1="accent1" accent2="accent2" accent3="accent3" accent4="accent4" accent5="accent5" accent6="accent6" hlink="hlink" folHlink="folHlink"/>
  <p:sldLayoutIdLst>
    <p:sldLayoutId id="2147484469" r:id="rId1"/>
    <p:sldLayoutId id="2147484470" r:id="rId2"/>
    <p:sldLayoutId id="2147484471" r:id="rId3"/>
    <p:sldLayoutId id="2147484472" r:id="rId4"/>
    <p:sldLayoutId id="2147484473" r:id="rId5"/>
    <p:sldLayoutId id="2147484474" r:id="rId6"/>
    <p:sldLayoutId id="2147484475" r:id="rId7"/>
    <p:sldLayoutId id="2147484476" r:id="rId8"/>
    <p:sldLayoutId id="2147484477" r:id="rId9"/>
    <p:sldLayoutId id="2147484478" r:id="rId10"/>
    <p:sldLayoutId id="214748447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gli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cs typeface="Arial" charset="0"/>
              </a:defRPr>
            </a:lvl1pPr>
          </a:lstStyle>
          <a:p>
            <a:pPr>
              <a:defRPr/>
            </a:pPr>
            <a:endParaRPr lang="it-IT">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Arial" charset="0"/>
              </a:defRPr>
            </a:lvl1pPr>
          </a:lstStyle>
          <a:p>
            <a:pPr>
              <a:defRPr/>
            </a:pPr>
            <a:endParaRPr lang="it-IT">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199EA780-285C-442B-A472-3E395286E60D}"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4037071083"/>
      </p:ext>
    </p:extLst>
  </p:cSld>
  <p:clrMap bg1="lt1" tx1="dk1" bg2="lt2" tx2="dk2" accent1="accent1" accent2="accent2" accent3="accent3" accent4="accent4" accent5="accent5" accent6="accent6" hlink="hlink" folHlink="folHlink"/>
  <p:sldLayoutIdLst>
    <p:sldLayoutId id="2147484481" r:id="rId1"/>
    <p:sldLayoutId id="2147484482" r:id="rId2"/>
    <p:sldLayoutId id="2147484483" r:id="rId3"/>
    <p:sldLayoutId id="2147484484" r:id="rId4"/>
    <p:sldLayoutId id="2147484485" r:id="rId5"/>
    <p:sldLayoutId id="2147484486" r:id="rId6"/>
    <p:sldLayoutId id="2147484487" r:id="rId7"/>
    <p:sldLayoutId id="2147484488" r:id="rId8"/>
    <p:sldLayoutId id="2147484489" r:id="rId9"/>
    <p:sldLayoutId id="2147484490" r:id="rId10"/>
    <p:sldLayoutId id="214748449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99"/>
            </a:gs>
            <a:gs pos="100000">
              <a:srgbClr val="E1E8F5"/>
            </a:gs>
          </a:gsLst>
          <a:lin ang="5400000" scaled="1"/>
        </a:gra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Cliquez et modifiez le titre</a:t>
            </a:r>
          </a:p>
        </p:txBody>
      </p:sp>
      <p:sp>
        <p:nvSpPr>
          <p:cNvPr id="1027"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Cliquez pour modifier les styles du texte du masque</a:t>
            </a:r>
          </a:p>
          <a:p>
            <a:pPr lvl="1"/>
            <a:r>
              <a:rPr lang="it-IT" altLang="it-IT"/>
              <a:t>Deuxième niveau</a:t>
            </a:r>
          </a:p>
          <a:p>
            <a:pPr lvl="2"/>
            <a:r>
              <a:rPr lang="it-IT" altLang="it-IT"/>
              <a:t>Troisième niveau</a:t>
            </a:r>
          </a:p>
          <a:p>
            <a:pPr lvl="3"/>
            <a:r>
              <a:rPr lang="it-IT" altLang="it-IT"/>
              <a:t>Quatrième niveau</a:t>
            </a:r>
          </a:p>
          <a:p>
            <a:pPr lvl="4"/>
            <a:r>
              <a:rPr lang="it-IT" altLang="it-IT"/>
              <a:t>Cinquième niveau</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356E8743-A182-434A-BCE9-EC61D57A0518}"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95E2B534-534D-4052-865C-B1864311D0A2}" type="slidenum">
              <a:rPr lang="it-IT" altLang="it-IT"/>
              <a:pPr>
                <a:defRPr/>
              </a:pPr>
              <a:t>‹N›</a:t>
            </a:fld>
            <a:endParaRPr lang="it-IT" altLang="it-IT"/>
          </a:p>
        </p:txBody>
      </p:sp>
    </p:spTree>
    <p:extLst>
      <p:ext uri="{BB962C8B-B14F-4D97-AF65-F5344CB8AC3E}">
        <p14:creationId xmlns:p14="http://schemas.microsoft.com/office/powerpoint/2010/main" val="1259216548"/>
      </p:ext>
    </p:extLst>
  </p:cSld>
  <p:clrMap bg1="lt1" tx1="dk1" bg2="lt2" tx2="dk2" accent1="accent1" accent2="accent2" accent3="accent3" accent4="accent4" accent5="accent5" accent6="accent6" hlink="hlink" folHlink="folHlink"/>
  <p:sldLayoutIdLst>
    <p:sldLayoutId id="2147484493" r:id="rId1"/>
    <p:sldLayoutId id="2147484494" r:id="rId2"/>
    <p:sldLayoutId id="2147484495" r:id="rId3"/>
    <p:sldLayoutId id="2147484496" r:id="rId4"/>
    <p:sldLayoutId id="2147484497" r:id="rId5"/>
    <p:sldLayoutId id="2147484498" r:id="rId6"/>
    <p:sldLayoutId id="2147484499" r:id="rId7"/>
    <p:sldLayoutId id="2147484500" r:id="rId8"/>
    <p:sldLayoutId id="2147484501" r:id="rId9"/>
    <p:sldLayoutId id="2147484502" r:id="rId10"/>
    <p:sldLayoutId id="214748450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gli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cs typeface="Arial" charset="0"/>
              </a:defRPr>
            </a:lvl1pPr>
          </a:lstStyle>
          <a:p>
            <a:pPr>
              <a:defRPr/>
            </a:pPr>
            <a:endParaRPr lang="it-IT"/>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Arial" charset="0"/>
              </a:defRPr>
            </a:lvl1pPr>
          </a:lstStyle>
          <a:p>
            <a:pPr>
              <a:defRPr/>
            </a:pPr>
            <a:endParaRPr lang="it-IT"/>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199EA780-285C-442B-A472-3E395286E60D}" type="slidenum">
              <a:rPr lang="it-IT" altLang="it-IT"/>
              <a:pPr>
                <a:defRPr/>
              </a:pPr>
              <a:t>‹N›</a:t>
            </a:fld>
            <a:endParaRPr lang="it-IT" altLang="it-IT"/>
          </a:p>
        </p:txBody>
      </p:sp>
    </p:spTree>
    <p:extLst>
      <p:ext uri="{BB962C8B-B14F-4D97-AF65-F5344CB8AC3E}">
        <p14:creationId xmlns:p14="http://schemas.microsoft.com/office/powerpoint/2010/main" val="4026786216"/>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rgbClr val="10253F"/>
        </a:solidFill>
        <a:effectLst/>
      </p:bgPr>
    </p:bg>
    <p:spTree>
      <p:nvGrpSpPr>
        <p:cNvPr id="1" name=""/>
        <p:cNvGrpSpPr/>
        <p:nvPr/>
      </p:nvGrpSpPr>
      <p:grpSpPr>
        <a:xfrm>
          <a:off x="0" y="0"/>
          <a:ext cx="0" cy="0"/>
          <a:chOff x="0" y="0"/>
          <a:chExt cx="0" cy="0"/>
        </a:xfrm>
      </p:grpSpPr>
      <p:sp>
        <p:nvSpPr>
          <p:cNvPr id="13314"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13315"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609600" y="6357045"/>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35E056A-D7FB-445F-9CEE-77B9AA9073F5}"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7045"/>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7045"/>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ADB2B661-9D2B-425B-AC41-2E3739B8CE83}"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101742818"/>
      </p:ext>
    </p:extLst>
  </p:cSld>
  <p:clrMap bg1="lt1" tx1="dk1" bg2="lt2" tx2="dk2" accent1="accent1" accent2="accent2" accent3="accent3" accent4="accent4" accent5="accent5" accent6="accent6" hlink="hlink" folHlink="folHlink"/>
  <p:sldLayoutIdLst>
    <p:sldLayoutId id="2147484533" r:id="rId1"/>
    <p:sldLayoutId id="2147484534" r:id="rId2"/>
    <p:sldLayoutId id="2147484535" r:id="rId3"/>
    <p:sldLayoutId id="2147484536" r:id="rId4"/>
    <p:sldLayoutId id="2147484537" r:id="rId5"/>
    <p:sldLayoutId id="2147484538" r:id="rId6"/>
    <p:sldLayoutId id="2147484539" r:id="rId7"/>
    <p:sldLayoutId id="2147484540" r:id="rId8"/>
    <p:sldLayoutId id="2147484541" r:id="rId9"/>
    <p:sldLayoutId id="2147484542" r:id="rId10"/>
    <p:sldLayoutId id="2147484543" r:id="rId11"/>
    <p:sldLayoutId id="2147484544" r:id="rId12"/>
    <p:sldLayoutId id="2147484545"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rgbClr val="10253F"/>
        </a:solidFill>
        <a:effectLst/>
      </p:bgPr>
    </p:bg>
    <p:spTree>
      <p:nvGrpSpPr>
        <p:cNvPr id="1" name=""/>
        <p:cNvGrpSpPr/>
        <p:nvPr/>
      </p:nvGrpSpPr>
      <p:grpSpPr>
        <a:xfrm>
          <a:off x="0" y="0"/>
          <a:ext cx="0" cy="0"/>
          <a:chOff x="0" y="0"/>
          <a:chExt cx="0" cy="0"/>
        </a:xfrm>
      </p:grpSpPr>
      <p:sp>
        <p:nvSpPr>
          <p:cNvPr id="13314"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13315"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609600" y="6357163"/>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35E056A-D7FB-445F-9CEE-77B9AA9073F5}"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716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7163"/>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ADB2B661-9D2B-425B-AC41-2E3739B8CE83}"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529725012"/>
      </p:ext>
    </p:extLst>
  </p:cSld>
  <p:clrMap bg1="lt1" tx1="dk1" bg2="lt2" tx2="dk2" accent1="accent1" accent2="accent2" accent3="accent3" accent4="accent4" accent5="accent5" accent6="accent6" hlink="hlink" folHlink="folHlink"/>
  <p:sldLayoutIdLst>
    <p:sldLayoutId id="2147484547" r:id="rId1"/>
    <p:sldLayoutId id="2147484548" r:id="rId2"/>
    <p:sldLayoutId id="2147484549" r:id="rId3"/>
    <p:sldLayoutId id="2147484550" r:id="rId4"/>
    <p:sldLayoutId id="2147484551" r:id="rId5"/>
    <p:sldLayoutId id="2147484552" r:id="rId6"/>
    <p:sldLayoutId id="2147484553" r:id="rId7"/>
    <p:sldLayoutId id="2147484554" r:id="rId8"/>
    <p:sldLayoutId id="2147484555" r:id="rId9"/>
    <p:sldLayoutId id="2147484556" r:id="rId10"/>
    <p:sldLayoutId id="2147484557" r:id="rId11"/>
    <p:sldLayoutId id="2147484558" r:id="rId12"/>
    <p:sldLayoutId id="2147484559"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rgbClr val="10253F"/>
        </a:solidFill>
        <a:effectLst/>
      </p:bgPr>
    </p:bg>
    <p:spTree>
      <p:nvGrpSpPr>
        <p:cNvPr id="1" name=""/>
        <p:cNvGrpSpPr/>
        <p:nvPr/>
      </p:nvGrpSpPr>
      <p:grpSpPr>
        <a:xfrm>
          <a:off x="0" y="0"/>
          <a:ext cx="0" cy="0"/>
          <a:chOff x="0" y="0"/>
          <a:chExt cx="0" cy="0"/>
        </a:xfrm>
      </p:grpSpPr>
      <p:sp>
        <p:nvSpPr>
          <p:cNvPr id="3074"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3075"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609600" y="6357105"/>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9AAE346D-53A4-49A7-9DF9-4E0326B34BF7}"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7105"/>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7105"/>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6A6790E-A361-4403-A328-A67E78B4088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560327003"/>
      </p:ext>
    </p:extLst>
  </p:cSld>
  <p:clrMap bg1="lt1" tx1="dk1" bg2="lt2" tx2="dk2" accent1="accent1" accent2="accent2" accent3="accent3" accent4="accent4" accent5="accent5" accent6="accent6" hlink="hlink" folHlink="folHlink"/>
  <p:sldLayoutIdLst>
    <p:sldLayoutId id="2147484561" r:id="rId1"/>
    <p:sldLayoutId id="2147484562" r:id="rId2"/>
    <p:sldLayoutId id="2147484563" r:id="rId3"/>
    <p:sldLayoutId id="2147484564" r:id="rId4"/>
    <p:sldLayoutId id="2147484565" r:id="rId5"/>
    <p:sldLayoutId id="2147484566" r:id="rId6"/>
    <p:sldLayoutId id="2147484567" r:id="rId7"/>
    <p:sldLayoutId id="2147484568" r:id="rId8"/>
    <p:sldLayoutId id="2147484569" r:id="rId9"/>
    <p:sldLayoutId id="2147484570" r:id="rId10"/>
    <p:sldLayoutId id="2147484571" r:id="rId11"/>
    <p:sldLayoutId id="2147484572" r:id="rId12"/>
    <p:sldLayoutId id="2147484573"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a:gradFill>
        <a:effectLst/>
      </p:bgPr>
    </p:bg>
    <p:spTree>
      <p:nvGrpSpPr>
        <p:cNvPr id="1" name=""/>
        <p:cNvGrpSpPr/>
        <p:nvPr/>
      </p:nvGrpSpPr>
      <p:grpSpPr>
        <a:xfrm>
          <a:off x="0" y="0"/>
          <a:ext cx="0" cy="0"/>
          <a:chOff x="0" y="0"/>
          <a:chExt cx="0" cy="0"/>
        </a:xfrm>
      </p:grpSpPr>
      <p:sp>
        <p:nvSpPr>
          <p:cNvPr id="3074"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3075"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5"/>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defRPr>
            </a:lvl1pPr>
          </a:lstStyle>
          <a:p>
            <a:pPr>
              <a:defRPr/>
            </a:pPr>
            <a:fld id="{112742BB-8A01-400B-BD05-49847339A1C8}"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7005"/>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7005"/>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latin typeface="Calibri" panose="020F0502020204030204" pitchFamily="34" charset="0"/>
              </a:defRPr>
            </a:lvl1pPr>
          </a:lstStyle>
          <a:p>
            <a:pPr>
              <a:defRPr/>
            </a:pPr>
            <a:fld id="{68A02FCA-9A30-4910-A58D-A39EA294F72F}" type="slidenum">
              <a:rPr lang="it-IT" altLang="it-IT"/>
              <a:pPr>
                <a:defRPr/>
              </a:pPr>
              <a:t>‹N›</a:t>
            </a:fld>
            <a:endParaRPr lang="it-IT" altLang="it-IT"/>
          </a:p>
        </p:txBody>
      </p:sp>
    </p:spTree>
    <p:extLst>
      <p:ext uri="{BB962C8B-B14F-4D97-AF65-F5344CB8AC3E}">
        <p14:creationId xmlns:p14="http://schemas.microsoft.com/office/powerpoint/2010/main" val="2484011698"/>
      </p:ext>
    </p:extLst>
  </p:cSld>
  <p:clrMap bg1="lt1" tx1="dk1" bg2="lt2" tx2="dk2" accent1="accent1" accent2="accent2" accent3="accent3" accent4="accent4" accent5="accent5" accent6="accent6" hlink="hlink" folHlink="folHlink"/>
  <p:sldLayoutIdLst>
    <p:sldLayoutId id="2147484575" r:id="rId1"/>
    <p:sldLayoutId id="2147484576" r:id="rId2"/>
    <p:sldLayoutId id="2147484577" r:id="rId3"/>
    <p:sldLayoutId id="2147484578" r:id="rId4"/>
    <p:sldLayoutId id="2147484579" r:id="rId5"/>
    <p:sldLayoutId id="2147484580" r:id="rId6"/>
    <p:sldLayoutId id="2147484581" r:id="rId7"/>
    <p:sldLayoutId id="2147484582" r:id="rId8"/>
    <p:sldLayoutId id="2147484583" r:id="rId9"/>
    <p:sldLayoutId id="2147484584" r:id="rId10"/>
    <p:sldLayoutId id="2147484585" r:id="rId11"/>
  </p:sldLayoutIdLst>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itchFamily="34" charset="0"/>
        </a:defRPr>
      </a:lvl2pPr>
      <a:lvl3pPr algn="ctr" rtl="0" eaLnBrk="0" fontAlgn="base" hangingPunct="0">
        <a:spcBef>
          <a:spcPct val="0"/>
        </a:spcBef>
        <a:spcAft>
          <a:spcPct val="0"/>
        </a:spcAft>
        <a:defRPr sz="3300">
          <a:solidFill>
            <a:schemeClr val="tx1"/>
          </a:solidFill>
          <a:latin typeface="Calibri" pitchFamily="34" charset="0"/>
        </a:defRPr>
      </a:lvl3pPr>
      <a:lvl4pPr algn="ctr" rtl="0" eaLnBrk="0" fontAlgn="base" hangingPunct="0">
        <a:spcBef>
          <a:spcPct val="0"/>
        </a:spcBef>
        <a:spcAft>
          <a:spcPct val="0"/>
        </a:spcAft>
        <a:defRPr sz="3300">
          <a:solidFill>
            <a:schemeClr val="tx1"/>
          </a:solidFill>
          <a:latin typeface="Calibri" pitchFamily="34" charset="0"/>
        </a:defRPr>
      </a:lvl4pPr>
      <a:lvl5pPr algn="ctr" rtl="0" eaLnBrk="0" fontAlgn="base" hangingPunct="0">
        <a:spcBef>
          <a:spcPct val="0"/>
        </a:spcBef>
        <a:spcAft>
          <a:spcPct val="0"/>
        </a:spcAft>
        <a:defRPr sz="3300">
          <a:solidFill>
            <a:schemeClr val="tx1"/>
          </a:solidFill>
          <a:latin typeface="Calibri" pitchFamily="34" charset="0"/>
        </a:defRPr>
      </a:lvl5pPr>
      <a:lvl6pPr marL="342900" algn="ctr" rtl="0" fontAlgn="base">
        <a:spcBef>
          <a:spcPct val="0"/>
        </a:spcBef>
        <a:spcAft>
          <a:spcPct val="0"/>
        </a:spcAft>
        <a:defRPr sz="3300">
          <a:solidFill>
            <a:schemeClr val="tx1"/>
          </a:solidFill>
          <a:latin typeface="Calibri" pitchFamily="34" charset="0"/>
        </a:defRPr>
      </a:lvl6pPr>
      <a:lvl7pPr marL="685800" algn="ctr" rtl="0" fontAlgn="base">
        <a:spcBef>
          <a:spcPct val="0"/>
        </a:spcBef>
        <a:spcAft>
          <a:spcPct val="0"/>
        </a:spcAft>
        <a:defRPr sz="3300">
          <a:solidFill>
            <a:schemeClr val="tx1"/>
          </a:solidFill>
          <a:latin typeface="Calibri" pitchFamily="34" charset="0"/>
        </a:defRPr>
      </a:lvl7pPr>
      <a:lvl8pPr marL="1028700" algn="ctr" rtl="0" fontAlgn="base">
        <a:spcBef>
          <a:spcPct val="0"/>
        </a:spcBef>
        <a:spcAft>
          <a:spcPct val="0"/>
        </a:spcAft>
        <a:defRPr sz="3300">
          <a:solidFill>
            <a:schemeClr val="tx1"/>
          </a:solidFill>
          <a:latin typeface="Calibri" pitchFamily="34" charset="0"/>
        </a:defRPr>
      </a:lvl8pPr>
      <a:lvl9pPr marL="1371600" algn="ctr" rtl="0" fontAlgn="base">
        <a:spcBef>
          <a:spcPct val="0"/>
        </a:spcBef>
        <a:spcAft>
          <a:spcPct val="0"/>
        </a:spcAft>
        <a:defRPr sz="3300">
          <a:solidFill>
            <a:schemeClr val="tx1"/>
          </a:solidFill>
          <a:latin typeface="Calibri"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it-IT"/>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solidFill>
          <a:srgbClr val="00336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altLang="it-IT"/>
              <a:t>Fare clic per modificare gli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b="0"/>
            </a:lvl1pPr>
          </a:lstStyle>
          <a:p>
            <a:pPr>
              <a:defRPr/>
            </a:pPr>
            <a:endParaRPr lang="it-IT" altLang="it-IT">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b="0"/>
            </a:lvl1pPr>
          </a:lstStyle>
          <a:p>
            <a:pPr>
              <a:defRPr/>
            </a:pPr>
            <a:endParaRPr lang="it-IT" altLang="it-IT">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b="0" smtClean="0"/>
            </a:lvl1pPr>
          </a:lstStyle>
          <a:p>
            <a:pPr>
              <a:defRPr/>
            </a:pPr>
            <a:fld id="{52FA78F7-0FED-4D04-AD91-0C17ED30E45F}" type="slidenum">
              <a:rPr lang="it-IT" altLang="it-IT">
                <a:solidFill>
                  <a:srgbClr val="000000"/>
                </a:solidFill>
              </a:rPr>
              <a:pPr>
                <a:defRPr/>
              </a:pPr>
              <a:t>‹N›</a:t>
            </a:fld>
            <a:endParaRPr lang="it-IT" altLang="it-IT">
              <a:solidFill>
                <a:srgbClr val="000000"/>
              </a:solidFill>
            </a:endParaRPr>
          </a:p>
        </p:txBody>
      </p:sp>
    </p:spTree>
    <p:extLst>
      <p:ext uri="{BB962C8B-B14F-4D97-AF65-F5344CB8AC3E}">
        <p14:creationId xmlns:p14="http://schemas.microsoft.com/office/powerpoint/2010/main" val="1588486137"/>
      </p:ext>
    </p:extLst>
  </p:cSld>
  <p:clrMap bg1="lt1" tx1="dk1" bg2="lt2" tx2="dk2" accent1="accent1" accent2="accent2" accent3="accent3" accent4="accent4" accent5="accent5" accent6="accent6" hlink="hlink" folHlink="folHlink"/>
  <p:sldLayoutIdLst>
    <p:sldLayoutId id="2147484587" r:id="rId1"/>
    <p:sldLayoutId id="2147484588" r:id="rId2"/>
    <p:sldLayoutId id="2147484589" r:id="rId3"/>
    <p:sldLayoutId id="2147484590" r:id="rId4"/>
    <p:sldLayoutId id="2147484591" r:id="rId5"/>
    <p:sldLayoutId id="2147484592" r:id="rId6"/>
    <p:sldLayoutId id="2147484593" r:id="rId7"/>
    <p:sldLayoutId id="2147484594" r:id="rId8"/>
    <p:sldLayoutId id="2147484595" r:id="rId9"/>
    <p:sldLayoutId id="2147484596" r:id="rId10"/>
    <p:sldLayoutId id="2147484597"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2051"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5E2EE218-EB82-4FA7-89D1-3824E710654B}"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B8D8BE93-D443-4247-9566-169994245EC1}" type="slidenum">
              <a:rPr lang="it-IT" altLang="it-IT"/>
              <a:pPr>
                <a:defRPr/>
              </a:pPr>
              <a:t>‹N›</a:t>
            </a:fld>
            <a:endParaRPr lang="it-IT" altLang="it-IT"/>
          </a:p>
        </p:txBody>
      </p:sp>
    </p:spTree>
    <p:extLst>
      <p:ext uri="{BB962C8B-B14F-4D97-AF65-F5344CB8AC3E}">
        <p14:creationId xmlns:p14="http://schemas.microsoft.com/office/powerpoint/2010/main" val="1985446005"/>
      </p:ext>
    </p:extLst>
  </p:cSld>
  <p:clrMap bg1="lt1" tx1="dk1" bg2="lt2" tx2="dk2" accent1="accent1" accent2="accent2" accent3="accent3" accent4="accent4" accent5="accent5" accent6="accent6" hlink="hlink" folHlink="folHlink"/>
  <p:sldLayoutIdLst>
    <p:sldLayoutId id="2147484599" r:id="rId1"/>
    <p:sldLayoutId id="2147484600" r:id="rId2"/>
    <p:sldLayoutId id="2147484601" r:id="rId3"/>
    <p:sldLayoutId id="2147484602" r:id="rId4"/>
    <p:sldLayoutId id="2147484603" r:id="rId5"/>
    <p:sldLayoutId id="2147484604" r:id="rId6"/>
    <p:sldLayoutId id="2147484605" r:id="rId7"/>
    <p:sldLayoutId id="2147484606" r:id="rId8"/>
    <p:sldLayoutId id="2147484607" r:id="rId9"/>
    <p:sldLayoutId id="2147484608" r:id="rId10"/>
    <p:sldLayoutId id="214748460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99"/>
            </a:gs>
            <a:gs pos="100000">
              <a:srgbClr val="E1E8F5"/>
            </a:gs>
          </a:gsLst>
          <a:lin ang="5400000" scaled="1"/>
        </a:gra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Cliquez et modifiez le titre</a:t>
            </a:r>
          </a:p>
        </p:txBody>
      </p:sp>
      <p:sp>
        <p:nvSpPr>
          <p:cNvPr id="1027"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Cliquez pour modifier les styles du texte du masque</a:t>
            </a:r>
          </a:p>
          <a:p>
            <a:pPr lvl="1"/>
            <a:r>
              <a:rPr lang="it-IT" altLang="it-IT"/>
              <a:t>Deuxième niveau</a:t>
            </a:r>
          </a:p>
          <a:p>
            <a:pPr lvl="2"/>
            <a:r>
              <a:rPr lang="it-IT" altLang="it-IT"/>
              <a:t>Troisième niveau</a:t>
            </a:r>
          </a:p>
          <a:p>
            <a:pPr lvl="3"/>
            <a:r>
              <a:rPr lang="it-IT" altLang="it-IT"/>
              <a:t>Quatrième niveau</a:t>
            </a:r>
          </a:p>
          <a:p>
            <a:pPr lvl="4"/>
            <a:r>
              <a:rPr lang="it-IT" altLang="it-IT"/>
              <a:t>Cinquième niveau</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356E8743-A182-434A-BCE9-EC61D57A0518}"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95E2B534-534D-4052-865C-B1864311D0A2}" type="slidenum">
              <a:rPr lang="it-IT" altLang="it-IT"/>
              <a:pPr>
                <a:defRPr/>
              </a:pPr>
              <a:t>‹N›</a:t>
            </a:fld>
            <a:endParaRPr lang="it-IT" altLang="it-IT"/>
          </a:p>
        </p:txBody>
      </p:sp>
    </p:spTree>
    <p:extLst>
      <p:ext uri="{BB962C8B-B14F-4D97-AF65-F5344CB8AC3E}">
        <p14:creationId xmlns:p14="http://schemas.microsoft.com/office/powerpoint/2010/main" val="298984149"/>
      </p:ext>
    </p:extLst>
  </p:cSld>
  <p:clrMap bg1="lt1" tx1="dk1" bg2="lt2" tx2="dk2" accent1="accent1" accent2="accent2" accent3="accent3" accent4="accent4" accent5="accent5" accent6="accent6" hlink="hlink" folHlink="folHlink"/>
  <p:sldLayoutIdLst>
    <p:sldLayoutId id="2147484611" r:id="rId1"/>
    <p:sldLayoutId id="2147484612" r:id="rId2"/>
    <p:sldLayoutId id="2147484613" r:id="rId3"/>
    <p:sldLayoutId id="2147484614" r:id="rId4"/>
    <p:sldLayoutId id="2147484615" r:id="rId5"/>
    <p:sldLayoutId id="2147484616" r:id="rId6"/>
    <p:sldLayoutId id="2147484617" r:id="rId7"/>
    <p:sldLayoutId id="2147484618" r:id="rId8"/>
    <p:sldLayoutId id="2147484619" r:id="rId9"/>
    <p:sldLayoutId id="2147484620" r:id="rId10"/>
    <p:sldLayoutId id="214748462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Pr>
        <a:solidFill>
          <a:srgbClr val="10253F"/>
        </a:solidFill>
        <a:effectLst/>
      </p:bgPr>
    </p:bg>
    <p:spTree>
      <p:nvGrpSpPr>
        <p:cNvPr id="1" name=""/>
        <p:cNvGrpSpPr/>
        <p:nvPr/>
      </p:nvGrpSpPr>
      <p:grpSpPr>
        <a:xfrm>
          <a:off x="0" y="0"/>
          <a:ext cx="0" cy="0"/>
          <a:chOff x="0" y="0"/>
          <a:chExt cx="0" cy="0"/>
        </a:xfrm>
      </p:grpSpPr>
      <p:sp>
        <p:nvSpPr>
          <p:cNvPr id="3074"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3075"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609600" y="635698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9AAE346D-53A4-49A7-9DF9-4E0326B34BF7}"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698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6981"/>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6A6790E-A361-4403-A328-A67E78B4088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231895421"/>
      </p:ext>
    </p:extLst>
  </p:cSld>
  <p:clrMap bg1="lt1" tx1="dk1" bg2="lt2" tx2="dk2" accent1="accent1" accent2="accent2" accent3="accent3" accent4="accent4" accent5="accent5" accent6="accent6" hlink="hlink" folHlink="folHlink"/>
  <p:sldLayoutIdLst>
    <p:sldLayoutId id="2147484623" r:id="rId1"/>
    <p:sldLayoutId id="2147484624" r:id="rId2"/>
    <p:sldLayoutId id="2147484625" r:id="rId3"/>
    <p:sldLayoutId id="2147484626" r:id="rId4"/>
    <p:sldLayoutId id="2147484627" r:id="rId5"/>
    <p:sldLayoutId id="2147484628" r:id="rId6"/>
    <p:sldLayoutId id="2147484629" r:id="rId7"/>
    <p:sldLayoutId id="2147484630" r:id="rId8"/>
    <p:sldLayoutId id="2147484631" r:id="rId9"/>
    <p:sldLayoutId id="2147484632" r:id="rId10"/>
    <p:sldLayoutId id="2147484633" r:id="rId11"/>
    <p:sldLayoutId id="2147484634" r:id="rId12"/>
    <p:sldLayoutId id="2147484635"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99"/>
            </a:gs>
            <a:gs pos="100000">
              <a:srgbClr val="E1E8F5"/>
            </a:gs>
          </a:gsLst>
          <a:lin ang="5400000" scaled="1"/>
        </a:gra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Cliquez et modifiez le titre</a:t>
            </a:r>
          </a:p>
        </p:txBody>
      </p:sp>
      <p:sp>
        <p:nvSpPr>
          <p:cNvPr id="1027"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Cliquez pour modifier les styles du texte du masque</a:t>
            </a:r>
          </a:p>
          <a:p>
            <a:pPr lvl="1"/>
            <a:r>
              <a:rPr lang="it-IT" altLang="it-IT"/>
              <a:t>Deuxième niveau</a:t>
            </a:r>
          </a:p>
          <a:p>
            <a:pPr lvl="2"/>
            <a:r>
              <a:rPr lang="it-IT" altLang="it-IT"/>
              <a:t>Troisième niveau</a:t>
            </a:r>
          </a:p>
          <a:p>
            <a:pPr lvl="3"/>
            <a:r>
              <a:rPr lang="it-IT" altLang="it-IT"/>
              <a:t>Quatrième niveau</a:t>
            </a:r>
          </a:p>
          <a:p>
            <a:pPr lvl="4"/>
            <a:r>
              <a:rPr lang="it-IT" altLang="it-IT"/>
              <a:t>Cinquième niveau</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356E8743-A182-434A-BCE9-EC61D57A0518}"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95E2B534-534D-4052-865C-B1864311D0A2}" type="slidenum">
              <a:rPr lang="it-IT" altLang="it-IT"/>
              <a:pPr>
                <a:defRPr/>
              </a:pPr>
              <a:t>‹N›</a:t>
            </a:fld>
            <a:endParaRPr lang="it-IT" altLang="it-IT"/>
          </a:p>
        </p:txBody>
      </p:sp>
    </p:spTree>
    <p:extLst>
      <p:ext uri="{BB962C8B-B14F-4D97-AF65-F5344CB8AC3E}">
        <p14:creationId xmlns:p14="http://schemas.microsoft.com/office/powerpoint/2010/main" val="1784504133"/>
      </p:ext>
    </p:extLst>
  </p:cSld>
  <p:clrMap bg1="lt1" tx1="dk1" bg2="lt2" tx2="dk2" accent1="accent1" accent2="accent2" accent3="accent3" accent4="accent4" accent5="accent5" accent6="accent6" hlink="hlink" folHlink="folHlink"/>
  <p:sldLayoutIdLst>
    <p:sldLayoutId id="2147484637" r:id="rId1"/>
    <p:sldLayoutId id="2147484638" r:id="rId2"/>
    <p:sldLayoutId id="2147484639" r:id="rId3"/>
    <p:sldLayoutId id="2147484640" r:id="rId4"/>
    <p:sldLayoutId id="2147484641" r:id="rId5"/>
    <p:sldLayoutId id="2147484642" r:id="rId6"/>
    <p:sldLayoutId id="2147484643" r:id="rId7"/>
    <p:sldLayoutId id="2147484644" r:id="rId8"/>
    <p:sldLayoutId id="2147484645" r:id="rId9"/>
    <p:sldLayoutId id="2147484646" r:id="rId10"/>
    <p:sldLayoutId id="214748464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solidFill>
          <a:srgbClr val="10253F"/>
        </a:solidFill>
        <a:effectLst/>
      </p:bgPr>
    </p:bg>
    <p:spTree>
      <p:nvGrpSpPr>
        <p:cNvPr id="1" name=""/>
        <p:cNvGrpSpPr/>
        <p:nvPr/>
      </p:nvGrpSpPr>
      <p:grpSpPr>
        <a:xfrm>
          <a:off x="0" y="0"/>
          <a:ext cx="0" cy="0"/>
          <a:chOff x="0" y="0"/>
          <a:chExt cx="0" cy="0"/>
        </a:xfrm>
      </p:grpSpPr>
      <p:sp>
        <p:nvSpPr>
          <p:cNvPr id="3074"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3075"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609600" y="6356913"/>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9AAE346D-53A4-49A7-9DF9-4E0326B34BF7}"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691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6913"/>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6A6790E-A361-4403-A328-A67E78B4088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2229098905"/>
      </p:ext>
    </p:extLst>
  </p:cSld>
  <p:clrMap bg1="lt1" tx1="dk1" bg2="lt2" tx2="dk2" accent1="accent1" accent2="accent2" accent3="accent3" accent4="accent4" accent5="accent5" accent6="accent6" hlink="hlink" folHlink="folHlink"/>
  <p:sldLayoutIdLst>
    <p:sldLayoutId id="2147484649" r:id="rId1"/>
    <p:sldLayoutId id="2147484650" r:id="rId2"/>
    <p:sldLayoutId id="2147484651" r:id="rId3"/>
    <p:sldLayoutId id="2147484652" r:id="rId4"/>
    <p:sldLayoutId id="2147484653" r:id="rId5"/>
    <p:sldLayoutId id="2147484654" r:id="rId6"/>
    <p:sldLayoutId id="2147484655" r:id="rId7"/>
    <p:sldLayoutId id="2147484656" r:id="rId8"/>
    <p:sldLayoutId id="2147484657" r:id="rId9"/>
    <p:sldLayoutId id="2147484658" r:id="rId10"/>
    <p:sldLayoutId id="2147484659" r:id="rId11"/>
    <p:sldLayoutId id="2147484660" r:id="rId12"/>
    <p:sldLayoutId id="2147484661"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5123"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F5527988-82CA-45C6-91E3-FC184F51B34A}" type="datetimeFigureOut">
              <a:rPr lang="it-IT"/>
              <a:pPr>
                <a:defRPr/>
              </a:pPr>
              <a:t>25/03/2019</a:t>
            </a:fld>
            <a:endParaRPr lang="it-IT"/>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7C94742B-FD0B-4553-B1A3-0A0C83DE9720}" type="slidenum">
              <a:rPr lang="it-IT" altLang="it-IT"/>
              <a:pPr>
                <a:defRPr/>
              </a:pPr>
              <a:t>‹N›</a:t>
            </a:fld>
            <a:endParaRPr lang="it-IT" altLang="it-IT"/>
          </a:p>
        </p:txBody>
      </p:sp>
    </p:spTree>
    <p:extLst>
      <p:ext uri="{BB962C8B-B14F-4D97-AF65-F5344CB8AC3E}">
        <p14:creationId xmlns:p14="http://schemas.microsoft.com/office/powerpoint/2010/main" val="1518963296"/>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solidFill>
          <a:srgbClr val="10253F"/>
        </a:solidFill>
        <a:effectLst/>
      </p:bgPr>
    </p:bg>
    <p:spTree>
      <p:nvGrpSpPr>
        <p:cNvPr id="1" name=""/>
        <p:cNvGrpSpPr/>
        <p:nvPr/>
      </p:nvGrpSpPr>
      <p:grpSpPr>
        <a:xfrm>
          <a:off x="0" y="0"/>
          <a:ext cx="0" cy="0"/>
          <a:chOff x="0" y="0"/>
          <a:chExt cx="0" cy="0"/>
        </a:xfrm>
      </p:grpSpPr>
      <p:sp>
        <p:nvSpPr>
          <p:cNvPr id="13314"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13315"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609600" y="6356843"/>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35E056A-D7FB-445F-9CEE-77B9AA9073F5}"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684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6843"/>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ADB2B661-9D2B-425B-AC41-2E3739B8CE83}"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268638683"/>
      </p:ext>
    </p:extLst>
  </p:cSld>
  <p:clrMap bg1="lt1" tx1="dk1" bg2="lt2" tx2="dk2" accent1="accent1" accent2="accent2" accent3="accent3" accent4="accent4" accent5="accent5" accent6="accent6" hlink="hlink" folHlink="folHlink"/>
  <p:sldLayoutIdLst>
    <p:sldLayoutId id="2147484663" r:id="rId1"/>
    <p:sldLayoutId id="2147484664" r:id="rId2"/>
    <p:sldLayoutId id="2147484665" r:id="rId3"/>
    <p:sldLayoutId id="2147484666" r:id="rId4"/>
    <p:sldLayoutId id="2147484667" r:id="rId5"/>
    <p:sldLayoutId id="2147484668" r:id="rId6"/>
    <p:sldLayoutId id="2147484669" r:id="rId7"/>
    <p:sldLayoutId id="2147484670" r:id="rId8"/>
    <p:sldLayoutId id="2147484671" r:id="rId9"/>
    <p:sldLayoutId id="2147484672" r:id="rId10"/>
    <p:sldLayoutId id="2147484673" r:id="rId11"/>
    <p:sldLayoutId id="2147484674" r:id="rId12"/>
    <p:sldLayoutId id="2147484675"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99"/>
            </a:gs>
            <a:gs pos="100000">
              <a:srgbClr val="E1E8F5"/>
            </a:gs>
          </a:gsLst>
          <a:lin ang="5400000" scaled="1"/>
        </a:gra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Cliquez et modifiez le titre</a:t>
            </a:r>
          </a:p>
        </p:txBody>
      </p:sp>
      <p:sp>
        <p:nvSpPr>
          <p:cNvPr id="1027"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Cliquez pour modifier les styles du texte du masque</a:t>
            </a:r>
          </a:p>
          <a:p>
            <a:pPr lvl="1"/>
            <a:r>
              <a:rPr lang="it-IT" altLang="it-IT"/>
              <a:t>Deuxième niveau</a:t>
            </a:r>
          </a:p>
          <a:p>
            <a:pPr lvl="2"/>
            <a:r>
              <a:rPr lang="it-IT" altLang="it-IT"/>
              <a:t>Troisième niveau</a:t>
            </a:r>
          </a:p>
          <a:p>
            <a:pPr lvl="3"/>
            <a:r>
              <a:rPr lang="it-IT" altLang="it-IT"/>
              <a:t>Quatrième niveau</a:t>
            </a:r>
          </a:p>
          <a:p>
            <a:pPr lvl="4"/>
            <a:r>
              <a:rPr lang="it-IT" altLang="it-IT"/>
              <a:t>Cinquième niveau</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356E8743-A182-434A-BCE9-EC61D57A0518}"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95E2B534-534D-4052-865C-B1864311D0A2}" type="slidenum">
              <a:rPr lang="it-IT" altLang="it-IT"/>
              <a:pPr>
                <a:defRPr/>
              </a:pPr>
              <a:t>‹N›</a:t>
            </a:fld>
            <a:endParaRPr lang="it-IT" altLang="it-IT"/>
          </a:p>
        </p:txBody>
      </p:sp>
    </p:spTree>
    <p:extLst>
      <p:ext uri="{BB962C8B-B14F-4D97-AF65-F5344CB8AC3E}">
        <p14:creationId xmlns:p14="http://schemas.microsoft.com/office/powerpoint/2010/main" val="2273683060"/>
      </p:ext>
    </p:extLst>
  </p:cSld>
  <p:clrMap bg1="lt1" tx1="dk1" bg2="lt2" tx2="dk2" accent1="accent1" accent2="accent2" accent3="accent3" accent4="accent4" accent5="accent5" accent6="accent6" hlink="hlink" folHlink="folHlink"/>
  <p:sldLayoutIdLst>
    <p:sldLayoutId id="2147484677" r:id="rId1"/>
    <p:sldLayoutId id="2147484678" r:id="rId2"/>
    <p:sldLayoutId id="2147484679" r:id="rId3"/>
    <p:sldLayoutId id="2147484680" r:id="rId4"/>
    <p:sldLayoutId id="2147484681" r:id="rId5"/>
    <p:sldLayoutId id="2147484682" r:id="rId6"/>
    <p:sldLayoutId id="2147484683" r:id="rId7"/>
    <p:sldLayoutId id="2147484684" r:id="rId8"/>
    <p:sldLayoutId id="2147484685" r:id="rId9"/>
    <p:sldLayoutId id="2147484686" r:id="rId10"/>
    <p:sldLayoutId id="214748468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99"/>
            </a:gs>
            <a:gs pos="100000">
              <a:srgbClr val="E1E8F5"/>
            </a:gs>
          </a:gsLst>
          <a:lin ang="5400000" scaled="1"/>
        </a:gra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Cliquez et modifiez le titre</a:t>
            </a:r>
          </a:p>
        </p:txBody>
      </p:sp>
      <p:sp>
        <p:nvSpPr>
          <p:cNvPr id="1027"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Cliquez pour modifier les styles du texte du masque</a:t>
            </a:r>
          </a:p>
          <a:p>
            <a:pPr lvl="1"/>
            <a:r>
              <a:rPr lang="it-IT" altLang="it-IT"/>
              <a:t>Deuxième niveau</a:t>
            </a:r>
          </a:p>
          <a:p>
            <a:pPr lvl="2"/>
            <a:r>
              <a:rPr lang="it-IT" altLang="it-IT"/>
              <a:t>Troisième niveau</a:t>
            </a:r>
          </a:p>
          <a:p>
            <a:pPr lvl="3"/>
            <a:r>
              <a:rPr lang="it-IT" altLang="it-IT"/>
              <a:t>Quatrième niveau</a:t>
            </a:r>
          </a:p>
          <a:p>
            <a:pPr lvl="4"/>
            <a:r>
              <a:rPr lang="it-IT" altLang="it-IT"/>
              <a:t>Cinquième niveau</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356E8743-A182-434A-BCE9-EC61D57A0518}"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95E2B534-534D-4052-865C-B1864311D0A2}" type="slidenum">
              <a:rPr lang="it-IT" altLang="it-IT"/>
              <a:pPr>
                <a:defRPr/>
              </a:pPr>
              <a:t>‹N›</a:t>
            </a:fld>
            <a:endParaRPr lang="it-IT" altLang="it-IT"/>
          </a:p>
        </p:txBody>
      </p:sp>
    </p:spTree>
    <p:extLst>
      <p:ext uri="{BB962C8B-B14F-4D97-AF65-F5344CB8AC3E}">
        <p14:creationId xmlns:p14="http://schemas.microsoft.com/office/powerpoint/2010/main" val="3844986348"/>
      </p:ext>
    </p:extLst>
  </p:cSld>
  <p:clrMap bg1="lt1" tx1="dk1" bg2="lt2" tx2="dk2" accent1="accent1" accent2="accent2" accent3="accent3" accent4="accent4" accent5="accent5" accent6="accent6" hlink="hlink" folHlink="folHlink"/>
  <p:sldLayoutIdLst>
    <p:sldLayoutId id="2147484689" r:id="rId1"/>
    <p:sldLayoutId id="2147484690" r:id="rId2"/>
    <p:sldLayoutId id="2147484691" r:id="rId3"/>
    <p:sldLayoutId id="2147484692" r:id="rId4"/>
    <p:sldLayoutId id="2147484693" r:id="rId5"/>
    <p:sldLayoutId id="2147484694" r:id="rId6"/>
    <p:sldLayoutId id="2147484695" r:id="rId7"/>
    <p:sldLayoutId id="2147484696" r:id="rId8"/>
    <p:sldLayoutId id="2147484697" r:id="rId9"/>
    <p:sldLayoutId id="2147484698" r:id="rId10"/>
    <p:sldLayoutId id="214748469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solidFill>
          <a:srgbClr val="10253F"/>
        </a:solidFill>
        <a:effectLst/>
      </p:bgPr>
    </p:bg>
    <p:spTree>
      <p:nvGrpSpPr>
        <p:cNvPr id="1" name=""/>
        <p:cNvGrpSpPr/>
        <p:nvPr/>
      </p:nvGrpSpPr>
      <p:grpSpPr>
        <a:xfrm>
          <a:off x="0" y="0"/>
          <a:ext cx="0" cy="0"/>
          <a:chOff x="0" y="0"/>
          <a:chExt cx="0" cy="0"/>
        </a:xfrm>
      </p:grpSpPr>
      <p:sp>
        <p:nvSpPr>
          <p:cNvPr id="13314"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13315"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609600" y="6356769"/>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35E056A-D7FB-445F-9CEE-77B9AA9073F5}"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6769"/>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6769"/>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ADB2B661-9D2B-425B-AC41-2E3739B8CE83}"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815671089"/>
      </p:ext>
    </p:extLst>
  </p:cSld>
  <p:clrMap bg1="lt1" tx1="dk1" bg2="lt2" tx2="dk2" accent1="accent1" accent2="accent2" accent3="accent3" accent4="accent4" accent5="accent5" accent6="accent6" hlink="hlink" folHlink="folHlink"/>
  <p:sldLayoutIdLst>
    <p:sldLayoutId id="2147484701" r:id="rId1"/>
    <p:sldLayoutId id="2147484702" r:id="rId2"/>
    <p:sldLayoutId id="2147484703" r:id="rId3"/>
    <p:sldLayoutId id="2147484704" r:id="rId4"/>
    <p:sldLayoutId id="2147484705" r:id="rId5"/>
    <p:sldLayoutId id="2147484706" r:id="rId6"/>
    <p:sldLayoutId id="2147484707" r:id="rId7"/>
    <p:sldLayoutId id="2147484708" r:id="rId8"/>
    <p:sldLayoutId id="2147484709" r:id="rId9"/>
    <p:sldLayoutId id="2147484710" r:id="rId10"/>
    <p:sldLayoutId id="2147484711" r:id="rId11"/>
    <p:sldLayoutId id="2147484712" r:id="rId12"/>
    <p:sldLayoutId id="2147484713"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Pr>
        <a:solidFill>
          <a:srgbClr val="10253F"/>
        </a:solidFill>
        <a:effectLst/>
      </p:bgPr>
    </p:bg>
    <p:spTree>
      <p:nvGrpSpPr>
        <p:cNvPr id="1" name=""/>
        <p:cNvGrpSpPr/>
        <p:nvPr/>
      </p:nvGrpSpPr>
      <p:grpSpPr>
        <a:xfrm>
          <a:off x="0" y="0"/>
          <a:ext cx="0" cy="0"/>
          <a:chOff x="0" y="0"/>
          <a:chExt cx="0" cy="0"/>
        </a:xfrm>
      </p:grpSpPr>
      <p:sp>
        <p:nvSpPr>
          <p:cNvPr id="3074"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3075"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609600" y="635669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9AAE346D-53A4-49A7-9DF9-4E0326B34BF7}"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669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6691"/>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6A6790E-A361-4403-A328-A67E78B4088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061791291"/>
      </p:ext>
    </p:extLst>
  </p:cSld>
  <p:clrMap bg1="lt1" tx1="dk1" bg2="lt2" tx2="dk2" accent1="accent1" accent2="accent2" accent3="accent3" accent4="accent4" accent5="accent5" accent6="accent6" hlink="hlink" folHlink="folHlink"/>
  <p:sldLayoutIdLst>
    <p:sldLayoutId id="2147484715" r:id="rId1"/>
    <p:sldLayoutId id="2147484716" r:id="rId2"/>
    <p:sldLayoutId id="2147484717" r:id="rId3"/>
    <p:sldLayoutId id="2147484718" r:id="rId4"/>
    <p:sldLayoutId id="2147484719" r:id="rId5"/>
    <p:sldLayoutId id="2147484720" r:id="rId6"/>
    <p:sldLayoutId id="2147484721" r:id="rId7"/>
    <p:sldLayoutId id="2147484722" r:id="rId8"/>
    <p:sldLayoutId id="2147484723" r:id="rId9"/>
    <p:sldLayoutId id="2147484724" r:id="rId10"/>
    <p:sldLayoutId id="2147484725" r:id="rId11"/>
    <p:sldLayoutId id="2147484726" r:id="rId12"/>
    <p:sldLayoutId id="2147484727"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p:bgPr>
        <a:solidFill>
          <a:srgbClr val="10253F"/>
        </a:solidFill>
        <a:effectLst/>
      </p:bgPr>
    </p:bg>
    <p:spTree>
      <p:nvGrpSpPr>
        <p:cNvPr id="1" name=""/>
        <p:cNvGrpSpPr/>
        <p:nvPr/>
      </p:nvGrpSpPr>
      <p:grpSpPr>
        <a:xfrm>
          <a:off x="0" y="0"/>
          <a:ext cx="0" cy="0"/>
          <a:chOff x="0" y="0"/>
          <a:chExt cx="0" cy="0"/>
        </a:xfrm>
      </p:grpSpPr>
      <p:sp>
        <p:nvSpPr>
          <p:cNvPr id="3074"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3075"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609600" y="635661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9AAE346D-53A4-49A7-9DF9-4E0326B34BF7}" type="datetimeFigureOut">
              <a:rPr lang="it-IT">
                <a:solidFill>
                  <a:prstClr val="black">
                    <a:tint val="75000"/>
                  </a:prstClr>
                </a:solidFill>
              </a:rPr>
              <a:pPr>
                <a:defRPr/>
              </a:pPr>
              <a:t>25/03/2019</a:t>
            </a:fld>
            <a:endParaRPr lang="it-IT">
              <a:solidFill>
                <a:prstClr val="black">
                  <a:tint val="75000"/>
                </a:prstClr>
              </a:solidFill>
            </a:endParaRPr>
          </a:p>
        </p:txBody>
      </p:sp>
      <p:sp>
        <p:nvSpPr>
          <p:cNvPr id="5" name="Segnaposto piè di pagina 4"/>
          <p:cNvSpPr>
            <a:spLocks noGrp="1"/>
          </p:cNvSpPr>
          <p:nvPr>
            <p:ph type="ftr" sz="quarter" idx="3"/>
          </p:nvPr>
        </p:nvSpPr>
        <p:spPr>
          <a:xfrm>
            <a:off x="4165600" y="635661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6611"/>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6A6790E-A361-4403-A328-A67E78B40888}"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1350922743"/>
      </p:ext>
    </p:extLst>
  </p:cSld>
  <p:clrMap bg1="lt1" tx1="dk1" bg2="lt2" tx2="dk2" accent1="accent1" accent2="accent2" accent3="accent3" accent4="accent4" accent5="accent5" accent6="accent6" hlink="hlink" folHlink="folHlink"/>
  <p:sldLayoutIdLst>
    <p:sldLayoutId id="2147484729" r:id="rId1"/>
    <p:sldLayoutId id="2147484730" r:id="rId2"/>
    <p:sldLayoutId id="2147484731" r:id="rId3"/>
    <p:sldLayoutId id="2147484732" r:id="rId4"/>
    <p:sldLayoutId id="2147484733" r:id="rId5"/>
    <p:sldLayoutId id="2147484734" r:id="rId6"/>
    <p:sldLayoutId id="2147484735" r:id="rId7"/>
    <p:sldLayoutId id="2147484736" r:id="rId8"/>
    <p:sldLayoutId id="2147484737" r:id="rId9"/>
    <p:sldLayoutId id="2147484738" r:id="rId10"/>
    <p:sldLayoutId id="2147484739" r:id="rId11"/>
    <p:sldLayoutId id="2147484740" r:id="rId12"/>
    <p:sldLayoutId id="2147484741"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2051"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495C5BE3-BB1E-498E-A436-1ADD96919E3A}" type="datetimeFigureOut">
              <a:rPr lang="it-IT"/>
              <a:pPr>
                <a:defRPr/>
              </a:pPr>
              <a:t>25/03/2019</a:t>
            </a:fld>
            <a:endParaRPr lang="it-IT"/>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F5173918-2222-4F7C-AC8F-7CC0727E9A85}" type="slidenum">
              <a:rPr lang="it-IT" altLang="it-IT"/>
              <a:pPr>
                <a:defRPr/>
              </a:pPr>
              <a:t>‹N›</a:t>
            </a:fld>
            <a:endParaRPr lang="it-IT" altLang="it-IT"/>
          </a:p>
        </p:txBody>
      </p:sp>
    </p:spTree>
    <p:extLst>
      <p:ext uri="{BB962C8B-B14F-4D97-AF65-F5344CB8AC3E}">
        <p14:creationId xmlns:p14="http://schemas.microsoft.com/office/powerpoint/2010/main" val="1334478492"/>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6147"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DA1BA1A4-B68A-492D-8053-4871025B2FED}" type="datetime1">
              <a:rPr lang="it-IT"/>
              <a:pPr>
                <a:defRPr/>
              </a:pPr>
              <a:t>25/03/2019</a:t>
            </a:fld>
            <a:endParaRPr lang="it-IT"/>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85607AEE-CAEC-472E-A388-FC1B21D89F1D}" type="slidenum">
              <a:rPr lang="it-IT" altLang="it-IT"/>
              <a:pPr>
                <a:defRPr/>
              </a:pPr>
              <a:t>‹N›</a:t>
            </a:fld>
            <a:endParaRPr lang="it-IT" altLang="it-IT"/>
          </a:p>
        </p:txBody>
      </p:sp>
    </p:spTree>
    <p:extLst>
      <p:ext uri="{BB962C8B-B14F-4D97-AF65-F5344CB8AC3E}">
        <p14:creationId xmlns:p14="http://schemas.microsoft.com/office/powerpoint/2010/main" val="1014271821"/>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1027"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609600" y="6357003"/>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defRPr>
            </a:lvl1pPr>
          </a:lstStyle>
          <a:p>
            <a:pPr>
              <a:defRPr/>
            </a:pPr>
            <a:fld id="{902A592A-B692-49F5-A175-8291B6D995C8}" type="datetimeFigureOut">
              <a:rPr lang="it-IT" altLang="it-IT"/>
              <a:pPr>
                <a:defRPr/>
              </a:pPr>
              <a:t>25/03/2019</a:t>
            </a:fld>
            <a:endParaRPr lang="it-IT" altLang="it-IT"/>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it-IT"/>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48992052-0EA7-41E2-ACF1-ACC65A4A68BB}" type="slidenum">
              <a:rPr lang="it-IT" altLang="it-IT"/>
              <a:pPr>
                <a:defRPr/>
              </a:pPr>
              <a:t>‹N›</a:t>
            </a:fld>
            <a:endParaRPr lang="it-IT" altLang="it-IT"/>
          </a:p>
        </p:txBody>
      </p:sp>
    </p:spTree>
    <p:extLst>
      <p:ext uri="{BB962C8B-B14F-4D97-AF65-F5344CB8AC3E}">
        <p14:creationId xmlns:p14="http://schemas.microsoft.com/office/powerpoint/2010/main" val="3854025861"/>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00336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altLang="it-IT"/>
              <a:t>Fare clic per modificare gli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b="0"/>
            </a:lvl1pPr>
          </a:lstStyle>
          <a:p>
            <a:pPr>
              <a:defRPr/>
            </a:pPr>
            <a:endParaRPr lang="it-IT" altLang="it-IT"/>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b="0"/>
            </a:lvl1pPr>
          </a:lstStyle>
          <a:p>
            <a:pPr>
              <a:defRPr/>
            </a:pPr>
            <a:endParaRPr lang="it-IT" altLang="it-IT"/>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b="0" smtClean="0"/>
            </a:lvl1pPr>
          </a:lstStyle>
          <a:p>
            <a:pPr>
              <a:defRPr/>
            </a:pPr>
            <a:fld id="{52FA78F7-0FED-4D04-AD91-0C17ED30E45F}" type="slidenum">
              <a:rPr lang="it-IT" altLang="it-IT"/>
              <a:pPr>
                <a:defRPr/>
              </a:pPr>
              <a:t>‹N›</a:t>
            </a:fld>
            <a:endParaRPr lang="it-IT" altLang="it-IT"/>
          </a:p>
        </p:txBody>
      </p:sp>
    </p:spTree>
    <p:extLst>
      <p:ext uri="{BB962C8B-B14F-4D97-AF65-F5344CB8AC3E}">
        <p14:creationId xmlns:p14="http://schemas.microsoft.com/office/powerpoint/2010/main" val="2451326613"/>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99"/>
            </a:gs>
            <a:gs pos="100000">
              <a:srgbClr val="E1E8F5"/>
            </a:gs>
          </a:gsLst>
          <a:lin ang="5400000" scaled="1"/>
        </a:gra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Cliquez et modifiez le titre</a:t>
            </a:r>
          </a:p>
        </p:txBody>
      </p:sp>
      <p:sp>
        <p:nvSpPr>
          <p:cNvPr id="1027" name="Segnaposto testo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Cliquez pour modifier les styles du texte du masque</a:t>
            </a:r>
          </a:p>
          <a:p>
            <a:pPr lvl="1"/>
            <a:r>
              <a:rPr lang="it-IT" altLang="it-IT"/>
              <a:t>Deuxième niveau</a:t>
            </a:r>
          </a:p>
          <a:p>
            <a:pPr lvl="2"/>
            <a:r>
              <a:rPr lang="it-IT" altLang="it-IT"/>
              <a:t>Troisième niveau</a:t>
            </a:r>
          </a:p>
          <a:p>
            <a:pPr lvl="3"/>
            <a:r>
              <a:rPr lang="it-IT" altLang="it-IT"/>
              <a:t>Quatrième niveau</a:t>
            </a:r>
          </a:p>
          <a:p>
            <a:pPr lvl="4"/>
            <a:r>
              <a:rPr lang="it-IT" altLang="it-IT"/>
              <a:t>Cinquième niveau</a:t>
            </a:r>
          </a:p>
        </p:txBody>
      </p:sp>
      <p:sp>
        <p:nvSpPr>
          <p:cNvPr id="4" name="Segnaposto data 3"/>
          <p:cNvSpPr>
            <a:spLocks noGrp="1"/>
          </p:cNvSpPr>
          <p:nvPr>
            <p:ph type="dt" sz="half" idx="2"/>
          </p:nvPr>
        </p:nvSpPr>
        <p:spPr>
          <a:xfrm>
            <a:off x="609600" y="635700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42BFAD8B-96C8-419E-86C9-3ED4E3EAC4AA}" type="datetimeFigureOut">
              <a:rPr lang="it-IT"/>
              <a:pPr>
                <a:defRPr/>
              </a:pPr>
              <a:t>25/03/2019</a:t>
            </a:fld>
            <a:endParaRPr lang="it-IT"/>
          </a:p>
        </p:txBody>
      </p:sp>
      <p:sp>
        <p:nvSpPr>
          <p:cNvPr id="5" name="Segnaposto piè di pagina 4"/>
          <p:cNvSpPr>
            <a:spLocks noGrp="1"/>
          </p:cNvSpPr>
          <p:nvPr>
            <p:ph type="ftr" sz="quarter" idx="3"/>
          </p:nvPr>
        </p:nvSpPr>
        <p:spPr>
          <a:xfrm>
            <a:off x="4165600" y="635700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8737600" y="635700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A8222F1B-5060-4582-BDCC-E67FF22475E8}" type="slidenum">
              <a:rPr lang="it-IT" altLang="it-IT"/>
              <a:pPr>
                <a:defRPr/>
              </a:pPr>
              <a:t>‹N›</a:t>
            </a:fld>
            <a:endParaRPr lang="it-IT" altLang="it-IT"/>
          </a:p>
        </p:txBody>
      </p:sp>
    </p:spTree>
    <p:extLst>
      <p:ext uri="{BB962C8B-B14F-4D97-AF65-F5344CB8AC3E}">
        <p14:creationId xmlns:p14="http://schemas.microsoft.com/office/powerpoint/2010/main" val="210800757"/>
      </p:ext>
    </p:ext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30.xml"/></Relationships>
</file>

<file path=ppt/slides/_rels/slide100.xml.rels><?xml version="1.0" encoding="UTF-8" standalone="yes"?>
<Relationships xmlns="http://schemas.openxmlformats.org/package/2006/relationships"><Relationship Id="rId2" Type="http://schemas.openxmlformats.org/officeDocument/2006/relationships/image" Target="../media/image216.png"/><Relationship Id="rId1" Type="http://schemas.openxmlformats.org/officeDocument/2006/relationships/slideLayout" Target="../slideLayouts/slideLayout415.xml"/></Relationships>
</file>

<file path=ppt/slides/_rels/slide101.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image" Target="../media/image217.png"/><Relationship Id="rId1" Type="http://schemas.openxmlformats.org/officeDocument/2006/relationships/slideLayout" Target="../slideLayouts/slideLayout415.xml"/></Relationships>
</file>

<file path=ppt/slides/_rels/slide102.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image" Target="../media/image219.png"/><Relationship Id="rId1" Type="http://schemas.openxmlformats.org/officeDocument/2006/relationships/slideLayout" Target="../slideLayouts/slideLayout84.xml"/></Relationships>
</file>

<file path=ppt/slides/_rels/slide103.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222.wmf"/><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223.wmf"/></Relationships>
</file>

<file path=ppt/slides/_rels/slide105.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25.jpeg"/></Relationships>
</file>

<file path=ppt/slides/_rels/slide106.xml.rels><?xml version="1.0" encoding="UTF-8" standalone="yes"?>
<Relationships xmlns="http://schemas.openxmlformats.org/package/2006/relationships"><Relationship Id="rId3" Type="http://schemas.openxmlformats.org/officeDocument/2006/relationships/hyperlink" Target="http://users.rcn.com/jkimball.ma.ultranet/BiologyPages/B/B_and_Tcells.html" TargetMode="External"/><Relationship Id="rId2" Type="http://schemas.openxmlformats.org/officeDocument/2006/relationships/image" Target="../media/image226.png"/><Relationship Id="rId1" Type="http://schemas.openxmlformats.org/officeDocument/2006/relationships/slideLayout" Target="../slideLayouts/slideLayout7.xml"/><Relationship Id="rId6" Type="http://schemas.openxmlformats.org/officeDocument/2006/relationships/hyperlink" Target="http://users.rcn.com/jkimball.ma.ultranet/BiologyPages/P/Promoter.html" TargetMode="External"/><Relationship Id="rId5" Type="http://schemas.openxmlformats.org/officeDocument/2006/relationships/hyperlink" Target="http://users.rcn.com/jkimball.ma.ultranet/BiologyPages/A/AgReceptorDiversity.html" TargetMode="External"/><Relationship Id="rId4" Type="http://schemas.openxmlformats.org/officeDocument/2006/relationships/hyperlink" Target="http://users.rcn.com/jkimball.ma.ultranet/BiologyPages/M/Mutations.html" TargetMode="External"/></Relationships>
</file>

<file path=ppt/slides/_rels/slide107.xml.rels><?xml version="1.0" encoding="UTF-8" standalone="yes"?>
<Relationships xmlns="http://schemas.openxmlformats.org/package/2006/relationships"><Relationship Id="rId3" Type="http://schemas.openxmlformats.org/officeDocument/2006/relationships/image" Target="../media/image228.wmf"/><Relationship Id="rId2" Type="http://schemas.openxmlformats.org/officeDocument/2006/relationships/image" Target="../media/image227.wmf"/><Relationship Id="rId1" Type="http://schemas.openxmlformats.org/officeDocument/2006/relationships/slideLayout" Target="../slideLayouts/slideLayout18.xml"/><Relationship Id="rId5" Type="http://schemas.openxmlformats.org/officeDocument/2006/relationships/image" Target="../media/image230.png"/><Relationship Id="rId4" Type="http://schemas.openxmlformats.org/officeDocument/2006/relationships/image" Target="../media/image229.wmf"/></Relationships>
</file>

<file path=ppt/slides/_rels/slide108.xml.rels><?xml version="1.0" encoding="UTF-8" standalone="yes"?>
<Relationships xmlns="http://schemas.openxmlformats.org/package/2006/relationships"><Relationship Id="rId2" Type="http://schemas.openxmlformats.org/officeDocument/2006/relationships/image" Target="../media/image231.wmf"/><Relationship Id="rId1" Type="http://schemas.openxmlformats.org/officeDocument/2006/relationships/slideLayout" Target="../slideLayouts/slideLayout18.xml"/></Relationships>
</file>

<file path=ppt/slides/_rels/slide109.xml.rels><?xml version="1.0" encoding="UTF-8" standalone="yes"?>
<Relationships xmlns="http://schemas.openxmlformats.org/package/2006/relationships"><Relationship Id="rId2" Type="http://schemas.openxmlformats.org/officeDocument/2006/relationships/image" Target="../media/image232.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8.xml"/><Relationship Id="rId1" Type="http://schemas.openxmlformats.org/officeDocument/2006/relationships/slideLayout" Target="../slideLayouts/slideLayout230.xml"/><Relationship Id="rId4" Type="http://schemas.openxmlformats.org/officeDocument/2006/relationships/image" Target="../media/image26.wmf"/></Relationships>
</file>

<file path=ppt/slides/_rels/slide110.xml.rels><?xml version="1.0" encoding="UTF-8" standalone="yes"?>
<Relationships xmlns="http://schemas.openxmlformats.org/package/2006/relationships"><Relationship Id="rId3" Type="http://schemas.openxmlformats.org/officeDocument/2006/relationships/image" Target="../media/image234.png"/><Relationship Id="rId2" Type="http://schemas.openxmlformats.org/officeDocument/2006/relationships/image" Target="../media/image233.png"/><Relationship Id="rId1" Type="http://schemas.openxmlformats.org/officeDocument/2006/relationships/slideLayout" Target="../slideLayouts/slideLayout439.xml"/><Relationship Id="rId6" Type="http://schemas.openxmlformats.org/officeDocument/2006/relationships/image" Target="../media/image237.png"/><Relationship Id="rId5" Type="http://schemas.openxmlformats.org/officeDocument/2006/relationships/image" Target="../media/image236.png"/><Relationship Id="rId4" Type="http://schemas.openxmlformats.org/officeDocument/2006/relationships/image" Target="../media/image235.png"/></Relationships>
</file>

<file path=ppt/slides/_rels/slide111.xml.rels><?xml version="1.0" encoding="UTF-8" standalone="yes"?>
<Relationships xmlns="http://schemas.openxmlformats.org/package/2006/relationships"><Relationship Id="rId2" Type="http://schemas.openxmlformats.org/officeDocument/2006/relationships/image" Target="../media/image238.png"/><Relationship Id="rId1" Type="http://schemas.openxmlformats.org/officeDocument/2006/relationships/slideLayout" Target="../slideLayouts/slideLayout18.xml"/></Relationships>
</file>

<file path=ppt/slides/_rels/slide112.xml.rels><?xml version="1.0" encoding="UTF-8" standalone="yes"?>
<Relationships xmlns="http://schemas.openxmlformats.org/package/2006/relationships"><Relationship Id="rId3" Type="http://schemas.openxmlformats.org/officeDocument/2006/relationships/image" Target="../media/image239.wmf"/><Relationship Id="rId2" Type="http://schemas.openxmlformats.org/officeDocument/2006/relationships/notesSlide" Target="../notesSlides/notesSlide37.xml"/><Relationship Id="rId1" Type="http://schemas.openxmlformats.org/officeDocument/2006/relationships/slideLayout" Target="../slideLayouts/slideLayout183.xml"/></Relationships>
</file>

<file path=ppt/slides/_rels/slide113.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242.wmf"/><Relationship Id="rId4" Type="http://schemas.openxmlformats.org/officeDocument/2006/relationships/image" Target="../media/image241.wmf"/></Relationships>
</file>

<file path=ppt/slides/_rels/slide114.xml.rels><?xml version="1.0" encoding="UTF-8" standalone="yes"?>
<Relationships xmlns="http://schemas.openxmlformats.org/package/2006/relationships"><Relationship Id="rId3" Type="http://schemas.openxmlformats.org/officeDocument/2006/relationships/image" Target="../media/image243.png"/><Relationship Id="rId7" Type="http://schemas.openxmlformats.org/officeDocument/2006/relationships/image" Target="../media/image246.wmf"/><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hyperlink" Target="http://www.ncbi.nlm.nih.gov/pubmed/17119190?ordinalpos=1&amp;itool=EntrezSystem2.PEntrez.Pubmed.Pubmed_ResultsPanel.Pubmed_DefaultReportPanel.Pubmed_RVDocSum" TargetMode="External"/><Relationship Id="rId5" Type="http://schemas.openxmlformats.org/officeDocument/2006/relationships/image" Target="../media/image245.png"/><Relationship Id="rId4" Type="http://schemas.openxmlformats.org/officeDocument/2006/relationships/image" Target="../media/image244.jpeg"/></Relationships>
</file>

<file path=ppt/slides/_rels/slide115.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hyperlink" Target="http://atlasgeneticsoncology.org/Genes/MLL.html" TargetMode="External"/><Relationship Id="rId4" Type="http://schemas.openxmlformats.org/officeDocument/2006/relationships/hyperlink" Target="http://atlasgeneticsoncology.org/Genes/AF9.html" TargetMode="External"/></Relationships>
</file>

<file path=ppt/slides/_rels/slide116.xml.rels><?xml version="1.0" encoding="UTF-8" standalone="yes"?>
<Relationships xmlns="http://schemas.openxmlformats.org/package/2006/relationships"><Relationship Id="rId3" Type="http://schemas.openxmlformats.org/officeDocument/2006/relationships/image" Target="../media/image248.wmf"/><Relationship Id="rId2" Type="http://schemas.openxmlformats.org/officeDocument/2006/relationships/notesSlide" Target="../notesSlides/notesSlide41.xml"/><Relationship Id="rId1" Type="http://schemas.openxmlformats.org/officeDocument/2006/relationships/slideLayout" Target="../slideLayouts/slideLayout465.xml"/><Relationship Id="rId5" Type="http://schemas.openxmlformats.org/officeDocument/2006/relationships/image" Target="../media/image250.wmf"/><Relationship Id="rId4" Type="http://schemas.openxmlformats.org/officeDocument/2006/relationships/image" Target="../media/image249.wmf"/></Relationships>
</file>

<file path=ppt/slides/_rels/slide117.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251.wmf"/><Relationship Id="rId1" Type="http://schemas.openxmlformats.org/officeDocument/2006/relationships/slideLayout" Target="../slideLayouts/slideLayout476.xml"/><Relationship Id="rId4" Type="http://schemas.openxmlformats.org/officeDocument/2006/relationships/image" Target="../media/image253.wmf"/></Relationships>
</file>

<file path=ppt/slides/_rels/slide118.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image" Target="../media/image254.png"/><Relationship Id="rId1" Type="http://schemas.openxmlformats.org/officeDocument/2006/relationships/slideLayout" Target="../slideLayouts/slideLayout452.xml"/></Relationships>
</file>

<file path=ppt/slides/_rels/slide119.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image" Target="../media/image256.png"/><Relationship Id="rId1" Type="http://schemas.openxmlformats.org/officeDocument/2006/relationships/slideLayout" Target="../slideLayouts/slideLayout452.xml"/><Relationship Id="rId6" Type="http://schemas.openxmlformats.org/officeDocument/2006/relationships/image" Target="../media/image260.png"/><Relationship Id="rId5" Type="http://schemas.openxmlformats.org/officeDocument/2006/relationships/image" Target="../media/image259.png"/><Relationship Id="rId4" Type="http://schemas.openxmlformats.org/officeDocument/2006/relationships/image" Target="../media/image25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0.xml"/></Relationships>
</file>

<file path=ppt/slides/_rels/slide120.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image" Target="../media/image261.png"/><Relationship Id="rId1" Type="http://schemas.openxmlformats.org/officeDocument/2006/relationships/slideLayout" Target="../slideLayouts/slideLayout452.xml"/><Relationship Id="rId5" Type="http://schemas.openxmlformats.org/officeDocument/2006/relationships/image" Target="../media/image264.png"/><Relationship Id="rId4" Type="http://schemas.openxmlformats.org/officeDocument/2006/relationships/image" Target="../media/image263.png"/></Relationships>
</file>

<file path=ppt/slides/_rels/slide121.xml.rels><?xml version="1.0" encoding="UTF-8" standalone="yes"?>
<Relationships xmlns="http://schemas.openxmlformats.org/package/2006/relationships"><Relationship Id="rId3" Type="http://schemas.openxmlformats.org/officeDocument/2006/relationships/image" Target="../media/image266.png"/><Relationship Id="rId2" Type="http://schemas.openxmlformats.org/officeDocument/2006/relationships/image" Target="../media/image265.png"/><Relationship Id="rId1" Type="http://schemas.openxmlformats.org/officeDocument/2006/relationships/slideLayout" Target="../slideLayouts/slideLayout452.xml"/><Relationship Id="rId4" Type="http://schemas.openxmlformats.org/officeDocument/2006/relationships/image" Target="../media/image267.png"/></Relationships>
</file>

<file path=ppt/slides/_rels/slide122.xml.rels><?xml version="1.0" encoding="UTF-8" standalone="yes"?>
<Relationships xmlns="http://schemas.openxmlformats.org/package/2006/relationships"><Relationship Id="rId3" Type="http://schemas.openxmlformats.org/officeDocument/2006/relationships/image" Target="../media/image269.png"/><Relationship Id="rId2" Type="http://schemas.openxmlformats.org/officeDocument/2006/relationships/image" Target="../media/image268.jpeg"/><Relationship Id="rId1" Type="http://schemas.openxmlformats.org/officeDocument/2006/relationships/slideLayout" Target="../slideLayouts/slideLayout40.xml"/><Relationship Id="rId6" Type="http://schemas.openxmlformats.org/officeDocument/2006/relationships/image" Target="../media/image272.png"/><Relationship Id="rId5" Type="http://schemas.openxmlformats.org/officeDocument/2006/relationships/image" Target="../media/image271.png"/><Relationship Id="rId4" Type="http://schemas.openxmlformats.org/officeDocument/2006/relationships/image" Target="../media/image270.png"/></Relationships>
</file>

<file path=ppt/slides/_rels/slide123.xml.rels><?xml version="1.0" encoding="UTF-8" standalone="yes"?>
<Relationships xmlns="http://schemas.openxmlformats.org/package/2006/relationships"><Relationship Id="rId3" Type="http://schemas.openxmlformats.org/officeDocument/2006/relationships/hyperlink" Target="http://api.viglink.com/api/click?format=go&amp;jsonp=vglnk_14219165590316&amp;key=4a78dc3a94c6048e0e9a7cace96c98f5&amp;libId=b921d5cc-850f-4761-bd4e-0ec38f0756a2&amp;loc=http://www.science-of-aging.com/timelines/virchow-pathology-cell-formation.php&amp;v=1&amp;out=http://books.google.com/books?id%3DnmEGHJy9uswC&amp;ref=http://www.google.it/url?url%3Dhttp://www.science-of-aging.com/timelines/virchow-pathology-cell-formation.php%26rct%3Dj%26frm%3D1%26q%3D%26esrc%3Ds%26sa%3DU%26ei%3DPLjAVMTdKqjMygPcmoLACA%26ved%3D0CCoQ9QEwBg%26usg%3DAFQjCNELvO6UVk3yxigQu57QKFKl3SXylw&amp;title=Rudolf%20Virchow%20Endorses%20Cell%20Division%20and%20its%20Role%20in%20Pathology&amp;txt=Cellular%20Pathology%20as%20Based%20Upon%20Physiological%20and%20Pathological%20Histology." TargetMode="External"/><Relationship Id="rId2" Type="http://schemas.openxmlformats.org/officeDocument/2006/relationships/image" Target="../media/image273.png"/><Relationship Id="rId1" Type="http://schemas.openxmlformats.org/officeDocument/2006/relationships/slideLayout" Target="../slideLayouts/slideLayout40.xml"/><Relationship Id="rId4" Type="http://schemas.openxmlformats.org/officeDocument/2006/relationships/image" Target="../media/image274.jpeg"/></Relationships>
</file>

<file path=ppt/slides/_rels/slide124.xml.rels><?xml version="1.0" encoding="UTF-8" standalone="yes"?>
<Relationships xmlns="http://schemas.openxmlformats.org/package/2006/relationships"><Relationship Id="rId2" Type="http://schemas.openxmlformats.org/officeDocument/2006/relationships/image" Target="../media/image275.jpg"/><Relationship Id="rId1" Type="http://schemas.openxmlformats.org/officeDocument/2006/relationships/slideLayout" Target="../slideLayouts/slideLayout247.xml"/></Relationships>
</file>

<file path=ppt/slides/_rels/slide125.xml.rels><?xml version="1.0" encoding="UTF-8" standalone="yes"?>
<Relationships xmlns="http://schemas.openxmlformats.org/package/2006/relationships"><Relationship Id="rId2" Type="http://schemas.openxmlformats.org/officeDocument/2006/relationships/image" Target="../media/image276.wmf"/><Relationship Id="rId1" Type="http://schemas.openxmlformats.org/officeDocument/2006/relationships/slideLayout" Target="../slideLayouts/slideLayout35.xml"/></Relationships>
</file>

<file path=ppt/slides/_rels/slide126.xml.rels><?xml version="1.0" encoding="UTF-8" standalone="yes"?>
<Relationships xmlns="http://schemas.openxmlformats.org/package/2006/relationships"><Relationship Id="rId3" Type="http://schemas.openxmlformats.org/officeDocument/2006/relationships/image" Target="../media/image278.png"/><Relationship Id="rId2" Type="http://schemas.openxmlformats.org/officeDocument/2006/relationships/image" Target="../media/image277.png"/><Relationship Id="rId1" Type="http://schemas.openxmlformats.org/officeDocument/2006/relationships/slideLayout" Target="../slideLayouts/slideLayout7.xml"/><Relationship Id="rId4" Type="http://schemas.openxmlformats.org/officeDocument/2006/relationships/image" Target="../media/image279.png"/></Relationships>
</file>

<file path=ppt/slides/_rels/slide127.xml.rels><?xml version="1.0" encoding="UTF-8" standalone="yes"?>
<Relationships xmlns="http://schemas.openxmlformats.org/package/2006/relationships"><Relationship Id="rId3" Type="http://schemas.openxmlformats.org/officeDocument/2006/relationships/image" Target="../media/image281.wmf"/><Relationship Id="rId2" Type="http://schemas.openxmlformats.org/officeDocument/2006/relationships/image" Target="../media/image280.wmf"/><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3" Type="http://schemas.openxmlformats.org/officeDocument/2006/relationships/image" Target="../media/image283.jpeg"/><Relationship Id="rId2" Type="http://schemas.openxmlformats.org/officeDocument/2006/relationships/image" Target="../media/image282.png"/><Relationship Id="rId1" Type="http://schemas.openxmlformats.org/officeDocument/2006/relationships/slideLayout" Target="../slideLayouts/slideLayout73.xml"/></Relationships>
</file>

<file path=ppt/slides/_rels/slide129.xml.rels><?xml version="1.0" encoding="UTF-8" standalone="yes"?>
<Relationships xmlns="http://schemas.openxmlformats.org/package/2006/relationships"><Relationship Id="rId3" Type="http://schemas.openxmlformats.org/officeDocument/2006/relationships/image" Target="../media/image285.png"/><Relationship Id="rId2" Type="http://schemas.openxmlformats.org/officeDocument/2006/relationships/image" Target="../media/image284.jpeg"/><Relationship Id="rId1" Type="http://schemas.openxmlformats.org/officeDocument/2006/relationships/slideLayout" Target="../slideLayouts/slideLayout117.xml"/></Relationships>
</file>

<file path=ppt/slides/_rels/slide13.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84.xml"/></Relationships>
</file>

<file path=ppt/slides/_rels/slide130.xml.rels><?xml version="1.0" encoding="UTF-8" standalone="yes"?>
<Relationships xmlns="http://schemas.openxmlformats.org/package/2006/relationships"><Relationship Id="rId2" Type="http://schemas.openxmlformats.org/officeDocument/2006/relationships/image" Target="../media/image286.wmf"/><Relationship Id="rId1" Type="http://schemas.openxmlformats.org/officeDocument/2006/relationships/slideLayout" Target="../slideLayouts/slideLayout73.xml"/></Relationships>
</file>

<file path=ppt/slides/_rels/slide131.xml.rels><?xml version="1.0" encoding="UTF-8" standalone="yes"?>
<Relationships xmlns="http://schemas.openxmlformats.org/package/2006/relationships"><Relationship Id="rId3" Type="http://schemas.openxmlformats.org/officeDocument/2006/relationships/hyperlink" Target="http://science.nasa.gov/headlines/y2006/images/telomeres/caps_med.jpg" TargetMode="External"/><Relationship Id="rId2" Type="http://schemas.openxmlformats.org/officeDocument/2006/relationships/image" Target="../media/image287.png"/><Relationship Id="rId1" Type="http://schemas.openxmlformats.org/officeDocument/2006/relationships/slideLayout" Target="../slideLayouts/slideLayout487.xml"/><Relationship Id="rId4" Type="http://schemas.openxmlformats.org/officeDocument/2006/relationships/hyperlink" Target="http://upload.wikimedia.org/wikipedia/en/4/4a/Telomere_caps.gif" TargetMode="External"/></Relationships>
</file>

<file path=ppt/slides/_rels/slide132.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447.xml"/></Relationships>
</file>

<file path=ppt/slides/_rels/slide133.xml.rels><?xml version="1.0" encoding="UTF-8" standalone="yes"?>
<Relationships xmlns="http://schemas.openxmlformats.org/package/2006/relationships"><Relationship Id="rId2" Type="http://schemas.openxmlformats.org/officeDocument/2006/relationships/image" Target="../media/image288.png"/><Relationship Id="rId1" Type="http://schemas.openxmlformats.org/officeDocument/2006/relationships/slideLayout" Target="../slideLayouts/slideLayout4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290.png"/><Relationship Id="rId2" Type="http://schemas.openxmlformats.org/officeDocument/2006/relationships/image" Target="../media/image289.png"/><Relationship Id="rId1" Type="http://schemas.openxmlformats.org/officeDocument/2006/relationships/slideLayout" Target="../slideLayouts/slideLayout40.xml"/><Relationship Id="rId4" Type="http://schemas.openxmlformats.org/officeDocument/2006/relationships/image" Target="../media/image291.jpeg"/></Relationships>
</file>

<file path=ppt/slides/_rels/slide136.xml.rels><?xml version="1.0" encoding="UTF-8" standalone="yes"?>
<Relationships xmlns="http://schemas.openxmlformats.org/package/2006/relationships"><Relationship Id="rId3" Type="http://schemas.openxmlformats.org/officeDocument/2006/relationships/image" Target="../media/image293.png"/><Relationship Id="rId2" Type="http://schemas.openxmlformats.org/officeDocument/2006/relationships/image" Target="../media/image292.png"/><Relationship Id="rId1" Type="http://schemas.openxmlformats.org/officeDocument/2006/relationships/slideLayout" Target="../slideLayouts/slideLayout73.xml"/></Relationships>
</file>

<file path=ppt/slides/_rels/slide137.xml.rels><?xml version="1.0" encoding="UTF-8" standalone="yes"?>
<Relationships xmlns="http://schemas.openxmlformats.org/package/2006/relationships"><Relationship Id="rId3" Type="http://schemas.openxmlformats.org/officeDocument/2006/relationships/image" Target="../media/image295.png"/><Relationship Id="rId2" Type="http://schemas.openxmlformats.org/officeDocument/2006/relationships/image" Target="../media/image294.png"/><Relationship Id="rId1" Type="http://schemas.openxmlformats.org/officeDocument/2006/relationships/slideLayout" Target="../slideLayouts/slideLayout73.xml"/></Relationships>
</file>

<file path=ppt/slides/_rels/slide138.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296.png"/><Relationship Id="rId1" Type="http://schemas.openxmlformats.org/officeDocument/2006/relationships/slideLayout" Target="../slideLayouts/slideLayout73.xml"/><Relationship Id="rId6" Type="http://schemas.openxmlformats.org/officeDocument/2006/relationships/image" Target="../media/image300.png"/><Relationship Id="rId5" Type="http://schemas.openxmlformats.org/officeDocument/2006/relationships/image" Target="../media/image299.png"/><Relationship Id="rId4" Type="http://schemas.openxmlformats.org/officeDocument/2006/relationships/image" Target="../media/image298.png"/></Relationships>
</file>

<file path=ppt/slides/_rels/slide139.xml.rels><?xml version="1.0" encoding="UTF-8" standalone="yes"?>
<Relationships xmlns="http://schemas.openxmlformats.org/package/2006/relationships"><Relationship Id="rId2" Type="http://schemas.openxmlformats.org/officeDocument/2006/relationships/image" Target="../media/image301.png"/><Relationship Id="rId1" Type="http://schemas.openxmlformats.org/officeDocument/2006/relationships/slideLayout" Target="../slideLayouts/slideLayout73.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hyperlink" Target="https://www.sciencedirect.com/topics/medicine-and-dentistry/central-nervous-system-cancer" TargetMode="External"/><Relationship Id="rId2" Type="http://schemas.openxmlformats.org/officeDocument/2006/relationships/image" Target="../media/image28.png"/><Relationship Id="rId1" Type="http://schemas.openxmlformats.org/officeDocument/2006/relationships/slideLayout" Target="../slideLayouts/slideLayout236.xml"/><Relationship Id="rId6" Type="http://schemas.openxmlformats.org/officeDocument/2006/relationships/hyperlink" Target="https://www.sciencedirect.com/topics/medicine-and-dentistry/lymphoma" TargetMode="External"/><Relationship Id="rId5" Type="http://schemas.openxmlformats.org/officeDocument/2006/relationships/hyperlink" Target="https://www.sciencedirect.com/topics/medicine-and-dentistry/leukemia" TargetMode="External"/><Relationship Id="rId4" Type="http://schemas.openxmlformats.org/officeDocument/2006/relationships/image" Target="../media/image30.jpeg"/></Relationships>
</file>

<file path=ppt/slides/_rels/slide140.xml.rels><?xml version="1.0" encoding="UTF-8" standalone="yes"?>
<Relationships xmlns="http://schemas.openxmlformats.org/package/2006/relationships"><Relationship Id="rId3" Type="http://schemas.openxmlformats.org/officeDocument/2006/relationships/image" Target="../media/image302.wmf"/><Relationship Id="rId2" Type="http://schemas.openxmlformats.org/officeDocument/2006/relationships/notesSlide" Target="../notesSlides/notesSlide42.xml"/><Relationship Id="rId1" Type="http://schemas.openxmlformats.org/officeDocument/2006/relationships/slideLayout" Target="../slideLayouts/slideLayout62.xml"/><Relationship Id="rId4" Type="http://schemas.openxmlformats.org/officeDocument/2006/relationships/image" Target="../media/image303.png"/></Relationships>
</file>

<file path=ppt/slides/_rels/slide141.xml.rels><?xml version="1.0" encoding="UTF-8" standalone="yes"?>
<Relationships xmlns="http://schemas.openxmlformats.org/package/2006/relationships"><Relationship Id="rId3" Type="http://schemas.openxmlformats.org/officeDocument/2006/relationships/image" Target="../media/image304.wmf"/><Relationship Id="rId2" Type="http://schemas.openxmlformats.org/officeDocument/2006/relationships/notesSlide" Target="../notesSlides/notesSlide43.xml"/><Relationship Id="rId1" Type="http://schemas.openxmlformats.org/officeDocument/2006/relationships/slideLayout" Target="../slideLayouts/slideLayout62.xml"/></Relationships>
</file>

<file path=ppt/slides/_rels/slide142.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251.wmf"/><Relationship Id="rId1" Type="http://schemas.openxmlformats.org/officeDocument/2006/relationships/slideLayout" Target="../slideLayouts/slideLayout500.xml"/><Relationship Id="rId5" Type="http://schemas.openxmlformats.org/officeDocument/2006/relationships/image" Target="../media/image66.png"/><Relationship Id="rId4" Type="http://schemas.openxmlformats.org/officeDocument/2006/relationships/image" Target="../media/image253.wmf"/></Relationships>
</file>

<file path=ppt/slides/_rels/slide143.xml.rels><?xml version="1.0" encoding="UTF-8" standalone="yes"?>
<Relationships xmlns="http://schemas.openxmlformats.org/package/2006/relationships"><Relationship Id="rId3" Type="http://schemas.openxmlformats.org/officeDocument/2006/relationships/image" Target="../media/image306.wmf"/><Relationship Id="rId2" Type="http://schemas.openxmlformats.org/officeDocument/2006/relationships/image" Target="../media/image305.wmf"/><Relationship Id="rId1" Type="http://schemas.openxmlformats.org/officeDocument/2006/relationships/slideLayout" Target="../slideLayouts/slideLayout500.xml"/><Relationship Id="rId4" Type="http://schemas.openxmlformats.org/officeDocument/2006/relationships/image" Target="../media/image307.png"/></Relationships>
</file>

<file path=ppt/slides/_rels/slide144.xml.rels><?xml version="1.0" encoding="UTF-8" standalone="yes"?>
<Relationships xmlns="http://schemas.openxmlformats.org/package/2006/relationships"><Relationship Id="rId3" Type="http://schemas.openxmlformats.org/officeDocument/2006/relationships/image" Target="../media/image309.png"/><Relationship Id="rId7" Type="http://schemas.openxmlformats.org/officeDocument/2006/relationships/image" Target="../media/image313.wmf"/><Relationship Id="rId2" Type="http://schemas.openxmlformats.org/officeDocument/2006/relationships/image" Target="../media/image308.wmf"/><Relationship Id="rId1" Type="http://schemas.openxmlformats.org/officeDocument/2006/relationships/slideLayout" Target="../slideLayouts/slideLayout500.xml"/><Relationship Id="rId6" Type="http://schemas.openxmlformats.org/officeDocument/2006/relationships/image" Target="../media/image312.png"/><Relationship Id="rId5" Type="http://schemas.openxmlformats.org/officeDocument/2006/relationships/image" Target="../media/image311.png"/><Relationship Id="rId4" Type="http://schemas.openxmlformats.org/officeDocument/2006/relationships/image" Target="../media/image310.png"/></Relationships>
</file>

<file path=ppt/slides/_rels/slide145.xml.rels><?xml version="1.0" encoding="UTF-8" standalone="yes"?>
<Relationships xmlns="http://schemas.openxmlformats.org/package/2006/relationships"><Relationship Id="rId3" Type="http://schemas.openxmlformats.org/officeDocument/2006/relationships/image" Target="../media/image314.png"/><Relationship Id="rId2" Type="http://schemas.openxmlformats.org/officeDocument/2006/relationships/notesSlide" Target="../notesSlides/notesSlide44.xml"/><Relationship Id="rId1" Type="http://schemas.openxmlformats.org/officeDocument/2006/relationships/slideLayout" Target="../slideLayouts/slideLayout500.xml"/><Relationship Id="rId5" Type="http://schemas.openxmlformats.org/officeDocument/2006/relationships/image" Target="../media/image316.png"/><Relationship Id="rId4" Type="http://schemas.openxmlformats.org/officeDocument/2006/relationships/image" Target="../media/image315.png"/></Relationships>
</file>

<file path=ppt/slides/_rels/slide146.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image" Target="../media/image317.png"/><Relationship Id="rId1" Type="http://schemas.openxmlformats.org/officeDocument/2006/relationships/slideLayout" Target="../slideLayouts/slideLayout500.xml"/><Relationship Id="rId4" Type="http://schemas.openxmlformats.org/officeDocument/2006/relationships/image" Target="../media/image319.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495.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495.xml"/></Relationships>
</file>

<file path=ppt/slides/_rels/slide149.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image" Target="../media/image320.png"/><Relationship Id="rId1" Type="http://schemas.openxmlformats.org/officeDocument/2006/relationships/slideLayout" Target="../slideLayouts/slideLayout500.xml"/><Relationship Id="rId4" Type="http://schemas.openxmlformats.org/officeDocument/2006/relationships/image" Target="../media/image322.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41.xml"/></Relationships>
</file>

<file path=ppt/slides/_rels/slide150.xml.rels><?xml version="1.0" encoding="UTF-8" standalone="yes"?>
<Relationships xmlns="http://schemas.openxmlformats.org/package/2006/relationships"><Relationship Id="rId2" Type="http://schemas.openxmlformats.org/officeDocument/2006/relationships/image" Target="../media/image323.png"/><Relationship Id="rId1" Type="http://schemas.openxmlformats.org/officeDocument/2006/relationships/slideLayout" Target="../slideLayouts/slideLayout62.xml"/></Relationships>
</file>

<file path=ppt/slides/_rels/slide151.xml.rels><?xml version="1.0" encoding="UTF-8" standalone="yes"?>
<Relationships xmlns="http://schemas.openxmlformats.org/package/2006/relationships"><Relationship Id="rId3" Type="http://schemas.openxmlformats.org/officeDocument/2006/relationships/image" Target="../media/image325.png"/><Relationship Id="rId2" Type="http://schemas.openxmlformats.org/officeDocument/2006/relationships/image" Target="../media/image324.png"/><Relationship Id="rId1" Type="http://schemas.openxmlformats.org/officeDocument/2006/relationships/slideLayout" Target="../slideLayouts/slideLayout513.xml"/><Relationship Id="rId5" Type="http://schemas.openxmlformats.org/officeDocument/2006/relationships/image" Target="../media/image201.jpeg"/><Relationship Id="rId4" Type="http://schemas.openxmlformats.org/officeDocument/2006/relationships/hyperlink" Target="http://images.google.it/imgres?imgurl=http://www.lezebre.lu/images/Danger-general.gif&amp;imgrefurl=http://www.lezebre.lu/index.php?cPath=90&amp;h=354&amp;w=354&amp;sz=11&amp;hl=it&amp;start=4&amp;tbnid=hS5T8nd_4VlB-M:&amp;tbnh=121&amp;tbnw=121&amp;prev=/images?q=danger&amp;gbv=2&amp;svnum=10&amp;hl=it&amp;sa=G" TargetMode="External"/></Relationships>
</file>

<file path=ppt/slides/_rels/slide152.xml.rels><?xml version="1.0" encoding="UTF-8" standalone="yes"?>
<Relationships xmlns="http://schemas.openxmlformats.org/package/2006/relationships"><Relationship Id="rId3" Type="http://schemas.openxmlformats.org/officeDocument/2006/relationships/image" Target="../media/image326.pn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201.jpeg"/><Relationship Id="rId4" Type="http://schemas.openxmlformats.org/officeDocument/2006/relationships/hyperlink" Target="http://images.google.it/imgres?imgurl=http://www.lezebre.lu/images/Danger-general.gif&amp;imgrefurl=http://www.lezebre.lu/index.php?cPath=90&amp;h=354&amp;w=354&amp;sz=11&amp;hl=it&amp;start=4&amp;tbnid=hS5T8nd_4VlB-M:&amp;tbnh=121&amp;tbnw=121&amp;prev=/images?q=danger&amp;gbv=2&amp;svnum=10&amp;hl=it&amp;sa=G" TargetMode="External"/></Relationships>
</file>

<file path=ppt/slides/_rels/slide153.xml.rels><?xml version="1.0" encoding="UTF-8" standalone="yes"?>
<Relationships xmlns="http://schemas.openxmlformats.org/package/2006/relationships"><Relationship Id="rId3" Type="http://schemas.openxmlformats.org/officeDocument/2006/relationships/image" Target="../media/image327.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330.gif"/><Relationship Id="rId5" Type="http://schemas.openxmlformats.org/officeDocument/2006/relationships/image" Target="../media/image329.jpeg"/><Relationship Id="rId4" Type="http://schemas.openxmlformats.org/officeDocument/2006/relationships/image" Target="../media/image3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9.xml"/><Relationship Id="rId1" Type="http://schemas.openxmlformats.org/officeDocument/2006/relationships/slideLayout" Target="../slideLayouts/slideLayout194.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wmf"/><Relationship Id="rId2" Type="http://schemas.openxmlformats.org/officeDocument/2006/relationships/notesSlide" Target="../notesSlides/notesSlide10.xml"/><Relationship Id="rId1" Type="http://schemas.openxmlformats.org/officeDocument/2006/relationships/slideLayout" Target="../slideLayouts/slideLayout263.xml"/><Relationship Id="rId6" Type="http://schemas.openxmlformats.org/officeDocument/2006/relationships/image" Target="../media/image39.jpeg"/><Relationship Id="rId5" Type="http://schemas.openxmlformats.org/officeDocument/2006/relationships/image" Target="../media/image38.wmf"/><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40.wmf"/><Relationship Id="rId1" Type="http://schemas.openxmlformats.org/officeDocument/2006/relationships/slideLayout" Target="../slideLayouts/slideLayout269.xml"/><Relationship Id="rId4" Type="http://schemas.openxmlformats.org/officeDocument/2006/relationships/image" Target="../media/image42.gif"/></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19.xml"/><Relationship Id="rId5" Type="http://schemas.openxmlformats.org/officeDocument/2006/relationships/image" Target="../media/image8.jpe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slideLayout" Target="../slideLayouts/slideLayout274.xml"/></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285.xml"/></Relationships>
</file>

<file path=ppt/slides/_rels/slide2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128.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notesSlide" Target="../notesSlides/notesSlide12.xml"/><Relationship Id="rId1" Type="http://schemas.openxmlformats.org/officeDocument/2006/relationships/slideLayout" Target="../slideLayouts/slideLayout172.xml"/><Relationship Id="rId6" Type="http://schemas.openxmlformats.org/officeDocument/2006/relationships/image" Target="../media/image52.png"/><Relationship Id="rId5" Type="http://schemas.openxmlformats.org/officeDocument/2006/relationships/image" Target="../media/image51.wmf"/><Relationship Id="rId4" Type="http://schemas.openxmlformats.org/officeDocument/2006/relationships/image" Target="../media/image50.wmf"/></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150.xml"/><Relationship Id="rId4" Type="http://schemas.openxmlformats.org/officeDocument/2006/relationships/image" Target="../media/image54.jpeg"/></Relationships>
</file>

<file path=ppt/slides/_rels/slide2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2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50.xml"/></Relationships>
</file>

<file path=ppt/slides/_rels/slide2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5.xml"/><Relationship Id="rId1" Type="http://schemas.openxmlformats.org/officeDocument/2006/relationships/slideLayout" Target="../slideLayouts/slideLayout150.xml"/></Relationships>
</file>

<file path=ppt/slides/_rels/slide29.x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slideLayout" Target="../slideLayouts/slideLayout11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41.xml"/><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10.xml"/><Relationship Id="rId1" Type="http://schemas.openxmlformats.org/officeDocument/2006/relationships/vmlDrawing" Target="../drawings/vmlDrawing3.vml"/><Relationship Id="rId5" Type="http://schemas.openxmlformats.org/officeDocument/2006/relationships/image" Target="../media/image62.png"/><Relationship Id="rId4" Type="http://schemas.openxmlformats.org/officeDocument/2006/relationships/oleObject" Target="../embeddings/oleObject6.bin"/></Relationships>
</file>

<file path=ppt/slides/_rels/slide3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7.xml"/><Relationship Id="rId1" Type="http://schemas.openxmlformats.org/officeDocument/2006/relationships/slideLayout" Target="../slideLayouts/slideLayout321.xml"/></Relationships>
</file>

<file path=ppt/slides/_rels/slide32.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18.xml"/><Relationship Id="rId1" Type="http://schemas.openxmlformats.org/officeDocument/2006/relationships/slideLayout" Target="../slideLayouts/slideLayout161.xml"/></Relationships>
</file>

<file path=ppt/slides/_rels/slide3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9.xml"/><Relationship Id="rId1" Type="http://schemas.openxmlformats.org/officeDocument/2006/relationships/slideLayout" Target="../slideLayouts/slideLayout150.xml"/></Relationships>
</file>

<file path=ppt/slides/_rels/slide3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0.xml"/><Relationship Id="rId1" Type="http://schemas.openxmlformats.org/officeDocument/2006/relationships/slideLayout" Target="../slideLayouts/slideLayout150.xml"/><Relationship Id="rId4" Type="http://schemas.openxmlformats.org/officeDocument/2006/relationships/image" Target="../media/image66.png"/></Relationships>
</file>

<file path=ppt/slides/_rels/slide3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1.xml"/><Relationship Id="rId1" Type="http://schemas.openxmlformats.org/officeDocument/2006/relationships/slideLayout" Target="../slideLayouts/slideLayout150.xml"/></Relationships>
</file>

<file path=ppt/slides/_rels/slide3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50.xml"/></Relationships>
</file>

<file path=ppt/slides/_rels/slide3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99.xml"/></Relationships>
</file>

<file path=ppt/slides/_rels/slide38.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299.xml"/></Relationships>
</file>

<file path=ppt/slides/_rels/slide39.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29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0.xml"/></Relationships>
</file>

<file path=ppt/slides/_rels/slide4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99.xml"/></Relationships>
</file>

<file path=ppt/slides/_rels/slide4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2.xml"/><Relationship Id="rId1" Type="http://schemas.openxmlformats.org/officeDocument/2006/relationships/slideLayout" Target="../slideLayouts/slideLayout205.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4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05.xml"/></Relationships>
</file>

<file path=ppt/slides/_rels/slide4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05.xml"/></Relationships>
</file>

<file path=ppt/slides/_rels/slide44.xml.rels><?xml version="1.0" encoding="UTF-8" standalone="yes"?>
<Relationships xmlns="http://schemas.openxmlformats.org/package/2006/relationships"><Relationship Id="rId3" Type="http://schemas.openxmlformats.org/officeDocument/2006/relationships/image" Target="../media/image82.gif"/><Relationship Id="rId2" Type="http://schemas.openxmlformats.org/officeDocument/2006/relationships/image" Target="../media/image81.jpeg"/><Relationship Id="rId1" Type="http://schemas.openxmlformats.org/officeDocument/2006/relationships/slideLayout" Target="../slideLayouts/slideLayout205.xml"/></Relationships>
</file>

<file path=ppt/slides/_rels/slide4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slideLayout" Target="../slideLayouts/slideLayout205.xml"/><Relationship Id="rId1" Type="http://schemas.openxmlformats.org/officeDocument/2006/relationships/vmlDrawing" Target="../drawings/vmlDrawing4.vml"/><Relationship Id="rId5" Type="http://schemas.openxmlformats.org/officeDocument/2006/relationships/image" Target="../media/image83.png"/><Relationship Id="rId4" Type="http://schemas.openxmlformats.org/officeDocument/2006/relationships/oleObject" Target="../embeddings/oleObject7.bin"/></Relationships>
</file>

<file path=ppt/slides/_rels/slide46.x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notesSlide" Target="../notesSlides/notesSlide23.xml"/><Relationship Id="rId1" Type="http://schemas.openxmlformats.org/officeDocument/2006/relationships/slideLayout" Target="../slideLayouts/slideLayout117.xml"/><Relationship Id="rId5" Type="http://schemas.openxmlformats.org/officeDocument/2006/relationships/image" Target="../media/image87.jpeg"/><Relationship Id="rId4" Type="http://schemas.openxmlformats.org/officeDocument/2006/relationships/image" Target="../media/image86.wmf"/></Relationships>
</file>

<file path=ppt/slides/_rels/slide47.xml.rels><?xml version="1.0" encoding="UTF-8" standalone="yes"?>
<Relationships xmlns="http://schemas.openxmlformats.org/package/2006/relationships"><Relationship Id="rId3" Type="http://schemas.openxmlformats.org/officeDocument/2006/relationships/image" Target="../media/image88.png"/><Relationship Id="rId7" Type="http://schemas.openxmlformats.org/officeDocument/2006/relationships/hyperlink" Target="http://en.wikipedia.org/wiki/Tissue_(biology)" TargetMode="External"/><Relationship Id="rId2" Type="http://schemas.openxmlformats.org/officeDocument/2006/relationships/notesSlide" Target="../notesSlides/notesSlide24.xml"/><Relationship Id="rId1" Type="http://schemas.openxmlformats.org/officeDocument/2006/relationships/slideLayout" Target="../slideLayouts/slideLayout29.xml"/><Relationship Id="rId6" Type="http://schemas.openxmlformats.org/officeDocument/2006/relationships/hyperlink" Target="http://en.wikipedia.org/wiki/Zygote" TargetMode="External"/><Relationship Id="rId5" Type="http://schemas.openxmlformats.org/officeDocument/2006/relationships/image" Target="../media/image90.png"/><Relationship Id="rId4" Type="http://schemas.openxmlformats.org/officeDocument/2006/relationships/image" Target="../media/image89.png"/></Relationships>
</file>

<file path=ppt/slides/_rels/slide48.xml.rels><?xml version="1.0" encoding="UTF-8" standalone="yes"?>
<Relationships xmlns="http://schemas.openxmlformats.org/package/2006/relationships"><Relationship Id="rId3" Type="http://schemas.openxmlformats.org/officeDocument/2006/relationships/image" Target="../media/image92.wmf"/><Relationship Id="rId2" Type="http://schemas.openxmlformats.org/officeDocument/2006/relationships/image" Target="../media/image91.png"/><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93.jpeg"/><Relationship Id="rId7" Type="http://schemas.openxmlformats.org/officeDocument/2006/relationships/image" Target="../media/image97.jpeg"/><Relationship Id="rId2" Type="http://schemas.openxmlformats.org/officeDocument/2006/relationships/notesSlide" Target="../notesSlides/notesSlide25.xml"/><Relationship Id="rId1" Type="http://schemas.openxmlformats.org/officeDocument/2006/relationships/slideLayout" Target="../slideLayouts/slideLayout29.xml"/><Relationship Id="rId6" Type="http://schemas.openxmlformats.org/officeDocument/2006/relationships/image" Target="../media/image96.jpeg"/><Relationship Id="rId5" Type="http://schemas.openxmlformats.org/officeDocument/2006/relationships/image" Target="../media/image95.png"/><Relationship Id="rId4" Type="http://schemas.openxmlformats.org/officeDocument/2006/relationships/image" Target="../media/image94.jpeg"/></Relationships>
</file>

<file path=ppt/slides/_rels/slide5.xml.rels><?xml version="1.0" encoding="UTF-8" standalone="yes"?>
<Relationships xmlns="http://schemas.openxmlformats.org/package/2006/relationships"><Relationship Id="rId8" Type="http://schemas.openxmlformats.org/officeDocument/2006/relationships/hyperlink" Target="file:///\\NCIEPB\EP_G1\GROUP\DCCPS\EGRP-OAD\TrapidoE\Local%20Settings\Temporary%20Internet%20Files\" TargetMode="External"/><Relationship Id="rId3" Type="http://schemas.openxmlformats.org/officeDocument/2006/relationships/notesSlide" Target="../notesSlides/notesSlide3.xml"/><Relationship Id="rId7" Type="http://schemas.openxmlformats.org/officeDocument/2006/relationships/image" Target="../media/image14.emf"/><Relationship Id="rId2" Type="http://schemas.openxmlformats.org/officeDocument/2006/relationships/slideLayout" Target="../slideLayouts/slideLayout230.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3.emf"/><Relationship Id="rId4" Type="http://schemas.openxmlformats.org/officeDocument/2006/relationships/oleObject" Target="../embeddings/oleObject1.bin"/><Relationship Id="rId9" Type="http://schemas.openxmlformats.org/officeDocument/2006/relationships/image" Target="../media/image15.png"/></Relationships>
</file>

<file path=ppt/slides/_rels/slide50.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notesSlide" Target="../notesSlides/notesSlide26.xml"/><Relationship Id="rId1" Type="http://schemas.openxmlformats.org/officeDocument/2006/relationships/slideLayout" Target="../slideLayouts/slideLayout139.xml"/><Relationship Id="rId6" Type="http://schemas.openxmlformats.org/officeDocument/2006/relationships/image" Target="../media/image101.png"/><Relationship Id="rId5" Type="http://schemas.openxmlformats.org/officeDocument/2006/relationships/image" Target="../media/image100.jpeg"/><Relationship Id="rId4" Type="http://schemas.openxmlformats.org/officeDocument/2006/relationships/image" Target="../media/image99.png"/></Relationships>
</file>

<file path=ppt/slides/_rels/slide51.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139.xml"/></Relationships>
</file>

<file path=ppt/slides/_rels/slide5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139.xml"/><Relationship Id="rId6" Type="http://schemas.openxmlformats.org/officeDocument/2006/relationships/image" Target="../media/image108.emf"/><Relationship Id="rId5" Type="http://schemas.openxmlformats.org/officeDocument/2006/relationships/image" Target="../media/image107.png"/><Relationship Id="rId4" Type="http://schemas.openxmlformats.org/officeDocument/2006/relationships/image" Target="../media/image106.png"/></Relationships>
</file>

<file path=ppt/slides/_rels/slide5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139.xml"/><Relationship Id="rId4" Type="http://schemas.openxmlformats.org/officeDocument/2006/relationships/image" Target="../media/image111.png"/></Relationships>
</file>

<file path=ppt/slides/_rels/slide54.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png"/><Relationship Id="rId1" Type="http://schemas.openxmlformats.org/officeDocument/2006/relationships/slideLayout" Target="../slideLayouts/slideLayout134.xml"/></Relationships>
</file>

<file path=ppt/slides/_rels/slide5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39.xml"/><Relationship Id="rId4" Type="http://schemas.openxmlformats.org/officeDocument/2006/relationships/image" Target="../media/image116.png"/></Relationships>
</file>

<file path=ppt/slides/_rels/slide5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39.xml"/><Relationship Id="rId4" Type="http://schemas.openxmlformats.org/officeDocument/2006/relationships/image" Target="../media/image119.png"/></Relationships>
</file>

<file path=ppt/slides/_rels/slide57.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39.xml"/></Relationships>
</file>

<file path=ppt/slides/_rels/slide58.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139.xml"/><Relationship Id="rId5" Type="http://schemas.openxmlformats.org/officeDocument/2006/relationships/image" Target="../media/image124.emf"/><Relationship Id="rId4" Type="http://schemas.openxmlformats.org/officeDocument/2006/relationships/image" Target="../media/image123.emf"/></Relationships>
</file>

<file path=ppt/slides/_rels/slide59.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27.xml"/><Relationship Id="rId1" Type="http://schemas.openxmlformats.org/officeDocument/2006/relationships/slideLayout" Target="../slideLayouts/slideLayout139.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30.xml"/></Relationships>
</file>

<file path=ppt/slides/_rels/slide60.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28.xml"/><Relationship Id="rId1" Type="http://schemas.openxmlformats.org/officeDocument/2006/relationships/slideLayout" Target="../slideLayouts/slideLayout139.xml"/><Relationship Id="rId4" Type="http://schemas.openxmlformats.org/officeDocument/2006/relationships/image" Target="../media/image127.png"/></Relationships>
</file>

<file path=ppt/slides/_rels/slide61.xml.rels><?xml version="1.0" encoding="UTF-8" standalone="yes"?>
<Relationships xmlns="http://schemas.openxmlformats.org/package/2006/relationships"><Relationship Id="rId3" Type="http://schemas.openxmlformats.org/officeDocument/2006/relationships/hyperlink" Target="http://www.ncbi.nlm.nih.gov/pmc/articles/PMC3997376/" TargetMode="External"/><Relationship Id="rId2" Type="http://schemas.openxmlformats.org/officeDocument/2006/relationships/image" Target="../media/image128.jpeg"/><Relationship Id="rId1" Type="http://schemas.openxmlformats.org/officeDocument/2006/relationships/slideLayout" Target="../slideLayouts/slideLayout139.xml"/></Relationships>
</file>

<file path=ppt/slides/_rels/slide62.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29.xml"/><Relationship Id="rId1" Type="http://schemas.openxmlformats.org/officeDocument/2006/relationships/slideLayout" Target="../slideLayouts/slideLayout139.xml"/></Relationships>
</file>

<file path=ppt/slides/_rels/slide63.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39.xml"/></Relationships>
</file>

<file path=ppt/slides/_rels/slide64.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39.xml"/></Relationships>
</file>

<file path=ppt/slides/_rels/slide65.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139.xml"/><Relationship Id="rId5" Type="http://schemas.openxmlformats.org/officeDocument/2006/relationships/image" Target="../media/image135.png"/><Relationship Id="rId4" Type="http://schemas.openxmlformats.org/officeDocument/2006/relationships/image" Target="../media/image134.png"/></Relationships>
</file>

<file path=ppt/slides/_rels/slide66.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136.png"/><Relationship Id="rId1" Type="http://schemas.openxmlformats.org/officeDocument/2006/relationships/slideLayout" Target="../slideLayouts/slideLayout139.xml"/><Relationship Id="rId4" Type="http://schemas.openxmlformats.org/officeDocument/2006/relationships/image" Target="../media/image138.png"/></Relationships>
</file>

<file path=ppt/slides/_rels/slide67.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notesSlide" Target="../notesSlides/notesSlide30.xml"/><Relationship Id="rId1" Type="http://schemas.openxmlformats.org/officeDocument/2006/relationships/slideLayout" Target="../slideLayouts/slideLayout117.xml"/><Relationship Id="rId4" Type="http://schemas.openxmlformats.org/officeDocument/2006/relationships/image" Target="../media/image140.jpeg"/></Relationships>
</file>

<file path=ppt/slides/_rels/slide6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161.xml"/></Relationships>
</file>

<file path=ppt/slides/_rels/slide69.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371.xml"/><Relationship Id="rId6" Type="http://schemas.openxmlformats.org/officeDocument/2006/relationships/image" Target="../media/image145.png"/><Relationship Id="rId5" Type="http://schemas.openxmlformats.org/officeDocument/2006/relationships/image" Target="../media/image144.png"/><Relationship Id="rId4" Type="http://schemas.openxmlformats.org/officeDocument/2006/relationships/image" Target="../media/image143.png"/></Relationships>
</file>

<file path=ppt/slides/_rels/slide7.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4.xml"/><Relationship Id="rId1" Type="http://schemas.openxmlformats.org/officeDocument/2006/relationships/slideLayout" Target="../slideLayouts/slideLayout225.xml"/></Relationships>
</file>

<file path=ppt/slides/_rels/slide70.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345.xml"/></Relationships>
</file>

<file path=ppt/slides/_rels/slide71.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32.xml"/><Relationship Id="rId1" Type="http://schemas.openxmlformats.org/officeDocument/2006/relationships/slideLayout" Target="../slideLayouts/slideLayout382.xml"/></Relationships>
</file>

<file path=ppt/slides/_rels/slide72.xml.rels><?xml version="1.0" encoding="UTF-8" standalone="yes"?>
<Relationships xmlns="http://schemas.openxmlformats.org/package/2006/relationships"><Relationship Id="rId2" Type="http://schemas.openxmlformats.org/officeDocument/2006/relationships/image" Target="../media/image148.wmf"/><Relationship Id="rId1" Type="http://schemas.openxmlformats.org/officeDocument/2006/relationships/slideLayout" Target="../slideLayouts/slideLayout393.xml"/></Relationships>
</file>

<file path=ppt/slides/_rels/slide73.xml.rels><?xml version="1.0" encoding="UTF-8" standalone="yes"?>
<Relationships xmlns="http://schemas.openxmlformats.org/package/2006/relationships"><Relationship Id="rId3" Type="http://schemas.openxmlformats.org/officeDocument/2006/relationships/image" Target="../media/image149.png"/><Relationship Id="rId7" Type="http://schemas.openxmlformats.org/officeDocument/2006/relationships/image" Target="../media/image153.png"/><Relationship Id="rId2" Type="http://schemas.openxmlformats.org/officeDocument/2006/relationships/notesSlide" Target="../notesSlides/notesSlide33.xml"/><Relationship Id="rId1" Type="http://schemas.openxmlformats.org/officeDocument/2006/relationships/slideLayout" Target="../slideLayouts/slideLayout404.xml"/><Relationship Id="rId6" Type="http://schemas.openxmlformats.org/officeDocument/2006/relationships/image" Target="../media/image152.png"/><Relationship Id="rId5" Type="http://schemas.openxmlformats.org/officeDocument/2006/relationships/image" Target="../media/image151.wmf"/><Relationship Id="rId4" Type="http://schemas.openxmlformats.org/officeDocument/2006/relationships/image" Target="../media/image150.wmf"/></Relationships>
</file>

<file path=ppt/slides/_rels/slide74.xml.rels><?xml version="1.0" encoding="UTF-8" standalone="yes"?>
<Relationships xmlns="http://schemas.openxmlformats.org/package/2006/relationships"><Relationship Id="rId3" Type="http://schemas.openxmlformats.org/officeDocument/2006/relationships/image" Target="../media/image155.wmf"/><Relationship Id="rId2" Type="http://schemas.openxmlformats.org/officeDocument/2006/relationships/image" Target="../media/image154.png"/><Relationship Id="rId1" Type="http://schemas.openxmlformats.org/officeDocument/2006/relationships/slideLayout" Target="../slideLayouts/slideLayout345.xml"/></Relationships>
</file>

<file path=ppt/slides/_rels/slide75.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345.xml"/><Relationship Id="rId6" Type="http://schemas.openxmlformats.org/officeDocument/2006/relationships/image" Target="../media/image160.png"/><Relationship Id="rId5" Type="http://schemas.openxmlformats.org/officeDocument/2006/relationships/image" Target="../media/image159.png"/><Relationship Id="rId4" Type="http://schemas.openxmlformats.org/officeDocument/2006/relationships/image" Target="../media/image158.png"/></Relationships>
</file>

<file path=ppt/slides/_rels/slide76.xml.rels><?xml version="1.0" encoding="UTF-8" standalone="yes"?>
<Relationships xmlns="http://schemas.openxmlformats.org/package/2006/relationships"><Relationship Id="rId3" Type="http://schemas.openxmlformats.org/officeDocument/2006/relationships/image" Target="../media/image162.wmf"/><Relationship Id="rId2" Type="http://schemas.openxmlformats.org/officeDocument/2006/relationships/image" Target="../media/image161.png"/><Relationship Id="rId1" Type="http://schemas.openxmlformats.org/officeDocument/2006/relationships/slideLayout" Target="../slideLayouts/slideLayout358.xml"/></Relationships>
</file>

<file path=ppt/slides/_rels/slide77.xml.rels><?xml version="1.0" encoding="UTF-8" standalone="yes"?>
<Relationships xmlns="http://schemas.openxmlformats.org/package/2006/relationships"><Relationship Id="rId3" Type="http://schemas.openxmlformats.org/officeDocument/2006/relationships/hyperlink" Target="http://en.wikipedia.org/wiki/Adenocarcinoma" TargetMode="External"/><Relationship Id="rId2" Type="http://schemas.openxmlformats.org/officeDocument/2006/relationships/image" Target="../media/image163.png"/><Relationship Id="rId1" Type="http://schemas.openxmlformats.org/officeDocument/2006/relationships/slideLayout" Target="../slideLayouts/slideLayout358.xml"/><Relationship Id="rId6" Type="http://schemas.openxmlformats.org/officeDocument/2006/relationships/hyperlink" Target="http://en.wikipedia.org/wiki/Infertility" TargetMode="External"/><Relationship Id="rId5" Type="http://schemas.openxmlformats.org/officeDocument/2006/relationships/hyperlink" Target="http://en.wikipedia.org/wiki/Cervix" TargetMode="External"/><Relationship Id="rId4" Type="http://schemas.openxmlformats.org/officeDocument/2006/relationships/hyperlink" Target="http://en.wikipedia.org/wiki/Vagina" TargetMode="External"/></Relationships>
</file>

<file path=ppt/slides/_rels/slide78.xml.rels><?xml version="1.0" encoding="UTF-8" standalone="yes"?>
<Relationships xmlns="http://schemas.openxmlformats.org/package/2006/relationships"><Relationship Id="rId2" Type="http://schemas.openxmlformats.org/officeDocument/2006/relationships/image" Target="../media/image164.jpeg"/><Relationship Id="rId1" Type="http://schemas.openxmlformats.org/officeDocument/2006/relationships/slideLayout" Target="../slideLayouts/slideLayout106.xml"/></Relationships>
</file>

<file path=ppt/slides/_rels/slide79.xml.rels><?xml version="1.0" encoding="UTF-8" standalone="yes"?>
<Relationships xmlns="http://schemas.openxmlformats.org/package/2006/relationships"><Relationship Id="rId3" Type="http://schemas.openxmlformats.org/officeDocument/2006/relationships/image" Target="../media/image166.wmf"/><Relationship Id="rId2" Type="http://schemas.openxmlformats.org/officeDocument/2006/relationships/image" Target="../media/image165.wmf"/><Relationship Id="rId1" Type="http://schemas.openxmlformats.org/officeDocument/2006/relationships/slideLayout" Target="../slideLayouts/slideLayout95.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5.xml"/><Relationship Id="rId7" Type="http://schemas.openxmlformats.org/officeDocument/2006/relationships/image" Target="../media/image19.e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image" Target="../media/image22.jpeg"/><Relationship Id="rId5" Type="http://schemas.openxmlformats.org/officeDocument/2006/relationships/image" Target="../media/image18.emf"/><Relationship Id="rId10" Type="http://schemas.openxmlformats.org/officeDocument/2006/relationships/image" Target="../media/image21.png"/><Relationship Id="rId4" Type="http://schemas.openxmlformats.org/officeDocument/2006/relationships/oleObject" Target="../embeddings/oleObject3.bin"/><Relationship Id="rId9" Type="http://schemas.openxmlformats.org/officeDocument/2006/relationships/image" Target="../media/image20.emf"/></Relationships>
</file>

<file path=ppt/slides/_rels/slide80.xml.rels><?xml version="1.0" encoding="UTF-8" standalone="yes"?>
<Relationships xmlns="http://schemas.openxmlformats.org/package/2006/relationships"><Relationship Id="rId3" Type="http://schemas.openxmlformats.org/officeDocument/2006/relationships/image" Target="../media/image168.wmf"/><Relationship Id="rId2" Type="http://schemas.openxmlformats.org/officeDocument/2006/relationships/image" Target="../media/image167.wmf"/><Relationship Id="rId1" Type="http://schemas.openxmlformats.org/officeDocument/2006/relationships/slideLayout" Target="../slideLayouts/slideLayout95.xml"/><Relationship Id="rId5" Type="http://schemas.openxmlformats.org/officeDocument/2006/relationships/image" Target="../media/image170.wmf"/><Relationship Id="rId4" Type="http://schemas.openxmlformats.org/officeDocument/2006/relationships/image" Target="../media/image169.wmf"/></Relationships>
</file>

<file path=ppt/slides/_rels/slide81.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slideLayout" Target="../slideLayouts/slideLayout95.xml"/><Relationship Id="rId4" Type="http://schemas.openxmlformats.org/officeDocument/2006/relationships/image" Target="../media/image173.png"/></Relationships>
</file>

<file path=ppt/slides/_rels/slide82.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4.png"/><Relationship Id="rId1" Type="http://schemas.openxmlformats.org/officeDocument/2006/relationships/slideLayout" Target="../slideLayouts/slideLayout95.xml"/></Relationships>
</file>

<file path=ppt/slides/_rels/slide83.xml.rels><?xml version="1.0" encoding="UTF-8" standalone="yes"?>
<Relationships xmlns="http://schemas.openxmlformats.org/package/2006/relationships"><Relationship Id="rId3" Type="http://schemas.openxmlformats.org/officeDocument/2006/relationships/image" Target="../media/image176.wmf"/><Relationship Id="rId7" Type="http://schemas.openxmlformats.org/officeDocument/2006/relationships/image" Target="../media/image180.wmf"/><Relationship Id="rId2" Type="http://schemas.openxmlformats.org/officeDocument/2006/relationships/image" Target="../media/image175.wmf"/><Relationship Id="rId1" Type="http://schemas.openxmlformats.org/officeDocument/2006/relationships/slideLayout" Target="../slideLayouts/slideLayout18.xml"/><Relationship Id="rId6" Type="http://schemas.openxmlformats.org/officeDocument/2006/relationships/image" Target="../media/image179.wmf"/><Relationship Id="rId5" Type="http://schemas.openxmlformats.org/officeDocument/2006/relationships/image" Target="../media/image178.wmf"/><Relationship Id="rId4" Type="http://schemas.openxmlformats.org/officeDocument/2006/relationships/image" Target="../media/image177.png"/></Relationships>
</file>

<file path=ppt/slides/_rels/slide84.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slideLayout" Target="../slideLayouts/slideLayout18.xml"/><Relationship Id="rId5" Type="http://schemas.openxmlformats.org/officeDocument/2006/relationships/image" Target="../media/image184.png"/><Relationship Id="rId4" Type="http://schemas.openxmlformats.org/officeDocument/2006/relationships/image" Target="../media/image183.png"/></Relationships>
</file>

<file path=ppt/slides/_rels/slide85.xml.rels><?xml version="1.0" encoding="UTF-8" standalone="yes"?>
<Relationships xmlns="http://schemas.openxmlformats.org/package/2006/relationships"><Relationship Id="rId3" Type="http://schemas.openxmlformats.org/officeDocument/2006/relationships/image" Target="../media/image186.jpeg"/><Relationship Id="rId2" Type="http://schemas.openxmlformats.org/officeDocument/2006/relationships/image" Target="../media/image185.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187.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89.wmf"/><Relationship Id="rId2" Type="http://schemas.openxmlformats.org/officeDocument/2006/relationships/image" Target="../media/image188.wmf"/><Relationship Id="rId1" Type="http://schemas.openxmlformats.org/officeDocument/2006/relationships/slideLayout" Target="../slideLayouts/slideLayout353.xml"/><Relationship Id="rId4" Type="http://schemas.openxmlformats.org/officeDocument/2006/relationships/image" Target="../media/image190.jpeg"/></Relationships>
</file>

<file path=ppt/slides/_rels/slide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28.xml"/></Relationships>
</file>

<file path=ppt/slides/_rels/slide89.xml.rels><?xml version="1.0" encoding="UTF-8" standalone="yes"?>
<Relationships xmlns="http://schemas.openxmlformats.org/package/2006/relationships"><Relationship Id="rId8" Type="http://schemas.openxmlformats.org/officeDocument/2006/relationships/hyperlink" Target="http://www.epidna.com/showcitationlist.php?surname=Di%20Croce&amp;initials=L" TargetMode="External"/><Relationship Id="rId3" Type="http://schemas.openxmlformats.org/officeDocument/2006/relationships/hyperlink" Target="http://www.epidna.com/showcitationlist.php?surname=Villa&amp;initials=R" TargetMode="External"/><Relationship Id="rId7" Type="http://schemas.openxmlformats.org/officeDocument/2006/relationships/hyperlink" Target="http://www.epidna.com/showcitationlist.php?surname=Pelicci&amp;initials=PG" TargetMode="External"/><Relationship Id="rId2" Type="http://schemas.openxmlformats.org/officeDocument/2006/relationships/image" Target="../media/image191.png"/><Relationship Id="rId1" Type="http://schemas.openxmlformats.org/officeDocument/2006/relationships/slideLayout" Target="../slideLayouts/slideLayout7.xml"/><Relationship Id="rId6" Type="http://schemas.openxmlformats.org/officeDocument/2006/relationships/hyperlink" Target="http://www.epidna.com/showcitationlist.php?surname=Minucci&amp;initials=S" TargetMode="External"/><Relationship Id="rId5" Type="http://schemas.openxmlformats.org/officeDocument/2006/relationships/hyperlink" Target="http://www.epidna.com/showcitationlist.php?surname=Gutierrez&amp;initials=A" TargetMode="External"/><Relationship Id="rId4" Type="http://schemas.openxmlformats.org/officeDocument/2006/relationships/hyperlink" Target="http://www.epidna.com/showcitationlist.php?surname=De%20Santis&amp;initials=F"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30.xml"/><Relationship Id="rId5" Type="http://schemas.openxmlformats.org/officeDocument/2006/relationships/hyperlink" Target="http://www-dep.iarc.fr/accis.htm" TargetMode="External"/><Relationship Id="rId4" Type="http://schemas.openxmlformats.org/officeDocument/2006/relationships/hyperlink" Target="http://www.ncbi.nlm.nih.gov/pubmed/15589307?ordinalpos=1&amp;itool=EntrezSystem2.PEntrez.Pubmed.Pubmed_ResultsPanel.Pubmed_DefaultReportPanel.Pubmed_RVDocSum" TargetMode="External"/></Relationships>
</file>

<file path=ppt/slides/_rels/slide90.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image" Target="../media/image193.png"/><Relationship Id="rId7" Type="http://schemas.openxmlformats.org/officeDocument/2006/relationships/image" Target="../media/image197.png"/><Relationship Id="rId2" Type="http://schemas.openxmlformats.org/officeDocument/2006/relationships/image" Target="../media/image192.png"/><Relationship Id="rId1" Type="http://schemas.openxmlformats.org/officeDocument/2006/relationships/slideLayout" Target="../slideLayouts/slideLayout332.xml"/><Relationship Id="rId6" Type="http://schemas.openxmlformats.org/officeDocument/2006/relationships/image" Target="../media/image196.png"/><Relationship Id="rId5" Type="http://schemas.openxmlformats.org/officeDocument/2006/relationships/image" Target="../media/image195.png"/><Relationship Id="rId4" Type="http://schemas.openxmlformats.org/officeDocument/2006/relationships/image" Target="../media/image194.png"/><Relationship Id="rId9" Type="http://schemas.openxmlformats.org/officeDocument/2006/relationships/image" Target="../media/image66.png"/></Relationships>
</file>

<file path=ppt/slides/_rels/slide91.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199.png"/><Relationship Id="rId1" Type="http://schemas.openxmlformats.org/officeDocument/2006/relationships/slideLayout" Target="../slideLayouts/slideLayout332.xml"/><Relationship Id="rId6" Type="http://schemas.openxmlformats.org/officeDocument/2006/relationships/image" Target="../media/image201.jpeg"/><Relationship Id="rId5" Type="http://schemas.openxmlformats.org/officeDocument/2006/relationships/hyperlink" Target="http://images.google.it/imgres?imgurl=http://www.lezebre.lu/images/Danger-general.gif&amp;imgrefurl=http://www.lezebre.lu/index.php?cPath=90&amp;h=354&amp;w=354&amp;sz=11&amp;hl=it&amp;start=4&amp;tbnid=hS5T8nd_4VlB-M:&amp;tbnh=121&amp;tbnw=121&amp;prev=/images?q=danger&amp;gbv=2&amp;svnum=10&amp;hl=it&amp;sa=G" TargetMode="External"/><Relationship Id="rId4" Type="http://schemas.openxmlformats.org/officeDocument/2006/relationships/image" Target="../media/image66.png"/></Relationships>
</file>

<file path=ppt/slides/_rels/slide92.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image" Target="../media/image202.png"/><Relationship Id="rId1" Type="http://schemas.openxmlformats.org/officeDocument/2006/relationships/slideLayout" Target="../slideLayouts/slideLayout332.xml"/><Relationship Id="rId5" Type="http://schemas.openxmlformats.org/officeDocument/2006/relationships/image" Target="../media/image66.png"/><Relationship Id="rId4" Type="http://schemas.openxmlformats.org/officeDocument/2006/relationships/image" Target="../media/image204.png"/></Relationships>
</file>

<file path=ppt/slides/_rels/slide9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205.png"/><Relationship Id="rId1" Type="http://schemas.openxmlformats.org/officeDocument/2006/relationships/slideLayout" Target="../slideLayouts/slideLayout332.xml"/></Relationships>
</file>

<file path=ppt/slides/_rels/slide94.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image" Target="../media/image206.png"/><Relationship Id="rId1" Type="http://schemas.openxmlformats.org/officeDocument/2006/relationships/slideLayout" Target="../slideLayouts/slideLayout332.xml"/><Relationship Id="rId4" Type="http://schemas.openxmlformats.org/officeDocument/2006/relationships/image" Target="../media/image208.png"/></Relationships>
</file>

<file path=ppt/slides/_rels/slide95.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209.png"/><Relationship Id="rId1" Type="http://schemas.openxmlformats.org/officeDocument/2006/relationships/slideLayout" Target="../slideLayouts/slideLayout332.xml"/></Relationships>
</file>

<file path=ppt/slides/_rels/slide96.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image" Target="../media/image211.png"/><Relationship Id="rId1" Type="http://schemas.openxmlformats.org/officeDocument/2006/relationships/slideLayout" Target="../slideLayouts/slideLayout332.xml"/></Relationships>
</file>

<file path=ppt/slides/_rels/slide97.xml.rels><?xml version="1.0" encoding="UTF-8" standalone="yes"?>
<Relationships xmlns="http://schemas.openxmlformats.org/package/2006/relationships"><Relationship Id="rId2" Type="http://schemas.openxmlformats.org/officeDocument/2006/relationships/image" Target="../media/image213.png"/><Relationship Id="rId1" Type="http://schemas.openxmlformats.org/officeDocument/2006/relationships/slideLayout" Target="../slideLayouts/slideLayout18.xml"/></Relationships>
</file>

<file path=ppt/slides/_rels/slide98.xml.rels><?xml version="1.0" encoding="UTF-8" standalone="yes"?>
<Relationships xmlns="http://schemas.openxmlformats.org/package/2006/relationships"><Relationship Id="rId2" Type="http://schemas.openxmlformats.org/officeDocument/2006/relationships/image" Target="../media/image214.jpeg"/><Relationship Id="rId1" Type="http://schemas.openxmlformats.org/officeDocument/2006/relationships/slideLayout" Target="../slideLayouts/slideLayout415.xml"/></Relationships>
</file>

<file path=ppt/slides/_rels/slide99.xml.rels><?xml version="1.0" encoding="UTF-8" standalone="yes"?>
<Relationships xmlns="http://schemas.openxmlformats.org/package/2006/relationships"><Relationship Id="rId2" Type="http://schemas.openxmlformats.org/officeDocument/2006/relationships/image" Target="../media/image215.png"/><Relationship Id="rId1" Type="http://schemas.openxmlformats.org/officeDocument/2006/relationships/slideLayout" Target="../slideLayouts/slideLayout415.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050" name="Titolo 1"/>
          <p:cNvSpPr>
            <a:spLocks noGrp="1"/>
          </p:cNvSpPr>
          <p:nvPr>
            <p:ph type="ctrTitle" idx="4294967295"/>
          </p:nvPr>
        </p:nvSpPr>
        <p:spPr>
          <a:xfrm>
            <a:off x="2452688" y="2072341"/>
            <a:ext cx="8215312" cy="1470025"/>
          </a:xfrm>
          <a:solidFill>
            <a:schemeClr val="accent1">
              <a:lumMod val="20000"/>
              <a:lumOff val="80000"/>
            </a:schemeClr>
          </a:solidFill>
          <a:ln w="28575">
            <a:solidFill>
              <a:srgbClr val="0000FF"/>
            </a:solidFill>
          </a:ln>
        </p:spPr>
        <p:txBody>
          <a:bodyPr>
            <a:noAutofit/>
          </a:bodyPr>
          <a:lstStyle/>
          <a:p>
            <a:pPr eaLnBrk="1" hangingPunct="1">
              <a:defRPr/>
            </a:pPr>
            <a:r>
              <a:rPr lang="it-IT" sz="3200" b="1" i="1" dirty="0">
                <a:solidFill>
                  <a:srgbClr val="000099"/>
                </a:solidFill>
              </a:rPr>
              <a:t>Notes on the </a:t>
            </a:r>
            <a:r>
              <a:rPr lang="it-IT" sz="3200" b="1" i="1" dirty="0" err="1">
                <a:solidFill>
                  <a:srgbClr val="000099"/>
                </a:solidFill>
                <a:effectLst>
                  <a:outerShdw blurRad="38100" dist="38100" dir="2700000" algn="tl">
                    <a:srgbClr val="000000"/>
                  </a:outerShdw>
                </a:effectLst>
              </a:rPr>
              <a:t>epigenetic</a:t>
            </a:r>
            <a:r>
              <a:rPr lang="it-IT" sz="3200" b="1" i="1" dirty="0">
                <a:solidFill>
                  <a:srgbClr val="000099"/>
                </a:solidFill>
                <a:effectLst>
                  <a:outerShdw blurRad="38100" dist="38100" dir="2700000" algn="tl">
                    <a:srgbClr val="000000"/>
                  </a:outerShdw>
                </a:effectLst>
              </a:rPr>
              <a:t> (</a:t>
            </a:r>
            <a:r>
              <a:rPr lang="it-IT" sz="3200" b="1" i="1" dirty="0" err="1">
                <a:solidFill>
                  <a:srgbClr val="000099"/>
                </a:solidFill>
                <a:effectLst>
                  <a:outerShdw blurRad="38100" dist="38100" dir="2700000" algn="tl">
                    <a:srgbClr val="000000"/>
                  </a:outerShdw>
                </a:effectLst>
              </a:rPr>
              <a:t>transplacental</a:t>
            </a:r>
            <a:r>
              <a:rPr lang="it-IT" sz="3200" b="1" i="1" dirty="0">
                <a:solidFill>
                  <a:srgbClr val="000099"/>
                </a:solidFill>
                <a:effectLst>
                  <a:outerShdw blurRad="38100" dist="38100" dir="2700000" algn="tl">
                    <a:srgbClr val="000000"/>
                  </a:outerShdw>
                </a:effectLst>
              </a:rPr>
              <a:t> and </a:t>
            </a:r>
            <a:r>
              <a:rPr lang="it-IT" sz="3200" b="1" i="1" dirty="0" err="1">
                <a:solidFill>
                  <a:srgbClr val="000099"/>
                </a:solidFill>
                <a:effectLst>
                  <a:outerShdw blurRad="38100" dist="38100" dir="2700000" algn="tl">
                    <a:srgbClr val="000000"/>
                  </a:outerShdw>
                </a:effectLst>
              </a:rPr>
              <a:t>transgenerational</a:t>
            </a:r>
            <a:r>
              <a:rPr lang="it-IT" sz="3200" b="1" i="1" dirty="0">
                <a:solidFill>
                  <a:srgbClr val="000099"/>
                </a:solidFill>
                <a:effectLst>
                  <a:outerShdw blurRad="38100" dist="38100" dir="2700000" algn="tl">
                    <a:srgbClr val="000000"/>
                  </a:outerShdw>
                </a:effectLst>
              </a:rPr>
              <a:t>) </a:t>
            </a:r>
            <a:r>
              <a:rPr lang="it-IT" sz="3200" b="1" i="1" dirty="0" err="1">
                <a:solidFill>
                  <a:srgbClr val="000099"/>
                </a:solidFill>
                <a:effectLst>
                  <a:outerShdw blurRad="38100" dist="38100" dir="2700000" algn="tl">
                    <a:srgbClr val="000000"/>
                  </a:outerShdw>
                </a:effectLst>
              </a:rPr>
              <a:t>origins</a:t>
            </a:r>
            <a:r>
              <a:rPr lang="it-IT" sz="3200" b="1" i="1" dirty="0">
                <a:solidFill>
                  <a:srgbClr val="000099"/>
                </a:solidFill>
                <a:effectLst>
                  <a:outerShdw blurRad="38100" dist="38100" dir="2700000" algn="tl">
                    <a:srgbClr val="000000"/>
                  </a:outerShdw>
                </a:effectLst>
              </a:rPr>
              <a:t> </a:t>
            </a:r>
            <a:r>
              <a:rPr lang="it-IT" sz="3200" b="1" i="1" dirty="0" err="1">
                <a:solidFill>
                  <a:srgbClr val="000099"/>
                </a:solidFill>
              </a:rPr>
              <a:t>of</a:t>
            </a:r>
            <a:r>
              <a:rPr lang="it-IT" sz="3200" b="1" i="1" dirty="0">
                <a:solidFill>
                  <a:srgbClr val="000099"/>
                </a:solidFill>
              </a:rPr>
              <a:t>  </a:t>
            </a:r>
            <a:r>
              <a:rPr lang="it-IT" sz="3200" b="1" i="1" dirty="0" err="1">
                <a:solidFill>
                  <a:srgbClr val="000099"/>
                </a:solidFill>
                <a:effectLst>
                  <a:outerShdw blurRad="38100" dist="38100" dir="2700000" algn="tl">
                    <a:srgbClr val="000000"/>
                  </a:outerShdw>
                </a:effectLst>
              </a:rPr>
              <a:t>childhood</a:t>
            </a:r>
            <a:r>
              <a:rPr lang="it-IT" sz="3200" b="1" i="1" dirty="0">
                <a:solidFill>
                  <a:srgbClr val="000099"/>
                </a:solidFill>
                <a:effectLst>
                  <a:outerShdw blurRad="38100" dist="38100" dir="2700000" algn="tl">
                    <a:srgbClr val="000000"/>
                  </a:outerShdw>
                </a:effectLst>
              </a:rPr>
              <a:t> </a:t>
            </a:r>
            <a:r>
              <a:rPr lang="it-IT" sz="3200" b="1" i="1" dirty="0" err="1">
                <a:solidFill>
                  <a:srgbClr val="000099"/>
                </a:solidFill>
                <a:effectLst>
                  <a:outerShdw blurRad="38100" dist="38100" dir="2700000" algn="tl">
                    <a:srgbClr val="000000"/>
                  </a:outerShdw>
                </a:effectLst>
              </a:rPr>
              <a:t>cancer</a:t>
            </a:r>
            <a:endParaRPr lang="it-IT" sz="3200" i="1" dirty="0">
              <a:solidFill>
                <a:srgbClr val="000099"/>
              </a:solidFill>
              <a:effectLst>
                <a:outerShdw blurRad="38100" dist="38100" dir="2700000" algn="tl">
                  <a:srgbClr val="000000"/>
                </a:outerShdw>
              </a:effectLst>
            </a:endParaRPr>
          </a:p>
        </p:txBody>
      </p:sp>
      <p:pic>
        <p:nvPicPr>
          <p:cNvPr id="10957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8183" y="3933825"/>
            <a:ext cx="1885951" cy="2533650"/>
          </a:xfrm>
          <a:prstGeom prst="rect">
            <a:avLst/>
          </a:pr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109572" name="Picture 2" descr="C:\Documents and Settings\Utente\Desktop\+ OCT 08\rev NATURE\Cell Research\03 Epigenetic regulation..and environmental  F3.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88" y="3858278"/>
            <a:ext cx="3576639" cy="2270125"/>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10957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3063" y="785813"/>
            <a:ext cx="2667000" cy="952500"/>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109576"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0" y="0"/>
            <a:ext cx="9144000" cy="687388"/>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109577"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67629" y="786466"/>
            <a:ext cx="2911475" cy="928687"/>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29" name="Text Box 5"/>
          <p:cNvSpPr txBox="1">
            <a:spLocks noChangeArrowheads="1"/>
          </p:cNvSpPr>
          <p:nvPr/>
        </p:nvSpPr>
        <p:spPr bwMode="auto">
          <a:xfrm>
            <a:off x="1097976" y="4598304"/>
            <a:ext cx="2719388" cy="863955"/>
          </a:xfrm>
          <a:prstGeom prst="rect">
            <a:avLst/>
          </a:prstGeom>
          <a:solidFill>
            <a:schemeClr val="bg1"/>
          </a:solidFill>
          <a:ln w="38160">
            <a:solidFill>
              <a:srgbClr val="0000FF"/>
            </a:solidFill>
            <a:miter lim="800000"/>
            <a:headEnd/>
            <a:tailEnd/>
          </a:ln>
        </p:spPr>
        <p:txBody>
          <a:bodyPr lIns="90000" tIns="46800" rIns="90000" bIns="46800">
            <a:spAutoFit/>
          </a:bodyPr>
          <a:lstStyle/>
          <a:p>
            <a:pPr marL="0" marR="0" lvl="0" indent="0" algn="l" defTabSz="457200" rtl="0" eaLnBrk="1" fontAlgn="auto" latinLnBrk="0" hangingPunct="1">
              <a:lnSpc>
                <a:spcPct val="100000"/>
              </a:lnSpc>
              <a:spcBef>
                <a:spcPts val="100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it-IT" sz="1400" b="1" i="0" u="none" strike="noStrike" kern="0" cap="small" spc="0" normalizeH="0" baseline="0" noProof="0" dirty="0">
                <a:ln>
                  <a:noFill/>
                </a:ln>
                <a:solidFill>
                  <a:srgbClr val="333399">
                    <a:lumMod val="50000"/>
                  </a:srgbClr>
                </a:solidFill>
                <a:effectLst/>
                <a:uLnTx/>
                <a:uFillTx/>
                <a:latin typeface="Arial" charset="0"/>
                <a:ea typeface="MS PGothic"/>
                <a:cs typeface="MS PGothic"/>
              </a:rPr>
              <a:t>Ernesto Burgio</a:t>
            </a:r>
            <a:r>
              <a:rPr kumimoji="0" lang="it-IT" sz="1200" b="1" i="0" u="none" strike="noStrike" kern="0" cap="none" spc="0" normalizeH="0" baseline="0" noProof="0" dirty="0">
                <a:ln>
                  <a:noFill/>
                </a:ln>
                <a:solidFill>
                  <a:srgbClr val="333399">
                    <a:lumMod val="50000"/>
                  </a:srgbClr>
                </a:solidFill>
                <a:effectLst/>
                <a:uLnTx/>
                <a:uFillTx/>
                <a:latin typeface="Arial" charset="0"/>
                <a:ea typeface="MS PGothic"/>
                <a:cs typeface="MS PGothic"/>
              </a:rPr>
              <a:t/>
            </a:r>
            <a:br>
              <a:rPr kumimoji="0" lang="it-IT" sz="1200" b="1" i="0" u="none" strike="noStrike" kern="0" cap="none" spc="0" normalizeH="0" baseline="0" noProof="0" dirty="0">
                <a:ln>
                  <a:noFill/>
                </a:ln>
                <a:solidFill>
                  <a:srgbClr val="333399">
                    <a:lumMod val="50000"/>
                  </a:srgbClr>
                </a:solidFill>
                <a:effectLst/>
                <a:uLnTx/>
                <a:uFillTx/>
                <a:latin typeface="Arial" charset="0"/>
                <a:ea typeface="MS PGothic"/>
                <a:cs typeface="MS PGothic"/>
              </a:rPr>
            </a:br>
            <a:r>
              <a:rPr kumimoji="0" lang="it-IT" sz="1200" b="1" i="0" u="none" strike="noStrike" kern="0" cap="none" spc="0" normalizeH="0" baseline="0" noProof="0" dirty="0">
                <a:ln>
                  <a:noFill/>
                </a:ln>
                <a:solidFill>
                  <a:srgbClr val="333399">
                    <a:lumMod val="50000"/>
                  </a:srgbClr>
                </a:solidFill>
                <a:effectLst/>
                <a:uLnTx/>
                <a:uFillTx/>
                <a:latin typeface="Arial" charset="0"/>
                <a:ea typeface="MS PGothic"/>
                <a:cs typeface="MS PGothic"/>
              </a:rPr>
              <a:t>ECERI - </a:t>
            </a:r>
            <a:r>
              <a:rPr kumimoji="0" lang="en-US" sz="1200" b="1" i="0" u="none" strike="noStrike" kern="0" cap="none" spc="0" normalizeH="0" baseline="0" noProof="0" dirty="0">
                <a:ln>
                  <a:noFill/>
                </a:ln>
                <a:solidFill>
                  <a:srgbClr val="333399">
                    <a:lumMod val="50000"/>
                  </a:srgbClr>
                </a:solidFill>
                <a:effectLst/>
                <a:uLnTx/>
                <a:uFillTx/>
                <a:latin typeface="Arial" charset="0"/>
                <a:ea typeface="+mn-ea"/>
                <a:cs typeface="Arial"/>
              </a:rPr>
              <a:t>European Cancer and Environment Research Institute</a:t>
            </a:r>
            <a:r>
              <a:rPr kumimoji="0" lang="en-US" sz="1200" b="0" i="0" u="none" strike="noStrike" kern="0" cap="none" spc="0" normalizeH="0" baseline="0" noProof="0" dirty="0">
                <a:ln>
                  <a:noFill/>
                </a:ln>
                <a:solidFill>
                  <a:srgbClr val="333399">
                    <a:lumMod val="50000"/>
                  </a:srgbClr>
                </a:solidFill>
                <a:effectLst/>
                <a:uLnTx/>
                <a:uFillTx/>
                <a:latin typeface="Arial" charset="0"/>
                <a:ea typeface="+mn-ea"/>
                <a:cs typeface="Arial"/>
              </a:rPr>
              <a:t/>
            </a:r>
            <a:br>
              <a:rPr kumimoji="0" lang="en-US" sz="1200" b="0" i="0" u="none" strike="noStrike" kern="0" cap="none" spc="0" normalizeH="0" baseline="0" noProof="0" dirty="0">
                <a:ln>
                  <a:noFill/>
                </a:ln>
                <a:solidFill>
                  <a:srgbClr val="333399">
                    <a:lumMod val="50000"/>
                  </a:srgbClr>
                </a:solidFill>
                <a:effectLst/>
                <a:uLnTx/>
                <a:uFillTx/>
                <a:latin typeface="Arial" charset="0"/>
                <a:ea typeface="+mn-ea"/>
                <a:cs typeface="Arial"/>
              </a:rPr>
            </a:br>
            <a:r>
              <a:rPr kumimoji="0" lang="en-GB" sz="1200" b="1" i="0" u="none" strike="noStrike" kern="0" cap="none" spc="0" normalizeH="0" baseline="0" noProof="0" dirty="0">
                <a:ln>
                  <a:noFill/>
                </a:ln>
                <a:solidFill>
                  <a:srgbClr val="333399">
                    <a:lumMod val="50000"/>
                  </a:srgbClr>
                </a:solidFill>
                <a:effectLst/>
                <a:uLnTx/>
                <a:uFillTx/>
                <a:latin typeface="Arial" charset="0"/>
                <a:ea typeface="MS PGothic"/>
                <a:cs typeface="MS PGothic"/>
              </a:rPr>
              <a:t>ISDE Scientific Committee</a:t>
            </a:r>
          </a:p>
        </p:txBody>
      </p:sp>
    </p:spTree>
    <p:extLst>
      <p:ext uri="{BB962C8B-B14F-4D97-AF65-F5344CB8AC3E}">
        <p14:creationId xmlns:p14="http://schemas.microsoft.com/office/powerpoint/2010/main" val="17242667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tx2">
                <a:lumMod val="60000"/>
                <a:lumOff val="40000"/>
              </a:schemeClr>
            </a:gs>
            <a:gs pos="100000">
              <a:srgbClr val="E1E8F5"/>
            </a:gs>
          </a:gsLst>
          <a:lin ang="5400000" scaled="1"/>
        </a:gradFill>
        <a:effectLst/>
      </p:bgPr>
    </p:bg>
    <p:spTree>
      <p:nvGrpSpPr>
        <p:cNvPr id="1" name=""/>
        <p:cNvGrpSpPr/>
        <p:nvPr/>
      </p:nvGrpSpPr>
      <p:grpSpPr>
        <a:xfrm>
          <a:off x="0" y="0"/>
          <a:ext cx="0" cy="0"/>
          <a:chOff x="0" y="0"/>
          <a:chExt cx="0" cy="0"/>
        </a:xfrm>
      </p:grpSpPr>
      <p:pic>
        <p:nvPicPr>
          <p:cNvPr id="27650" name="Picture 2"/>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543213" y="738671"/>
            <a:ext cx="9010969" cy="5913449"/>
          </a:xfrm>
        </p:spPr>
      </p:pic>
      <p:sp>
        <p:nvSpPr>
          <p:cNvPr id="27651" name="Line 3"/>
          <p:cNvSpPr>
            <a:spLocks noChangeShapeType="1"/>
          </p:cNvSpPr>
          <p:nvPr/>
        </p:nvSpPr>
        <p:spPr bwMode="auto">
          <a:xfrm>
            <a:off x="962253" y="3518866"/>
            <a:ext cx="7068999" cy="62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6388" name="Rettangolo 6"/>
          <p:cNvSpPr>
            <a:spLocks noChangeArrowheads="1"/>
          </p:cNvSpPr>
          <p:nvPr/>
        </p:nvSpPr>
        <p:spPr bwMode="auto">
          <a:xfrm>
            <a:off x="0" y="0"/>
            <a:ext cx="12192000" cy="738664"/>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it-IT" sz="1400" b="0" i="0" u="sng"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rPr>
              <a:t>The </a:t>
            </a:r>
            <a:r>
              <a:rPr kumimoji="0" lang="en-GB" altLang="it-IT" sz="1400" b="0" i="0" u="sng"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mn-cs"/>
              </a:rPr>
              <a:t>data from the ACCIS project</a:t>
            </a:r>
            <a:r>
              <a:rPr kumimoji="0" lang="en-GB" altLang="it-IT" sz="1400" b="0" i="0" u="sng"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rPr>
              <a:t> published in </a:t>
            </a:r>
            <a:r>
              <a:rPr kumimoji="0" lang="en-GB" altLang="it-IT" sz="1400" b="0" i="1" u="sng"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rPr>
              <a:t>the Lancet</a:t>
            </a:r>
            <a:r>
              <a:rPr kumimoji="0" lang="en-GB" altLang="it-IT" sz="1400" b="0" i="0" u="sng"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rPr>
              <a:t> were soon </a:t>
            </a:r>
            <a:r>
              <a:rPr kumimoji="0" lang="en-GB" altLang="it-IT" sz="1400" b="0" i="0" u="sng"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mn-cs"/>
              </a:rPr>
              <a:t>confirmed by the next review </a:t>
            </a:r>
            <a:r>
              <a:rPr kumimoji="0" lang="en-GB" altLang="it-IT" sz="1400" b="0" i="0" u="sng"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rPr>
              <a:t>(the most complete to date) of the data </a:t>
            </a:r>
            <a:r>
              <a:rPr kumimoji="0" lang="en-GB" altLang="it-IT" sz="1400" b="0" i="0" u="none" strike="noStrike" kern="0" cap="none" spc="0" normalizeH="0" baseline="0" noProof="0" dirty="0">
                <a:ln>
                  <a:noFill/>
                </a:ln>
                <a:solidFill>
                  <a:prstClr val="black"/>
                </a:solidFill>
                <a:effectLst/>
                <a:uLnTx/>
                <a:uFillTx/>
                <a:latin typeface="Arial" panose="020B0604020202020204" pitchFamily="34" charset="0"/>
                <a:ea typeface="+mn-ea"/>
                <a:cs typeface="+mn-cs"/>
              </a:rPr>
              <a:t>emerging from the study (which has become </a:t>
            </a:r>
            <a:r>
              <a:rPr kumimoji="0" lang="en-GB" altLang="it-IT" sz="1400" b="0" i="0" u="sng"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rPr>
              <a:t>the </a:t>
            </a:r>
            <a:r>
              <a:rPr kumimoji="0" lang="en-GB" altLang="it-IT" sz="1400" b="0" i="0" u="sng"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Arial" panose="020B0604020202020204" pitchFamily="34" charset="0"/>
                <a:ea typeface="+mn-ea"/>
                <a:cs typeface="+mn-cs"/>
              </a:rPr>
              <a:t>largest European database on children cancer</a:t>
            </a:r>
            <a:r>
              <a:rPr kumimoji="0" lang="en-GB" altLang="it-IT" sz="1400" b="0" i="0" u="sng"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rPr>
              <a:t>)</a:t>
            </a:r>
            <a:r>
              <a:rPr kumimoji="0" lang="en-GB" altLang="it-IT" sz="1400" b="0" i="0" u="none" strike="noStrike" kern="0" cap="none" spc="0" normalizeH="0" baseline="0" noProof="0" dirty="0">
                <a:ln>
                  <a:noFill/>
                </a:ln>
                <a:solidFill>
                  <a:prstClr val="black"/>
                </a:solidFill>
                <a:effectLst/>
                <a:uLnTx/>
                <a:uFillTx/>
                <a:latin typeface="Arial" panose="020B0604020202020204" pitchFamily="34" charset="0"/>
                <a:ea typeface="+mn-ea"/>
                <a:cs typeface="+mn-cs"/>
              </a:rPr>
              <a:t> published two years later on the</a:t>
            </a:r>
            <a:r>
              <a:rPr kumimoji="0" lang="en-GB" altLang="it-IT" sz="1400" b="0" i="1" u="sng" strike="noStrike" kern="0" cap="none" spc="0" normalizeH="0" baseline="0" noProof="0" dirty="0">
                <a:ln>
                  <a:noFill/>
                </a:ln>
                <a:solidFill>
                  <a:prstClr val="black"/>
                </a:solidFill>
                <a:effectLst/>
                <a:uLnTx/>
                <a:uFillTx/>
                <a:latin typeface="Arial" panose="020B0604020202020204" pitchFamily="34" charset="0"/>
                <a:ea typeface="+mn-ea"/>
                <a:cs typeface="+mn-cs"/>
              </a:rPr>
              <a:t> European Journal of Cancer</a:t>
            </a:r>
            <a:r>
              <a:rPr kumimoji="0" lang="en-GB" altLang="it-IT" sz="1400" b="0" i="0" u="none" strike="noStrike" kern="0" cap="none" spc="0" normalizeH="0" baseline="0" noProof="0" dirty="0">
                <a:ln>
                  <a:noFill/>
                </a:ln>
                <a:solidFill>
                  <a:prstClr val="black"/>
                </a:solidFill>
                <a:effectLst/>
                <a:uLnTx/>
                <a:uFillTx/>
                <a:latin typeface="Arial" panose="020B0604020202020204" pitchFamily="34" charset="0"/>
                <a:ea typeface="+mn-ea"/>
                <a:cs typeface="+mn-cs"/>
              </a:rPr>
              <a:t> (18 items in all, containing detailed analysis of data on incidence rates and trends of prevalence and survival)..</a:t>
            </a:r>
            <a:endParaRPr kumimoji="0" lang="it-IT" altLang="it-IT" sz="1400" b="0" i="0" u="none" strike="noStrike" kern="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 name="Freccia in su 1"/>
          <p:cNvSpPr/>
          <p:nvPr/>
        </p:nvSpPr>
        <p:spPr>
          <a:xfrm rot="19005203">
            <a:off x="7832421" y="3832721"/>
            <a:ext cx="198835" cy="514350"/>
          </a:xfrm>
          <a:prstGeom prst="upArrow">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148560732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319" y="1052516"/>
            <a:ext cx="10594960"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19" name="AutoShape 3"/>
          <p:cNvSpPr>
            <a:spLocks noChangeArrowheads="1"/>
          </p:cNvSpPr>
          <p:nvPr/>
        </p:nvSpPr>
        <p:spPr bwMode="auto">
          <a:xfrm rot="-1660864">
            <a:off x="2836961" y="1519278"/>
            <a:ext cx="720315" cy="183796"/>
          </a:xfrm>
          <a:prstGeom prst="leftArrow">
            <a:avLst>
              <a:gd name="adj1" fmla="val 50000"/>
              <a:gd name="adj2" fmla="val 100000"/>
            </a:avLst>
          </a:prstGeom>
          <a:solidFill>
            <a:srgbClr val="FFFF00"/>
          </a:solidFill>
          <a:ln w="38100">
            <a:solidFill>
              <a:srgbClr val="C00000"/>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endParaRPr>
          </a:p>
        </p:txBody>
      </p:sp>
      <p:sp>
        <p:nvSpPr>
          <p:cNvPr id="111620" name="AutoShape 4"/>
          <p:cNvSpPr>
            <a:spLocks noChangeArrowheads="1"/>
          </p:cNvSpPr>
          <p:nvPr/>
        </p:nvSpPr>
        <p:spPr bwMode="auto">
          <a:xfrm rot="-1660864">
            <a:off x="10573073" y="2288495"/>
            <a:ext cx="766011" cy="207767"/>
          </a:xfrm>
          <a:prstGeom prst="leftArrow">
            <a:avLst>
              <a:gd name="adj1" fmla="val 50000"/>
              <a:gd name="adj2" fmla="val 100000"/>
            </a:avLst>
          </a:prstGeom>
          <a:solidFill>
            <a:srgbClr val="FFFF00"/>
          </a:solidFill>
          <a:ln w="38100">
            <a:solidFill>
              <a:schemeClr val="tx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endParaRPr>
          </a:p>
        </p:txBody>
      </p:sp>
      <p:sp>
        <p:nvSpPr>
          <p:cNvPr id="111621" name="AutoShape 5"/>
          <p:cNvSpPr>
            <a:spLocks noChangeArrowheads="1"/>
          </p:cNvSpPr>
          <p:nvPr/>
        </p:nvSpPr>
        <p:spPr bwMode="auto">
          <a:xfrm rot="-1660864">
            <a:off x="10698476" y="3108654"/>
            <a:ext cx="673608" cy="165923"/>
          </a:xfrm>
          <a:prstGeom prst="leftArrow">
            <a:avLst>
              <a:gd name="adj1" fmla="val 50000"/>
              <a:gd name="adj2" fmla="val 100000"/>
            </a:avLst>
          </a:prstGeom>
          <a:solidFill>
            <a:srgbClr val="FFFF00"/>
          </a:solidFill>
          <a:ln w="28575">
            <a:solidFill>
              <a:schemeClr val="tx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endParaRPr>
          </a:p>
        </p:txBody>
      </p:sp>
      <p:sp>
        <p:nvSpPr>
          <p:cNvPr id="111622" name="AutoShape 6"/>
          <p:cNvSpPr>
            <a:spLocks noChangeArrowheads="1"/>
          </p:cNvSpPr>
          <p:nvPr/>
        </p:nvSpPr>
        <p:spPr bwMode="auto">
          <a:xfrm rot="2393585">
            <a:off x="10264121" y="5244304"/>
            <a:ext cx="726971" cy="154642"/>
          </a:xfrm>
          <a:prstGeom prst="leftArrow">
            <a:avLst>
              <a:gd name="adj1" fmla="val 50000"/>
              <a:gd name="adj2" fmla="val 100000"/>
            </a:avLst>
          </a:prstGeom>
          <a:solidFill>
            <a:srgbClr val="FFFF00"/>
          </a:solidFill>
          <a:ln w="38100">
            <a:solidFill>
              <a:srgbClr val="C00000"/>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endParaRPr>
          </a:p>
        </p:txBody>
      </p:sp>
    </p:spTree>
    <p:extLst>
      <p:ext uri="{BB962C8B-B14F-4D97-AF65-F5344CB8AC3E}">
        <p14:creationId xmlns:p14="http://schemas.microsoft.com/office/powerpoint/2010/main" val="211611060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005" y="305157"/>
            <a:ext cx="7546227" cy="610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3" name="Rettangolo 2"/>
          <p:cNvSpPr>
            <a:spLocks noChangeArrowheads="1"/>
          </p:cNvSpPr>
          <p:nvPr/>
        </p:nvSpPr>
        <p:spPr bwMode="auto">
          <a:xfrm>
            <a:off x="8208855" y="217489"/>
            <a:ext cx="3983567" cy="587853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0"/>
              </a:spcBef>
              <a:spcAft>
                <a:spcPct val="0"/>
              </a:spcAft>
            </a:pPr>
            <a:r>
              <a:rPr lang="en-US" altLang="it-IT" b="1" smtClean="0">
                <a:solidFill>
                  <a:srgbClr val="0000FF"/>
                </a:solidFill>
                <a:latin typeface="Calibri" pitchFamily="34" charset="0"/>
              </a:rPr>
              <a:t>A </a:t>
            </a:r>
            <a:r>
              <a:rPr lang="en-US" altLang="it-IT" b="1" u="sng" smtClean="0">
                <a:solidFill>
                  <a:srgbClr val="0000FF"/>
                </a:solidFill>
                <a:latin typeface="Calibri" pitchFamily="34" charset="0"/>
              </a:rPr>
              <a:t>Micro-RNAs CANCER MAP</a:t>
            </a:r>
            <a:r>
              <a:rPr lang="en-US" altLang="it-IT" smtClean="0">
                <a:solidFill>
                  <a:prstClr val="black"/>
                </a:solidFill>
                <a:latin typeface="Calibri" pitchFamily="34" charset="0"/>
              </a:rPr>
              <a:t>. CHROMOSOME POSITIONS OF </a:t>
            </a:r>
            <a:r>
              <a:rPr lang="en-US" altLang="it-IT" b="1" u="sng" smtClean="0">
                <a:solidFill>
                  <a:srgbClr val="CC0000"/>
                </a:solidFill>
                <a:latin typeface="Calibri" pitchFamily="34" charset="0"/>
              </a:rPr>
              <a:t>MicroRNAs IMPLICATED</a:t>
            </a:r>
          </a:p>
          <a:p>
            <a:pPr algn="r" eaLnBrk="1" fontAlgn="base" hangingPunct="1">
              <a:spcBef>
                <a:spcPct val="0"/>
              </a:spcBef>
              <a:spcAft>
                <a:spcPct val="0"/>
              </a:spcAft>
            </a:pPr>
            <a:r>
              <a:rPr lang="en-US" altLang="it-IT" b="1" u="sng" smtClean="0">
                <a:solidFill>
                  <a:srgbClr val="CC0000"/>
                </a:solidFill>
                <a:latin typeface="Calibri" pitchFamily="34" charset="0"/>
              </a:rPr>
              <a:t>IN HUMAN CANCER ARE SHOWN AS COLOURED DOTS</a:t>
            </a:r>
            <a:r>
              <a:rPr lang="en-US" altLang="it-IT" smtClean="0">
                <a:solidFill>
                  <a:prstClr val="black"/>
                </a:solidFill>
                <a:latin typeface="Calibri" pitchFamily="34" charset="0"/>
              </a:rPr>
              <a:t>. EACH DOT REPRESENTS A</a:t>
            </a:r>
          </a:p>
          <a:p>
            <a:pPr algn="r" eaLnBrk="1" fontAlgn="base" hangingPunct="1">
              <a:spcBef>
                <a:spcPct val="0"/>
              </a:spcBef>
              <a:spcAft>
                <a:spcPct val="0"/>
              </a:spcAft>
            </a:pPr>
            <a:r>
              <a:rPr lang="en-US" altLang="it-IT" smtClean="0">
                <a:solidFill>
                  <a:prstClr val="black"/>
                </a:solidFill>
                <a:latin typeface="Calibri" pitchFamily="34" charset="0"/>
              </a:rPr>
              <a:t>SINGLE microRNA OR AN microRNA CLUSTER.</a:t>
            </a:r>
          </a:p>
          <a:p>
            <a:pPr algn="r" eaLnBrk="1" fontAlgn="base" hangingPunct="1">
              <a:spcBef>
                <a:spcPct val="0"/>
              </a:spcBef>
              <a:spcAft>
                <a:spcPct val="0"/>
              </a:spcAft>
            </a:pPr>
            <a:r>
              <a:rPr lang="en-US" altLang="it-IT" sz="1400" smtClean="0">
                <a:solidFill>
                  <a:prstClr val="black"/>
                </a:solidFill>
                <a:latin typeface="Calibri" pitchFamily="34" charset="0"/>
              </a:rPr>
              <a:t>COLOURS REFER TO TUMOUR </a:t>
            </a:r>
          </a:p>
          <a:p>
            <a:pPr algn="r" eaLnBrk="1" fontAlgn="base" hangingPunct="1">
              <a:spcBef>
                <a:spcPct val="0"/>
              </a:spcBef>
              <a:spcAft>
                <a:spcPct val="0"/>
              </a:spcAft>
            </a:pPr>
            <a:r>
              <a:rPr lang="en-US" altLang="it-IT" sz="1400" smtClean="0">
                <a:solidFill>
                  <a:prstClr val="black"/>
                </a:solidFill>
                <a:latin typeface="Calibri" pitchFamily="34" charset="0"/>
              </a:rPr>
              <a:t>TISSUE TYPE, AS INDICATED.</a:t>
            </a:r>
          </a:p>
          <a:p>
            <a:pPr algn="r" eaLnBrk="1" fontAlgn="base" hangingPunct="1">
              <a:spcBef>
                <a:spcPct val="0"/>
              </a:spcBef>
              <a:spcAft>
                <a:spcPct val="0"/>
              </a:spcAft>
            </a:pPr>
            <a:endParaRPr lang="en-US" altLang="it-IT" sz="1400" smtClean="0">
              <a:solidFill>
                <a:prstClr val="black"/>
              </a:solidFill>
              <a:latin typeface="Calibri" pitchFamily="34" charset="0"/>
            </a:endParaRPr>
          </a:p>
          <a:p>
            <a:pPr algn="r" eaLnBrk="1" fontAlgn="base" hangingPunct="1">
              <a:spcBef>
                <a:spcPct val="0"/>
              </a:spcBef>
              <a:spcAft>
                <a:spcPct val="0"/>
              </a:spcAft>
            </a:pPr>
            <a:r>
              <a:rPr lang="en-US" altLang="it-IT" sz="1400" b="1" smtClean="0">
                <a:solidFill>
                  <a:prstClr val="black"/>
                </a:solidFill>
                <a:latin typeface="Calibri" pitchFamily="34" charset="0"/>
              </a:rPr>
              <a:t>ONLY microRNAS, WHOSE EXPRESSION LEVELS </a:t>
            </a:r>
            <a:r>
              <a:rPr lang="en-US" altLang="it-IT" sz="1400" smtClean="0">
                <a:solidFill>
                  <a:prstClr val="black"/>
                </a:solidFill>
                <a:latin typeface="Calibri" pitchFamily="34" charset="0"/>
              </a:rPr>
              <a:t>WERE </a:t>
            </a:r>
          </a:p>
          <a:p>
            <a:pPr algn="r" eaLnBrk="1" fontAlgn="base" hangingPunct="1">
              <a:spcBef>
                <a:spcPct val="0"/>
              </a:spcBef>
              <a:spcAft>
                <a:spcPct val="0"/>
              </a:spcAft>
            </a:pPr>
            <a:r>
              <a:rPr lang="en-US" altLang="it-IT" sz="1400" smtClean="0">
                <a:solidFill>
                  <a:prstClr val="black"/>
                </a:solidFill>
                <a:latin typeface="Calibri" pitchFamily="34" charset="0"/>
              </a:rPr>
              <a:t>FOUND TO BE </a:t>
            </a:r>
            <a:r>
              <a:rPr lang="en-US" altLang="it-IT" sz="1400" b="1" u="sng" smtClean="0">
                <a:solidFill>
                  <a:srgbClr val="0000FF"/>
                </a:solidFill>
                <a:latin typeface="Calibri" pitchFamily="34" charset="0"/>
              </a:rPr>
              <a:t>SIGNIFICANTLY</a:t>
            </a:r>
          </a:p>
          <a:p>
            <a:pPr algn="r" eaLnBrk="1" fontAlgn="base" hangingPunct="1">
              <a:spcBef>
                <a:spcPct val="0"/>
              </a:spcBef>
              <a:spcAft>
                <a:spcPct val="0"/>
              </a:spcAft>
            </a:pPr>
            <a:r>
              <a:rPr lang="en-US" altLang="it-IT" sz="1400" b="1" u="sng" smtClean="0">
                <a:solidFill>
                  <a:srgbClr val="0000FF"/>
                </a:solidFill>
                <a:latin typeface="Calibri" pitchFamily="34" charset="0"/>
              </a:rPr>
              <a:t>ALTERED IN TUMOURS</a:t>
            </a:r>
            <a:r>
              <a:rPr lang="en-US" altLang="it-IT" sz="1400" b="1" smtClean="0">
                <a:solidFill>
                  <a:prstClr val="black"/>
                </a:solidFill>
                <a:latin typeface="Calibri" pitchFamily="34" charset="0"/>
              </a:rPr>
              <a:t> </a:t>
            </a:r>
          </a:p>
          <a:p>
            <a:pPr algn="r" eaLnBrk="1" fontAlgn="base" hangingPunct="1">
              <a:spcBef>
                <a:spcPct val="0"/>
              </a:spcBef>
              <a:spcAft>
                <a:spcPct val="0"/>
              </a:spcAft>
            </a:pPr>
            <a:r>
              <a:rPr lang="en-US" altLang="it-IT" sz="1400" smtClean="0">
                <a:solidFill>
                  <a:prstClr val="black"/>
                </a:solidFill>
                <a:latin typeface="Calibri" pitchFamily="34" charset="0"/>
              </a:rPr>
              <a:t>VERSUS NORMAL TISSUES </a:t>
            </a:r>
          </a:p>
          <a:p>
            <a:pPr algn="r" eaLnBrk="1" fontAlgn="base" hangingPunct="1">
              <a:spcBef>
                <a:spcPct val="0"/>
              </a:spcBef>
              <a:spcAft>
                <a:spcPct val="0"/>
              </a:spcAft>
            </a:pPr>
            <a:r>
              <a:rPr lang="en-US" altLang="it-IT" sz="1400" b="1" u="sng" smtClean="0">
                <a:solidFill>
                  <a:srgbClr val="0000FF"/>
                </a:solidFill>
                <a:latin typeface="Calibri" pitchFamily="34" charset="0"/>
              </a:rPr>
              <a:t>IN AT LEAST TWO TISSUE TYPES </a:t>
            </a:r>
          </a:p>
          <a:p>
            <a:pPr algn="r" eaLnBrk="1" fontAlgn="base" hangingPunct="1">
              <a:spcBef>
                <a:spcPct val="0"/>
              </a:spcBef>
              <a:spcAft>
                <a:spcPct val="0"/>
              </a:spcAft>
            </a:pPr>
            <a:r>
              <a:rPr lang="en-US" altLang="it-IT" sz="1400" smtClean="0">
                <a:solidFill>
                  <a:prstClr val="black"/>
                </a:solidFill>
                <a:latin typeface="Calibri" pitchFamily="34" charset="0"/>
              </a:rPr>
              <a:t>ARE SHOWN. </a:t>
            </a:r>
          </a:p>
          <a:p>
            <a:pPr algn="r" eaLnBrk="1" fontAlgn="base" hangingPunct="1">
              <a:spcBef>
                <a:spcPct val="0"/>
              </a:spcBef>
              <a:spcAft>
                <a:spcPct val="0"/>
              </a:spcAft>
            </a:pPr>
            <a:endParaRPr lang="en-US" altLang="it-IT" sz="1400" smtClean="0">
              <a:solidFill>
                <a:prstClr val="black"/>
              </a:solidFill>
              <a:latin typeface="Calibri" pitchFamily="34" charset="0"/>
            </a:endParaRPr>
          </a:p>
          <a:p>
            <a:pPr algn="r" eaLnBrk="1" fontAlgn="base" hangingPunct="1">
              <a:spcBef>
                <a:spcPct val="0"/>
              </a:spcBef>
              <a:spcAft>
                <a:spcPct val="0"/>
              </a:spcAft>
            </a:pPr>
            <a:r>
              <a:rPr lang="en-US" altLang="it-IT" sz="1400" smtClean="0">
                <a:solidFill>
                  <a:prstClr val="black"/>
                </a:solidFill>
                <a:latin typeface="Calibri" pitchFamily="34" charset="0"/>
              </a:rPr>
              <a:t>microRNAS IDENTIFIED </a:t>
            </a:r>
          </a:p>
          <a:p>
            <a:pPr algn="r" eaLnBrk="1" fontAlgn="base" hangingPunct="1">
              <a:spcBef>
                <a:spcPct val="0"/>
              </a:spcBef>
              <a:spcAft>
                <a:spcPct val="0"/>
              </a:spcAft>
            </a:pPr>
            <a:r>
              <a:rPr lang="en-US" altLang="it-IT" sz="1400" b="1" u="sng" smtClean="0">
                <a:solidFill>
                  <a:srgbClr val="0000FF"/>
                </a:solidFill>
                <a:latin typeface="Calibri" pitchFamily="34" charset="0"/>
              </a:rPr>
              <a:t>IN AT LEAST FOUR DIFFERENT TUMOUR TYPES</a:t>
            </a:r>
            <a:r>
              <a:rPr lang="en-US" altLang="it-IT" sz="1400" smtClean="0">
                <a:solidFill>
                  <a:prstClr val="black"/>
                </a:solidFill>
                <a:latin typeface="Calibri" pitchFamily="34" charset="0"/>
              </a:rPr>
              <a:t> ARE ALSO INDICATED </a:t>
            </a:r>
            <a:r>
              <a:rPr lang="it-IT" altLang="it-IT" sz="1400" smtClean="0">
                <a:solidFill>
                  <a:prstClr val="black"/>
                </a:solidFill>
                <a:latin typeface="Calibri" pitchFamily="34" charset="0"/>
              </a:rPr>
              <a:t>BY THEIR </a:t>
            </a:r>
            <a:r>
              <a:rPr lang="it-IT" altLang="it-IT" sz="1400" b="1" smtClean="0">
                <a:solidFill>
                  <a:srgbClr val="0000FF"/>
                </a:solidFill>
                <a:latin typeface="Calibri" pitchFamily="34" charset="0"/>
              </a:rPr>
              <a:t>NAME</a:t>
            </a:r>
            <a:r>
              <a:rPr lang="it-IT" altLang="it-IT" smtClean="0">
                <a:solidFill>
                  <a:prstClr val="black"/>
                </a:solidFill>
                <a:latin typeface="Calibri" pitchFamily="34" charset="0"/>
              </a:rPr>
              <a:t>.</a:t>
            </a:r>
          </a:p>
          <a:p>
            <a:pPr algn="r" eaLnBrk="1" fontAlgn="base" hangingPunct="1">
              <a:spcBef>
                <a:spcPct val="0"/>
              </a:spcBef>
              <a:spcAft>
                <a:spcPct val="0"/>
              </a:spcAft>
            </a:pPr>
            <a:endParaRPr lang="en-US" altLang="it-IT" smtClean="0">
              <a:solidFill>
                <a:prstClr val="black"/>
              </a:solidFill>
              <a:latin typeface="Calibri" pitchFamily="34" charset="0"/>
            </a:endParaRPr>
          </a:p>
        </p:txBody>
      </p:sp>
      <p:cxnSp>
        <p:nvCxnSpPr>
          <p:cNvPr id="5" name="Connettore 2 4"/>
          <p:cNvCxnSpPr/>
          <p:nvPr/>
        </p:nvCxnSpPr>
        <p:spPr>
          <a:xfrm flipH="1" flipV="1">
            <a:off x="6018488" y="1995055"/>
            <a:ext cx="2537807" cy="1161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Connettore 2 5"/>
          <p:cNvCxnSpPr/>
          <p:nvPr/>
        </p:nvCxnSpPr>
        <p:spPr>
          <a:xfrm flipH="1" flipV="1">
            <a:off x="4953005" y="3357564"/>
            <a:ext cx="3363539" cy="16051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Connettore 2 7"/>
          <p:cNvCxnSpPr/>
          <p:nvPr/>
        </p:nvCxnSpPr>
        <p:spPr>
          <a:xfrm flipH="1" flipV="1">
            <a:off x="7417369" y="3487194"/>
            <a:ext cx="2100951" cy="76892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Connettore 2 9"/>
          <p:cNvCxnSpPr/>
          <p:nvPr/>
        </p:nvCxnSpPr>
        <p:spPr>
          <a:xfrm flipH="1" flipV="1">
            <a:off x="5486400" y="4655127"/>
            <a:ext cx="2830141" cy="43798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1264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6173" y="0"/>
            <a:ext cx="4286249"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976640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13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4" y="571500"/>
            <a:ext cx="6715125"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653"/>
            <a:ext cx="25908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ttangolo 3"/>
          <p:cNvSpPr/>
          <p:nvPr/>
        </p:nvSpPr>
        <p:spPr>
          <a:xfrm>
            <a:off x="8239561" y="571826"/>
            <a:ext cx="3952055" cy="5262979"/>
          </a:xfrm>
          <a:prstGeom prst="rect">
            <a:avLst/>
          </a:prstGeom>
          <a:solidFill>
            <a:srgbClr val="FFFFCC"/>
          </a:solidFill>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it-IT" sz="1400" b="0" i="0" u="none" strike="noStrike" kern="0" cap="none" spc="0" normalizeH="0" baseline="0" noProof="0" dirty="0">
                <a:ln>
                  <a:noFill/>
                </a:ln>
                <a:solidFill>
                  <a:srgbClr val="000000"/>
                </a:solidFill>
                <a:effectLst/>
                <a:highlight>
                  <a:srgbClr val="FFFF00"/>
                </a:highlight>
                <a:uLnTx/>
                <a:uFillTx/>
                <a:latin typeface="Arial" panose="020B0604020202020204" pitchFamily="34" charset="0"/>
                <a:ea typeface="+mn-ea"/>
                <a:cs typeface="+mn-cs"/>
              </a:rPr>
              <a:t>THE CAUSES OF </a:t>
            </a:r>
            <a:r>
              <a:rPr kumimoji="0" lang="en-US" altLang="it-IT" sz="1400" b="1" i="0" u="sng" strike="noStrike" kern="0" cap="none" spc="0" normalizeH="0" baseline="0" noProof="0" dirty="0">
                <a:ln>
                  <a:noFill/>
                </a:ln>
                <a:solidFill>
                  <a:srgbClr val="000000"/>
                </a:solidFill>
                <a:effectLst/>
                <a:highlight>
                  <a:srgbClr val="FFFF00"/>
                </a:highlight>
                <a:uLnTx/>
                <a:uFillTx/>
                <a:latin typeface="Arial" panose="020B0604020202020204" pitchFamily="34" charset="0"/>
                <a:ea typeface="+mn-ea"/>
                <a:cs typeface="+mn-cs"/>
              </a:rPr>
              <a:t>CHROMOSOMAL ABNORMALITIES</a:t>
            </a:r>
            <a:r>
              <a:rPr kumimoji="0" lang="en-US" altLang="it-IT" sz="1400" b="1" i="0" u="none" strike="noStrike" kern="0" cap="none" spc="0" normalizeH="0" baseline="0" noProof="0" dirty="0">
                <a:ln>
                  <a:noFill/>
                </a:ln>
                <a:solidFill>
                  <a:srgbClr val="000000"/>
                </a:solidFill>
                <a:effectLst/>
                <a:highlight>
                  <a:srgbClr val="FFFF00"/>
                </a:highlight>
                <a:uLnTx/>
                <a:uFillTx/>
                <a:latin typeface="Arial" panose="020B0604020202020204" pitchFamily="34" charset="0"/>
                <a:ea typeface="+mn-ea"/>
                <a:cs typeface="+mn-cs"/>
              </a:rPr>
              <a:t> </a:t>
            </a:r>
            <a:r>
              <a:rPr kumimoji="0" lang="en-US" altLang="it-IT" sz="1400" b="0" i="0" u="none" strike="noStrike" kern="0" cap="none" spc="0" normalizeH="0" baseline="0" noProof="0" dirty="0">
                <a:ln>
                  <a:noFill/>
                </a:ln>
                <a:solidFill>
                  <a:srgbClr val="000000"/>
                </a:solidFill>
                <a:effectLst/>
                <a:highlight>
                  <a:srgbClr val="FFFF00"/>
                </a:highlight>
                <a:uLnTx/>
                <a:uFillTx/>
                <a:latin typeface="Arial" panose="020B0604020202020204" pitchFamily="34" charset="0"/>
                <a:ea typeface="+mn-ea"/>
                <a:cs typeface="+mn-cs"/>
              </a:rPr>
              <a:t>REMAINS POORLY UNDERSTOOD. </a:t>
            </a:r>
            <a:br>
              <a:rPr kumimoji="0" lang="en-US" altLang="it-IT" sz="1400" b="0" i="0" u="none" strike="noStrike" kern="0" cap="none" spc="0" normalizeH="0" baseline="0" noProof="0" dirty="0">
                <a:ln>
                  <a:noFill/>
                </a:ln>
                <a:solidFill>
                  <a:srgbClr val="000000"/>
                </a:solidFill>
                <a:effectLst/>
                <a:highlight>
                  <a:srgbClr val="FFFF00"/>
                </a:highlight>
                <a:uLnTx/>
                <a:uFillTx/>
                <a:latin typeface="Arial" panose="020B0604020202020204" pitchFamily="34" charset="0"/>
                <a:ea typeface="+mn-ea"/>
                <a:cs typeface="+mn-cs"/>
              </a:rPr>
            </a:br>
            <a:r>
              <a:rPr kumimoji="0" lang="en-US" altLang="it-IT" sz="14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STUDIES OF VARIOUS TYPES OF LEUKEMIA HAVE SHOWN THAT </a:t>
            </a:r>
            <a:r>
              <a:rPr kumimoji="0" lang="en-US" altLang="it-IT" sz="1400" b="0" i="0" u="sng" strike="noStrike" kern="0" cap="none" spc="0" normalizeH="0" baseline="0" noProof="0" dirty="0">
                <a:ln>
                  <a:noFill/>
                </a:ln>
                <a:solidFill>
                  <a:srgbClr val="000000"/>
                </a:solidFill>
                <a:effectLst/>
                <a:highlight>
                  <a:srgbClr val="FFFF00"/>
                </a:highlight>
                <a:uLnTx/>
                <a:uFillTx/>
                <a:latin typeface="Arial" panose="020B0604020202020204" pitchFamily="34" charset="0"/>
                <a:ea typeface="+mn-ea"/>
                <a:cs typeface="+mn-cs"/>
              </a:rPr>
              <a:t>CERTAIN ENVIRONMENTAL AND OCCUPATIONAL</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it-IT" sz="1400" b="0" i="0" u="sng" strike="noStrike" kern="0" cap="none" spc="0" normalizeH="0" baseline="0" noProof="0" dirty="0">
                <a:ln>
                  <a:noFill/>
                </a:ln>
                <a:solidFill>
                  <a:srgbClr val="000000"/>
                </a:solidFill>
                <a:effectLst/>
                <a:highlight>
                  <a:srgbClr val="FFFF00"/>
                </a:highlight>
                <a:uLnTx/>
                <a:uFillTx/>
                <a:latin typeface="Arial" panose="020B0604020202020204" pitchFamily="34" charset="0"/>
                <a:ea typeface="+mn-ea"/>
                <a:cs typeface="+mn-cs"/>
              </a:rPr>
              <a:t>EXPOSURES AND THERAPY WITH CYTOTOXIC DRUGS </a:t>
            </a:r>
            <a:r>
              <a:rPr kumimoji="0" lang="en-US" altLang="it-IT" sz="1400" b="0" i="0" u="sng" strike="noStrike" kern="0" cap="none" spc="0" normalizeH="0" baseline="0" noProof="0" dirty="0">
                <a:ln>
                  <a:noFill/>
                </a:ln>
                <a:solidFill>
                  <a:srgbClr val="000000"/>
                </a:solidFill>
                <a:effectLst/>
                <a:uLnTx/>
                <a:uFillTx/>
                <a:latin typeface="Arial" panose="020B0604020202020204" pitchFamily="34" charset="0"/>
                <a:ea typeface="+mn-ea"/>
                <a:cs typeface="+mn-cs"/>
              </a:rPr>
              <a:t>CAN INDUCE </a:t>
            </a:r>
            <a:r>
              <a:rPr kumimoji="0" lang="en-US" altLang="it-IT" sz="1400" b="1" i="0" u="sng" strike="noStrike" kern="0" cap="none" spc="0" normalizeH="0" baseline="0" noProof="0" dirty="0">
                <a:ln>
                  <a:noFill/>
                </a:ln>
                <a:solidFill>
                  <a:srgbClr val="000000"/>
                </a:solidFill>
                <a:effectLst>
                  <a:outerShdw blurRad="38100" dist="38100" dir="2700000" algn="tl">
                    <a:srgbClr val="000000">
                      <a:alpha val="43137"/>
                    </a:srgbClr>
                  </a:outerShdw>
                </a:effectLst>
                <a:highlight>
                  <a:srgbClr val="FFFF00"/>
                </a:highlight>
                <a:uLnTx/>
                <a:uFillTx/>
                <a:latin typeface="Arial" panose="020B0604020202020204" pitchFamily="34" charset="0"/>
                <a:ea typeface="+mn-ea"/>
                <a:cs typeface="+mn-cs"/>
              </a:rPr>
              <a:t>CHROMOSOMAL ABERRATIONS</a:t>
            </a:r>
            <a:r>
              <a:rPr kumimoji="0" lang="en-US" altLang="it-IT" sz="14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it-IT" sz="14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FOR EXAMPLE, CASES OF </a:t>
            </a:r>
            <a:r>
              <a:rPr kumimoji="0" lang="en-US" altLang="it-IT" sz="1400" b="0" i="0" u="none" strike="noStrike" kern="0" cap="none" spc="0" normalizeH="0" baseline="0" noProof="0" dirty="0">
                <a:ln>
                  <a:noFill/>
                </a:ln>
                <a:solidFill>
                  <a:srgbClr val="000000"/>
                </a:solidFill>
                <a:effectLst/>
                <a:highlight>
                  <a:srgbClr val="FFFF00"/>
                </a:highlight>
                <a:uLnTx/>
                <a:uFillTx/>
                <a:latin typeface="Arial" panose="020B0604020202020204" pitchFamily="34" charset="0"/>
                <a:ea typeface="+mn-ea"/>
                <a:cs typeface="+mn-cs"/>
              </a:rPr>
              <a:t>MYELODYSPLASTIC SYNDROME OR AML</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it-IT" sz="1400" b="0" i="0" u="none" strike="noStrike" kern="0" cap="none" spc="0" normalizeH="0" baseline="0" noProof="0" dirty="0">
                <a:ln>
                  <a:noFill/>
                </a:ln>
                <a:solidFill>
                  <a:srgbClr val="000000"/>
                </a:solidFill>
                <a:effectLst/>
                <a:highlight>
                  <a:srgbClr val="FFFF00"/>
                </a:highlight>
                <a:uLnTx/>
                <a:uFillTx/>
                <a:latin typeface="Arial" panose="020B0604020202020204" pitchFamily="34" charset="0"/>
                <a:ea typeface="+mn-ea"/>
                <a:cs typeface="+mn-cs"/>
              </a:rPr>
              <a:t>THAT ARISE AFTER TREATMENT WITH </a:t>
            </a:r>
            <a:r>
              <a:rPr kumimoji="0" lang="en-US" altLang="it-IT" sz="1400" b="0" i="1" u="none" strike="noStrike" kern="0" cap="none" spc="0" normalizeH="0" baseline="0" noProof="0" dirty="0">
                <a:ln>
                  <a:noFill/>
                </a:ln>
                <a:solidFill>
                  <a:srgbClr val="000000"/>
                </a:solidFill>
                <a:effectLst/>
                <a:highlight>
                  <a:srgbClr val="FFFF00"/>
                </a:highlight>
                <a:uLnTx/>
                <a:uFillTx/>
                <a:latin typeface="Arial" panose="020B0604020202020204" pitchFamily="34" charset="0"/>
                <a:ea typeface="+mn-ea"/>
                <a:cs typeface="+mn-cs"/>
              </a:rPr>
              <a:t>ALKYLATING AGENTS </a:t>
            </a:r>
            <a:r>
              <a:rPr kumimoji="0" lang="en-US" altLang="it-IT" sz="14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ARE FREQUENTLY ASSOCIATED WITH</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it-IT" sz="14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UNBALANCED ABNORMALITIES, PRIMARILY DELETION OR LOSS OF CHROMOSOME 5 OR 7 (OR BOTH), WHEREAS </a:t>
            </a:r>
            <a:r>
              <a:rPr kumimoji="0" lang="en-US" altLang="it-IT" sz="1400" b="1" i="0" u="sng" strike="noStrike" kern="0" cap="none" spc="0" normalizeH="0" baseline="0" noProof="0" dirty="0">
                <a:ln>
                  <a:noFill/>
                </a:ln>
                <a:solidFill>
                  <a:srgbClr val="000000"/>
                </a:solidFill>
                <a:effectLst>
                  <a:outerShdw blurRad="38100" dist="38100" dir="2700000" algn="tl">
                    <a:srgbClr val="000000">
                      <a:alpha val="43137"/>
                    </a:srgbClr>
                  </a:outerShdw>
                </a:effectLst>
                <a:highlight>
                  <a:srgbClr val="FFFF00"/>
                </a:highlight>
                <a:uLnTx/>
                <a:uFillTx/>
                <a:latin typeface="Arial" panose="020B0604020202020204" pitchFamily="34" charset="0"/>
                <a:ea typeface="+mn-ea"/>
                <a:cs typeface="+mn-cs"/>
              </a:rPr>
              <a:t>THERAPY WITH TOPOISOMERASE II INHIBITORS </a:t>
            </a:r>
            <a:r>
              <a:rPr kumimoji="0" lang="en-US" altLang="it-IT" sz="14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IS TYPICALLY ASSOCIATED WITH </a:t>
            </a:r>
            <a:br>
              <a:rPr kumimoji="0" lang="en-US" altLang="it-IT" sz="14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br>
            <a:r>
              <a:rPr kumimoji="0" lang="en-US" altLang="it-IT" sz="14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BALANCED ABNORMALITIES, </a:t>
            </a:r>
            <a:br>
              <a:rPr kumimoji="0" lang="en-US" altLang="it-IT" sz="14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br>
            <a:r>
              <a:rPr kumimoji="0" lang="en-US" altLang="it-IT" sz="1400" b="1" i="0" u="none" strike="noStrike" kern="0" cap="none" spc="0" normalizeH="0" baseline="0" noProof="0" dirty="0">
                <a:ln>
                  <a:noFill/>
                </a:ln>
                <a:solidFill>
                  <a:srgbClr val="000000"/>
                </a:solidFill>
                <a:effectLst>
                  <a:outerShdw blurRad="38100" dist="38100" dir="2700000" algn="tl">
                    <a:srgbClr val="000000">
                      <a:alpha val="43137"/>
                    </a:srgbClr>
                  </a:outerShdw>
                </a:effectLst>
                <a:highlight>
                  <a:srgbClr val="FFFF00"/>
                </a:highlight>
                <a:uLnTx/>
                <a:uFillTx/>
                <a:latin typeface="Arial" panose="020B0604020202020204" pitchFamily="34" charset="0"/>
                <a:ea typeface="+mn-ea"/>
                <a:cs typeface="+mn-cs"/>
              </a:rPr>
              <a:t>MOST COMMONLY </a:t>
            </a:r>
            <a:r>
              <a:rPr kumimoji="0" lang="en-US" altLang="it-IT" sz="1400" b="1" i="0" u="sng" strike="noStrike" kern="0" cap="none" spc="0" normalizeH="0" baseline="0" noProof="0" dirty="0">
                <a:ln>
                  <a:noFill/>
                </a:ln>
                <a:solidFill>
                  <a:srgbClr val="000000"/>
                </a:solidFill>
                <a:effectLst>
                  <a:outerShdw blurRad="38100" dist="38100" dir="2700000" algn="tl">
                    <a:srgbClr val="000000">
                      <a:alpha val="43137"/>
                    </a:srgbClr>
                  </a:outerShdw>
                </a:effectLst>
                <a:highlight>
                  <a:srgbClr val="FFFF00"/>
                </a:highlight>
                <a:uLnTx/>
                <a:uFillTx/>
                <a:latin typeface="Arial" panose="020B0604020202020204" pitchFamily="34" charset="0"/>
                <a:ea typeface="+mn-ea"/>
                <a:cs typeface="+mn-cs"/>
              </a:rPr>
              <a:t>TRANSLOCATIONS INVOLVING THE </a:t>
            </a:r>
            <a:r>
              <a:rPr kumimoji="0" lang="en-US" altLang="it-IT" sz="1400" b="1" i="1" u="sng" strike="noStrike" kern="0" cap="none" spc="0" normalizeH="0" baseline="0" noProof="0" dirty="0">
                <a:ln>
                  <a:noFill/>
                </a:ln>
                <a:solidFill>
                  <a:srgbClr val="000000"/>
                </a:solidFill>
                <a:effectLst>
                  <a:outerShdw blurRad="38100" dist="38100" dir="2700000" algn="tl">
                    <a:srgbClr val="000000">
                      <a:alpha val="43137"/>
                    </a:srgbClr>
                  </a:outerShdw>
                </a:effectLst>
                <a:highlight>
                  <a:srgbClr val="FFFF00"/>
                </a:highlight>
                <a:uLnTx/>
                <a:uFillTx/>
                <a:latin typeface="Arial" panose="020B0604020202020204" pitchFamily="34" charset="0"/>
                <a:ea typeface="+mn-ea"/>
                <a:cs typeface="+mn-cs"/>
              </a:rPr>
              <a:t>MLL GENE ON CHROMOSOME</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altLang="it-IT" sz="1400" b="1" i="0" u="sng" strike="noStrike" kern="0" cap="none" spc="0" normalizeH="0" baseline="0" noProof="0" dirty="0">
                <a:ln>
                  <a:noFill/>
                </a:ln>
                <a:solidFill>
                  <a:srgbClr val="000000"/>
                </a:solidFill>
                <a:effectLst>
                  <a:outerShdw blurRad="38100" dist="38100" dir="2700000" algn="tl">
                    <a:srgbClr val="000000">
                      <a:alpha val="43137"/>
                    </a:srgbClr>
                  </a:outerShdw>
                </a:effectLst>
                <a:highlight>
                  <a:srgbClr val="FFFF00"/>
                </a:highlight>
                <a:uLnTx/>
                <a:uFillTx/>
                <a:latin typeface="Arial" panose="020B0604020202020204" pitchFamily="34" charset="0"/>
                <a:ea typeface="+mn-ea"/>
                <a:cs typeface="+mn-cs"/>
              </a:rPr>
              <a:t>BAND 11Q23.1</a:t>
            </a:r>
          </a:p>
        </p:txBody>
      </p:sp>
      <p:sp>
        <p:nvSpPr>
          <p:cNvPr id="101381" name="Rettangolo 4"/>
          <p:cNvSpPr>
            <a:spLocks noChangeArrowheads="1"/>
          </p:cNvSpPr>
          <p:nvPr/>
        </p:nvSpPr>
        <p:spPr bwMode="auto">
          <a:xfrm>
            <a:off x="2351088" y="6186962"/>
            <a:ext cx="4378122" cy="5847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it-IT" sz="1600" b="1" i="0" u="none" strike="noStrike" kern="0" cap="none" spc="0" normalizeH="0" baseline="0" noProof="0" dirty="0">
                <a:ln>
                  <a:noFill/>
                </a:ln>
                <a:solidFill>
                  <a:srgbClr val="000000"/>
                </a:solidFill>
                <a:effectLst/>
                <a:uLnTx/>
                <a:uFillTx/>
                <a:latin typeface="Calibri" panose="020F0502020204030204" pitchFamily="34" charset="0"/>
                <a:ea typeface="+mn-ea"/>
                <a:cs typeface="+mn-cs"/>
              </a:rPr>
              <a:t>Are </a:t>
            </a:r>
            <a:r>
              <a:rPr kumimoji="0" lang="en-US" altLang="it-IT" sz="1600" b="1" i="1" u="none" strike="noStrike" kern="0" cap="none" spc="0" normalizeH="0" baseline="0" noProof="0" dirty="0">
                <a:ln>
                  <a:noFill/>
                </a:ln>
                <a:solidFill>
                  <a:srgbClr val="000000"/>
                </a:solidFill>
                <a:effectLst/>
                <a:uLnTx/>
                <a:uFillTx/>
                <a:latin typeface="Calibri" panose="020F0502020204030204" pitchFamily="34" charset="0"/>
                <a:ea typeface="+mn-ea"/>
                <a:cs typeface="+mn-cs"/>
              </a:rPr>
              <a:t>TRANSLOCATIONS</a:t>
            </a:r>
            <a:r>
              <a:rPr kumimoji="0" lang="en-US" altLang="it-IT" sz="1600" b="1" i="0" u="none" strike="noStrike" kern="0" cap="none" spc="0" normalizeH="0" baseline="0" noProof="0" dirty="0">
                <a:ln>
                  <a:noFill/>
                </a:ln>
                <a:solidFill>
                  <a:srgbClr val="000000"/>
                </a:solidFill>
                <a:effectLst/>
                <a:uLnTx/>
                <a:uFillTx/>
                <a:latin typeface="Calibri" panose="020F0502020204030204" pitchFamily="34" charset="0"/>
                <a:ea typeface="+mn-ea"/>
                <a:cs typeface="+mn-cs"/>
              </a:rPr>
              <a:t> chromosomal aberrations </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it-IT" sz="1600" b="1" i="0" u="none" strike="noStrike" kern="0" cap="none" spc="0" normalizeH="0" baseline="0" noProof="0" dirty="0">
                <a:ln>
                  <a:noFill/>
                </a:ln>
                <a:solidFill>
                  <a:srgbClr val="000000"/>
                </a:solidFill>
                <a:effectLst/>
                <a:uLnTx/>
                <a:uFillTx/>
                <a:latin typeface="Calibri" panose="020F0502020204030204" pitchFamily="34" charset="0"/>
                <a:ea typeface="+mn-ea"/>
                <a:cs typeface="+mn-cs"/>
              </a:rPr>
              <a:t>or reactive/positive rearrangements ??</a:t>
            </a:r>
            <a:endParaRPr kumimoji="0" lang="it-IT" altLang="it-IT" sz="1600" b="1" i="0" u="none" strike="noStrike" kern="0" cap="none" spc="0" normalizeH="0" baseline="0" noProof="0" dirty="0">
              <a:ln>
                <a:noFill/>
              </a:ln>
              <a:solidFill>
                <a:srgbClr val="000000"/>
              </a:solidFill>
              <a:effectLst/>
              <a:uLnTx/>
              <a:uFillTx/>
              <a:latin typeface="Calibri" panose="020F0502020204030204" pitchFamily="34" charset="0"/>
              <a:ea typeface="+mn-ea"/>
              <a:cs typeface="+mn-cs"/>
            </a:endParaRPr>
          </a:p>
        </p:txBody>
      </p:sp>
      <p:sp>
        <p:nvSpPr>
          <p:cNvPr id="2" name="Freccia a destra 1"/>
          <p:cNvSpPr/>
          <p:nvPr/>
        </p:nvSpPr>
        <p:spPr bwMode="auto">
          <a:xfrm rot="19603509">
            <a:off x="8539751" y="5236329"/>
            <a:ext cx="560439" cy="324465"/>
          </a:xfrm>
          <a:prstGeom prst="rightArrow">
            <a:avLst/>
          </a:prstGeom>
          <a:solidFill>
            <a:srgbClr val="C00000"/>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it-IT" sz="18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013304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Text Box 1"/>
          <p:cNvSpPr txBox="1">
            <a:spLocks noChangeArrowheads="1"/>
          </p:cNvSpPr>
          <p:nvPr/>
        </p:nvSpPr>
        <p:spPr bwMode="auto">
          <a:xfrm>
            <a:off x="1981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grpSp>
        <p:nvGrpSpPr>
          <p:cNvPr id="81923" name="Group 2"/>
          <p:cNvGrpSpPr>
            <a:grpSpLocks/>
          </p:cNvGrpSpPr>
          <p:nvPr/>
        </p:nvGrpSpPr>
        <p:grpSpPr bwMode="auto">
          <a:xfrm>
            <a:off x="1524436" y="653"/>
            <a:ext cx="9140825" cy="6683375"/>
            <a:chOff x="0" y="0"/>
            <a:chExt cx="5758" cy="4210"/>
          </a:xfrm>
        </p:grpSpPr>
        <p:pic>
          <p:nvPicPr>
            <p:cNvPr id="8192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758" cy="4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81927" name="Text Box 4"/>
            <p:cNvSpPr txBox="1">
              <a:spLocks noChangeArrowheads="1"/>
            </p:cNvSpPr>
            <p:nvPr/>
          </p:nvSpPr>
          <p:spPr bwMode="auto">
            <a:xfrm>
              <a:off x="0" y="0"/>
              <a:ext cx="5758" cy="4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grpSp>
      <p:sp>
        <p:nvSpPr>
          <p:cNvPr id="81924" name="Rectangle 5"/>
          <p:cNvSpPr>
            <a:spLocks noChangeArrowheads="1"/>
          </p:cNvSpPr>
          <p:nvPr/>
        </p:nvSpPr>
        <p:spPr bwMode="auto">
          <a:xfrm>
            <a:off x="6810809" y="1929139"/>
            <a:ext cx="3714751" cy="802400"/>
          </a:xfrm>
          <a:prstGeom prst="rect">
            <a:avLst/>
          </a:pr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Exposure to </a:t>
            </a:r>
            <a:r>
              <a:rPr kumimoji="0" lang="en-US" altLang="it-IT" sz="1400" b="1" i="0" u="none" strike="noStrike" kern="0" cap="none" spc="0" normalizeH="0" baseline="0" noProof="0">
                <a:ln>
                  <a:noFill/>
                </a:ln>
                <a:solidFill>
                  <a:srgbClr val="000000"/>
                </a:solidFill>
                <a:effectLst/>
                <a:uLnTx/>
                <a:uFillTx/>
                <a:latin typeface="Calibri" panose="020F0502020204030204" pitchFamily="34" charset="0"/>
                <a:ea typeface="+mn-ea"/>
                <a:cs typeface="+mn-cs"/>
              </a:rPr>
              <a:t>NHL-associated carcinogens</a:t>
            </a:r>
            <a:r>
              <a:rPr kumimoji="0" lang="en-US"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a:t>
            </a:r>
            <a:r>
              <a:rPr kumimoji="0" lang="en-US" altLang="it-IT" sz="1400" b="0" i="0" u="none" strike="noStrike" kern="0" cap="none" spc="0" normalizeH="0" baseline="30000" noProof="0">
                <a:ln>
                  <a:noFill/>
                </a:ln>
                <a:solidFill>
                  <a:srgbClr val="000000"/>
                </a:solidFill>
                <a:effectLst/>
                <a:uLnTx/>
                <a:uFillTx/>
                <a:latin typeface="Calibri" panose="020F0502020204030204" pitchFamily="34" charset="0"/>
                <a:ea typeface="+mn-ea"/>
                <a:cs typeface="+mn-cs"/>
              </a:rPr>
              <a:t> </a:t>
            </a:r>
            <a:br>
              <a:rPr kumimoji="0" lang="en-US" altLang="it-IT" sz="1400" b="0" i="0" u="none" strike="noStrike" kern="0" cap="none" spc="0" normalizeH="0" baseline="30000" noProof="0">
                <a:ln>
                  <a:noFill/>
                </a:ln>
                <a:solidFill>
                  <a:srgbClr val="000000"/>
                </a:solidFill>
                <a:effectLst/>
                <a:uLnTx/>
                <a:uFillTx/>
                <a:latin typeface="Calibri" panose="020F0502020204030204" pitchFamily="34" charset="0"/>
                <a:ea typeface="+mn-ea"/>
                <a:cs typeface="+mn-cs"/>
              </a:rPr>
            </a:br>
            <a:r>
              <a:rPr kumimoji="0" lang="en-US"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such as </a:t>
            </a:r>
            <a:r>
              <a:rPr kumimoji="0" lang="en-US" altLang="it-IT" sz="1400" b="1" i="0" u="sng" strike="noStrike" kern="0" cap="none" spc="0" normalizeH="0" baseline="0" noProof="0">
                <a:ln>
                  <a:noFill/>
                </a:ln>
                <a:solidFill>
                  <a:srgbClr val="000000"/>
                </a:solidFill>
                <a:effectLst/>
                <a:uLnTx/>
                <a:uFillTx/>
                <a:latin typeface="Calibri" panose="020F0502020204030204" pitchFamily="34" charset="0"/>
                <a:ea typeface="+mn-ea"/>
                <a:cs typeface="+mn-cs"/>
              </a:rPr>
              <a:t>dioxin or pesticides</a:t>
            </a:r>
            <a:r>
              <a:rPr kumimoji="0" lang="en-US"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 may cause </a:t>
            </a:r>
            <a:br>
              <a:rPr kumimoji="0" lang="en-US"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br>
            <a:r>
              <a:rPr kumimoji="0" lang="en-US" altLang="it-IT" sz="1400" b="1" i="0" u="none" strike="noStrike" kern="0" cap="none" spc="0" normalizeH="0" baseline="0" noProof="0">
                <a:ln>
                  <a:noFill/>
                </a:ln>
                <a:solidFill>
                  <a:srgbClr val="000000"/>
                </a:solidFill>
                <a:effectLst/>
                <a:uLnTx/>
                <a:uFillTx/>
                <a:latin typeface="Calibri" panose="020F0502020204030204" pitchFamily="34" charset="0"/>
                <a:ea typeface="+mn-ea"/>
                <a:cs typeface="+mn-cs"/>
              </a:rPr>
              <a:t>expansion of  t(14;18)-positive</a:t>
            </a:r>
            <a:r>
              <a:rPr kumimoji="0" lang="en-US" altLang="it-IT" sz="1400" b="1" i="0" u="none" strike="noStrike" kern="0" cap="none" spc="0" normalizeH="0" baseline="30000" noProof="0">
                <a:ln>
                  <a:noFill/>
                </a:ln>
                <a:solidFill>
                  <a:srgbClr val="000000"/>
                </a:solidFill>
                <a:effectLst/>
                <a:uLnTx/>
                <a:uFillTx/>
                <a:latin typeface="Calibri" panose="020F0502020204030204" pitchFamily="34" charset="0"/>
                <a:ea typeface="+mn-ea"/>
                <a:cs typeface="+mn-cs"/>
              </a:rPr>
              <a:t> </a:t>
            </a:r>
            <a:r>
              <a:rPr kumimoji="0" lang="en-US" altLang="it-IT" sz="1400" b="1" i="0" u="none" strike="noStrike" kern="0" cap="none" spc="0" normalizeH="0" baseline="0" noProof="0">
                <a:ln>
                  <a:noFill/>
                </a:ln>
                <a:solidFill>
                  <a:srgbClr val="000000"/>
                </a:solidFill>
                <a:effectLst/>
                <a:uLnTx/>
                <a:uFillTx/>
                <a:latin typeface="Calibri" panose="020F0502020204030204" pitchFamily="34" charset="0"/>
                <a:ea typeface="+mn-ea"/>
                <a:cs typeface="+mn-cs"/>
              </a:rPr>
              <a:t>clones</a:t>
            </a:r>
            <a:r>
              <a:rPr kumimoji="0" lang="en-US" altLang="it-IT" sz="1800" b="1" i="0" u="none" strike="noStrike" kern="0" cap="none" spc="0" normalizeH="0" baseline="0" noProof="0">
                <a:ln>
                  <a:noFill/>
                </a:ln>
                <a:solidFill>
                  <a:srgbClr val="000000"/>
                </a:solidFill>
                <a:effectLst/>
                <a:uLnTx/>
                <a:uFillTx/>
                <a:latin typeface="Calibri" panose="020F0502020204030204" pitchFamily="34" charset="0"/>
                <a:ea typeface="+mn-ea"/>
                <a:cs typeface="+mn-cs"/>
              </a:rPr>
              <a:t>.</a:t>
            </a:r>
          </a:p>
        </p:txBody>
      </p:sp>
      <p:cxnSp>
        <p:nvCxnSpPr>
          <p:cNvPr id="81925" name="AutoShape 6"/>
          <p:cNvCxnSpPr>
            <a:cxnSpLocks noChangeShapeType="1"/>
          </p:cNvCxnSpPr>
          <p:nvPr/>
        </p:nvCxnSpPr>
        <p:spPr bwMode="auto">
          <a:xfrm flipV="1">
            <a:off x="4740275" y="2930525"/>
            <a:ext cx="1716088" cy="642938"/>
          </a:xfrm>
          <a:prstGeom prst="straightConnector1">
            <a:avLst/>
          </a:prstGeom>
          <a:noFill/>
          <a:ln w="9360">
            <a:solidFill>
              <a:srgbClr val="4A7EBB"/>
            </a:solidFill>
            <a:miter lim="800000"/>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07527386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1922" name="Group 1"/>
          <p:cNvGrpSpPr>
            <a:grpSpLocks/>
          </p:cNvGrpSpPr>
          <p:nvPr/>
        </p:nvGrpSpPr>
        <p:grpSpPr bwMode="auto">
          <a:xfrm>
            <a:off x="1953061" y="1285875"/>
            <a:ext cx="8069263" cy="5568950"/>
            <a:chOff x="270" y="810"/>
            <a:chExt cx="5083" cy="3508"/>
          </a:xfrm>
        </p:grpSpPr>
        <p:pic>
          <p:nvPicPr>
            <p:cNvPr id="8192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0" y="810"/>
              <a:ext cx="5083" cy="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81929" name="Text Box 3"/>
            <p:cNvSpPr txBox="1">
              <a:spLocks noChangeArrowheads="1"/>
            </p:cNvSpPr>
            <p:nvPr/>
          </p:nvSpPr>
          <p:spPr bwMode="auto">
            <a:xfrm>
              <a:off x="270" y="810"/>
              <a:ext cx="5083" cy="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grpSp>
      <p:grpSp>
        <p:nvGrpSpPr>
          <p:cNvPr id="81923" name="Group 4"/>
          <p:cNvGrpSpPr>
            <a:grpSpLocks/>
          </p:cNvGrpSpPr>
          <p:nvPr/>
        </p:nvGrpSpPr>
        <p:grpSpPr bwMode="auto">
          <a:xfrm>
            <a:off x="1524435" y="0"/>
            <a:ext cx="7140575" cy="1282700"/>
            <a:chOff x="0" y="0"/>
            <a:chExt cx="4498" cy="808"/>
          </a:xfrm>
        </p:grpSpPr>
        <p:pic>
          <p:nvPicPr>
            <p:cNvPr id="8192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4498" cy="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81927" name="Text Box 6"/>
            <p:cNvSpPr txBox="1">
              <a:spLocks noChangeArrowheads="1"/>
            </p:cNvSpPr>
            <p:nvPr/>
          </p:nvSpPr>
          <p:spPr bwMode="auto">
            <a:xfrm>
              <a:off x="0" y="0"/>
              <a:ext cx="4498" cy="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grpSp>
      <p:sp>
        <p:nvSpPr>
          <p:cNvPr id="81924" name="AutoShape 7"/>
          <p:cNvSpPr>
            <a:spLocks noChangeArrowheads="1"/>
          </p:cNvSpPr>
          <p:nvPr/>
        </p:nvSpPr>
        <p:spPr bwMode="auto">
          <a:xfrm rot="1080000">
            <a:off x="7831160" y="3594103"/>
            <a:ext cx="641351" cy="238125"/>
          </a:xfrm>
          <a:prstGeom prst="leftArrow">
            <a:avLst>
              <a:gd name="adj1" fmla="val 50000"/>
              <a:gd name="adj2" fmla="val 73792"/>
            </a:avLst>
          </a:prstGeom>
          <a:solidFill>
            <a:srgbClr val="FF0000"/>
          </a:solidFill>
          <a:ln w="9360">
            <a:solidFill>
              <a:srgbClr val="FF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81925" name="Line 8"/>
          <p:cNvSpPr>
            <a:spLocks noChangeShapeType="1"/>
          </p:cNvSpPr>
          <p:nvPr/>
        </p:nvSpPr>
        <p:spPr bwMode="auto">
          <a:xfrm flipH="1">
            <a:off x="4520049" y="3286130"/>
            <a:ext cx="7937" cy="358775"/>
          </a:xfrm>
          <a:prstGeom prst="line">
            <a:avLst/>
          </a:prstGeom>
          <a:noFill/>
          <a:ln w="76320">
            <a:solidFill>
              <a:srgbClr val="000066"/>
            </a:solidFill>
            <a:miter lim="800000"/>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78733797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Text Box 1"/>
          <p:cNvSpPr txBox="1">
            <a:spLocks noChangeArrowheads="1"/>
          </p:cNvSpPr>
          <p:nvPr/>
        </p:nvSpPr>
        <p:spPr bwMode="auto">
          <a:xfrm>
            <a:off x="1849439" y="381572"/>
            <a:ext cx="8494712" cy="223907"/>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97000"/>
              </a:lnSpc>
              <a:spcBef>
                <a:spcPct val="0"/>
              </a:spcBef>
              <a:spcAft>
                <a:spcPts val="0"/>
              </a:spcAft>
              <a:buClrTx/>
              <a:buSzPct val="45000"/>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it-IT" sz="1500" b="1" i="0" u="none" strike="noStrike" kern="0" cap="none" spc="0" normalizeH="0" baseline="0" noProof="0">
                <a:ln>
                  <a:noFill/>
                </a:ln>
                <a:solidFill>
                  <a:srgbClr val="000000"/>
                </a:solidFill>
                <a:effectLst/>
                <a:uLnTx/>
                <a:uFillTx/>
                <a:latin typeface="Calibri" panose="020F0502020204030204" pitchFamily="34" charset="0"/>
                <a:ea typeface="+mn-ea"/>
                <a:cs typeface="+mn-cs"/>
              </a:rPr>
              <a:t>Figure 2. </a:t>
            </a:r>
            <a:r>
              <a:rPr kumimoji="0" lang="en-GB" altLang="it-IT" sz="1500" b="1" i="0" u="sng" strike="noStrike" kern="0" cap="none" spc="0" normalizeH="0" baseline="0" noProof="0">
                <a:ln>
                  <a:noFill/>
                </a:ln>
                <a:solidFill>
                  <a:srgbClr val="0000FF"/>
                </a:solidFill>
                <a:effectLst/>
                <a:uLnTx/>
                <a:uFillTx/>
                <a:latin typeface="Calibri" panose="020F0502020204030204" pitchFamily="34" charset="0"/>
                <a:ea typeface="+mn-ea"/>
                <a:cs typeface="+mn-cs"/>
              </a:rPr>
              <a:t>t(14;18)+ cells in HI are actively transcribing BCL2</a:t>
            </a:r>
            <a:r>
              <a:rPr kumimoji="0" lang="en-GB" altLang="it-IT" sz="1500" b="1" i="0" u="none" strike="noStrike" kern="0" cap="none" spc="0" normalizeH="0" baseline="0" noProof="0">
                <a:ln>
                  <a:noFill/>
                </a:ln>
                <a:solidFill>
                  <a:srgbClr val="000000"/>
                </a:solidFill>
                <a:effectLst/>
                <a:uLnTx/>
                <a:uFillTx/>
                <a:latin typeface="Calibri" panose="020F0502020204030204" pitchFamily="34" charset="0"/>
                <a:ea typeface="+mn-ea"/>
                <a:cs typeface="+mn-cs"/>
              </a:rPr>
              <a:t> from the translocated allele</a:t>
            </a:r>
          </a:p>
        </p:txBody>
      </p:sp>
      <p:pic>
        <p:nvPicPr>
          <p:cNvPr id="8499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20686" y="6416675"/>
            <a:ext cx="1897063"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8499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51088" y="981728"/>
            <a:ext cx="5237163" cy="489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84997" name="Text Box 4"/>
          <p:cNvSpPr txBox="1">
            <a:spLocks noChangeArrowheads="1"/>
          </p:cNvSpPr>
          <p:nvPr/>
        </p:nvSpPr>
        <p:spPr bwMode="auto">
          <a:xfrm>
            <a:off x="1775261" y="6651636"/>
            <a:ext cx="5718175" cy="208968"/>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97000"/>
              </a:lnSpc>
              <a:spcBef>
                <a:spcPct val="0"/>
              </a:spcBef>
              <a:spcAft>
                <a:spcPts val="0"/>
              </a:spcAft>
              <a:buClrTx/>
              <a:buSzPct val="45000"/>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it-IT" sz="1400" b="1" i="0" u="none" strike="noStrike" kern="0" cap="none" spc="0" normalizeH="0" baseline="0" noProof="0">
                <a:ln>
                  <a:noFill/>
                </a:ln>
                <a:solidFill>
                  <a:srgbClr val="000000"/>
                </a:solidFill>
                <a:effectLst/>
                <a:uLnTx/>
                <a:uFillTx/>
                <a:latin typeface="Calibri" panose="020F0502020204030204" pitchFamily="34" charset="0"/>
                <a:ea typeface="+mn-ea"/>
                <a:cs typeface="+mn-cs"/>
              </a:rPr>
              <a:t>Agopian et al. Journal of Experimental Medicine 2009:206:1473-1483</a:t>
            </a:r>
          </a:p>
        </p:txBody>
      </p:sp>
      <p:sp>
        <p:nvSpPr>
          <p:cNvPr id="84998" name="Line 5"/>
          <p:cNvSpPr>
            <a:spLocks noChangeShapeType="1"/>
          </p:cNvSpPr>
          <p:nvPr/>
        </p:nvSpPr>
        <p:spPr bwMode="auto">
          <a:xfrm>
            <a:off x="4800604" y="3573469"/>
            <a:ext cx="1152525" cy="1587"/>
          </a:xfrm>
          <a:prstGeom prst="line">
            <a:avLst/>
          </a:prstGeom>
          <a:noFill/>
          <a:ln w="9360">
            <a:solidFill>
              <a:srgbClr val="0000FF"/>
            </a:solidFill>
            <a:miter lim="800000"/>
            <a:headEnd/>
            <a:tailEnd/>
          </a:ln>
          <a:effectLst>
            <a:outerShdw dist="17819" dir="2700000" algn="ctr" rotWithShape="0">
              <a:srgbClr val="000099"/>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84999" name="Line 6"/>
          <p:cNvSpPr>
            <a:spLocks noChangeShapeType="1"/>
          </p:cNvSpPr>
          <p:nvPr/>
        </p:nvSpPr>
        <p:spPr bwMode="auto">
          <a:xfrm>
            <a:off x="3863976" y="5734050"/>
            <a:ext cx="1152525" cy="1588"/>
          </a:xfrm>
          <a:prstGeom prst="line">
            <a:avLst/>
          </a:prstGeom>
          <a:noFill/>
          <a:ln w="9360">
            <a:solidFill>
              <a:srgbClr val="FF3300"/>
            </a:solidFill>
            <a:miter lim="800000"/>
            <a:headEnd/>
            <a:tailEnd/>
          </a:ln>
          <a:effectLst>
            <a:outerShdw dist="17819" dir="2700000" algn="ctr" rotWithShape="0">
              <a:srgbClr val="991F00"/>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85000" name="Rectangle 7"/>
          <p:cNvSpPr>
            <a:spLocks noChangeArrowheads="1"/>
          </p:cNvSpPr>
          <p:nvPr/>
        </p:nvSpPr>
        <p:spPr bwMode="auto">
          <a:xfrm>
            <a:off x="7680761" y="2231538"/>
            <a:ext cx="2760663" cy="2310505"/>
          </a:xfrm>
          <a:prstGeom prst="rect">
            <a:avLst/>
          </a:prstGeom>
          <a:solidFill>
            <a:srgbClr val="FFFF00"/>
          </a:solidFill>
          <a:ln w="38160">
            <a:solidFill>
              <a:srgbClr val="0000FF"/>
            </a:solidFill>
            <a:miter lim="800000"/>
            <a:headEnd/>
            <a:tailEnd/>
          </a:ln>
          <a:effectLst>
            <a:outerShdw dist="17819" dir="2700000" algn="ctr" rotWithShape="0">
              <a:srgbClr val="000099"/>
            </a:outerShdw>
          </a:effectLst>
        </p:spPr>
        <p:txBody>
          <a:bodyPr lIns="90000" tIns="46800" rIns="90000" bIns="46800" anchor="ctr">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it-IT" sz="1800" b="0" i="0" u="none"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We can find exactly </a:t>
            </a: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it-IT" sz="1800" b="0" i="0" u="none"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the </a:t>
            </a:r>
            <a:r>
              <a:rPr kumimoji="0" lang="en-GB" altLang="it-IT" sz="1800" b="1" i="0" u="none"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same (reactive) translocation </a:t>
            </a:r>
            <a:r>
              <a:rPr kumimoji="0" lang="en-GB" altLang="it-IT" sz="1800" b="0" i="0" u="none"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 expression of the </a:t>
            </a:r>
            <a:r>
              <a:rPr kumimoji="0" lang="en-GB" altLang="it-IT" sz="1800" b="1" i="0" u="none"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anti-apoptotic gene BCL-2</a:t>
            </a:r>
            <a:r>
              <a:rPr kumimoji="0" lang="en-GB" altLang="it-IT" sz="1800" b="0" i="0" u="none"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a:t>
            </a: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it-IT" sz="1800" b="0" i="0" u="none"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in many </a:t>
            </a:r>
            <a:r>
              <a:rPr kumimoji="0" lang="en-GB" altLang="it-IT" sz="1800" b="1" i="0" u="sng"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subjects chronically exposed </a:t>
            </a:r>
            <a:br>
              <a:rPr kumimoji="0" lang="en-GB" altLang="it-IT" sz="1800" b="1" i="0" u="sng"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br>
            <a:r>
              <a:rPr kumimoji="0" lang="en-GB" altLang="it-IT" sz="1800" b="1" i="0" u="sng"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to pesticides ..</a:t>
            </a:r>
          </a:p>
        </p:txBody>
      </p:sp>
    </p:spTree>
    <p:extLst>
      <p:ext uri="{BB962C8B-B14F-4D97-AF65-F5344CB8AC3E}">
        <p14:creationId xmlns:p14="http://schemas.microsoft.com/office/powerpoint/2010/main" val="243593707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8066" name="Picture 5" descr="Trans_14_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357313"/>
            <a:ext cx="9144000" cy="534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9" name="Rectangle 6"/>
          <p:cNvSpPr>
            <a:spLocks noChangeArrowheads="1"/>
          </p:cNvSpPr>
          <p:nvPr/>
        </p:nvSpPr>
        <p:spPr bwMode="auto">
          <a:xfrm>
            <a:off x="1524000" y="20401"/>
            <a:ext cx="9144000" cy="738664"/>
          </a:xfrm>
          <a:prstGeom prst="rect">
            <a:avLst/>
          </a:prstGeom>
          <a:solidFill>
            <a:srgbClr val="FFFF99"/>
          </a:solidFill>
          <a:ln w="9525">
            <a:noFill/>
            <a:miter lim="800000"/>
            <a:headEnd/>
            <a:tailEnd/>
          </a:ln>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0" cap="none" spc="0" normalizeH="0" baseline="0" noProof="0" dirty="0">
                <a:ln>
                  <a:noFill/>
                </a:ln>
                <a:solidFill>
                  <a:sysClr val="windowText" lastClr="000000"/>
                </a:solidFill>
                <a:effectLst/>
                <a:uLnTx/>
                <a:uFillTx/>
                <a:latin typeface="Calibri" pitchFamily="34" charset="0"/>
                <a:ea typeface="+mn-ea"/>
                <a:cs typeface="+mn-cs"/>
              </a:rPr>
              <a:t>IN THE CANCEROUS </a:t>
            </a:r>
            <a:r>
              <a:rPr kumimoji="0" lang="it-IT" sz="1400" b="0" i="0" u="none" strike="noStrike" kern="0" cap="none" spc="0" normalizeH="0" baseline="0" noProof="0" dirty="0">
                <a:ln>
                  <a:noFill/>
                </a:ln>
                <a:solidFill>
                  <a:sysClr val="windowText" lastClr="000000"/>
                </a:solidFill>
                <a:effectLst/>
                <a:uLnTx/>
                <a:uFillTx/>
                <a:latin typeface="Calibri" pitchFamily="34" charset="0"/>
                <a:ea typeface="+mn-ea"/>
                <a:cs typeface="+mn-cs"/>
                <a:hlinkClick r:id="rId3"/>
              </a:rPr>
              <a:t>B CELLS</a:t>
            </a:r>
            <a:r>
              <a:rPr kumimoji="0" lang="it-IT" sz="1400" b="0" i="0" u="none" strike="noStrike" kern="0" cap="none" spc="0" normalizeH="0" baseline="0" noProof="0" dirty="0">
                <a:ln>
                  <a:noFill/>
                </a:ln>
                <a:solidFill>
                  <a:sysClr val="windowText" lastClr="000000"/>
                </a:solidFill>
                <a:effectLst/>
                <a:uLnTx/>
                <a:uFillTx/>
                <a:latin typeface="Calibri" pitchFamily="34" charset="0"/>
                <a:ea typeface="+mn-ea"/>
                <a:cs typeface="+mn-cs"/>
              </a:rPr>
              <a:t>, THE PORTION OF CHROMOSOME 18 CONTAINING THE </a:t>
            </a:r>
            <a:r>
              <a:rPr kumimoji="0" lang="it-IT" sz="1400" b="0" i="1" u="none" strike="noStrike" kern="0" cap="none" spc="0" normalizeH="0" baseline="0" noProof="0" dirty="0">
                <a:ln>
                  <a:noFill/>
                </a:ln>
                <a:solidFill>
                  <a:sysClr val="windowText" lastClr="000000"/>
                </a:solidFill>
                <a:effectLst/>
                <a:uLnTx/>
                <a:uFillTx/>
                <a:latin typeface="Calibri" pitchFamily="34" charset="0"/>
                <a:ea typeface="+mn-ea"/>
                <a:cs typeface="+mn-cs"/>
              </a:rPr>
              <a:t>BCL-2</a:t>
            </a:r>
            <a:r>
              <a:rPr kumimoji="0" lang="it-IT" sz="1400" b="0" i="0" u="none" strike="noStrike" kern="0" cap="none" spc="0" normalizeH="0" baseline="0" noProof="0" dirty="0">
                <a:ln>
                  <a:noFill/>
                </a:ln>
                <a:solidFill>
                  <a:sysClr val="windowText" lastClr="000000"/>
                </a:solidFill>
                <a:effectLst/>
                <a:uLnTx/>
                <a:uFillTx/>
                <a:latin typeface="Calibri" pitchFamily="34" charset="0"/>
                <a:ea typeface="+mn-ea"/>
                <a:cs typeface="+mn-cs"/>
              </a:rPr>
              <a:t> LOCUS HAS UNDERGONE A </a:t>
            </a:r>
            <a:r>
              <a:rPr kumimoji="0" lang="it-IT" sz="1400" b="1" i="0" u="sng" strike="noStrike" kern="0" cap="none" spc="0" normalizeH="0" baseline="0" noProof="0" dirty="0">
                <a:ln>
                  <a:noFill/>
                </a:ln>
                <a:solidFill>
                  <a:sysClr val="windowText" lastClr="000000"/>
                </a:solidFill>
                <a:effectLst/>
                <a:uLnTx/>
                <a:uFillTx/>
                <a:latin typeface="Calibri" pitchFamily="34" charset="0"/>
                <a:ea typeface="+mn-ea"/>
                <a:cs typeface="+mn-cs"/>
              </a:rPr>
              <a:t>RECIPROCAL </a:t>
            </a:r>
            <a:r>
              <a:rPr kumimoji="0" lang="it-IT" sz="1400" b="1" i="0" u="sng" strike="noStrike" kern="0" cap="none" spc="0" normalizeH="0" baseline="0" noProof="0" dirty="0">
                <a:ln>
                  <a:noFill/>
                </a:ln>
                <a:solidFill>
                  <a:sysClr val="windowText" lastClr="000000"/>
                </a:solidFill>
                <a:effectLst/>
                <a:uLnTx/>
                <a:uFillTx/>
                <a:latin typeface="Calibri" pitchFamily="34" charset="0"/>
                <a:ea typeface="+mn-ea"/>
                <a:cs typeface="+mn-cs"/>
                <a:hlinkClick r:id="rId4"/>
              </a:rPr>
              <a:t>TRANSLOCATION</a:t>
            </a:r>
            <a:r>
              <a:rPr kumimoji="0" lang="it-IT" sz="1400" b="1" i="0" u="sng" strike="noStrike" kern="0" cap="none" spc="0" normalizeH="0" baseline="0" noProof="0" dirty="0">
                <a:ln>
                  <a:noFill/>
                </a:ln>
                <a:solidFill>
                  <a:sysClr val="windowText" lastClr="000000"/>
                </a:solidFill>
                <a:effectLst/>
                <a:uLnTx/>
                <a:uFillTx/>
                <a:latin typeface="Calibri" pitchFamily="34" charset="0"/>
                <a:ea typeface="+mn-ea"/>
                <a:cs typeface="+mn-cs"/>
              </a:rPr>
              <a:t> WITH THE PORTION OF CHROMOSOME 14  CONTAINING THE </a:t>
            </a:r>
            <a:r>
              <a:rPr kumimoji="0" lang="it-IT" sz="1400" b="1" i="0" u="sng" strike="noStrike" kern="0" cap="none" spc="0" normalizeH="0" baseline="0" noProof="0" dirty="0">
                <a:ln>
                  <a:noFill/>
                </a:ln>
                <a:solidFill>
                  <a:sysClr val="windowText" lastClr="000000"/>
                </a:solidFill>
                <a:effectLst/>
                <a:uLnTx/>
                <a:uFillTx/>
                <a:latin typeface="Calibri" pitchFamily="34" charset="0"/>
                <a:ea typeface="+mn-ea"/>
                <a:cs typeface="+mn-cs"/>
                <a:hlinkClick r:id="rId5"/>
              </a:rPr>
              <a:t>ANTIBODY HEAVY CHAIN LOCUS</a:t>
            </a:r>
            <a:r>
              <a:rPr kumimoji="0" lang="it-IT" sz="1400" b="0" i="0" u="none" strike="noStrike" kern="0" cap="none" spc="0" normalizeH="0" baseline="0" noProof="0" dirty="0">
                <a:ln>
                  <a:noFill/>
                </a:ln>
                <a:solidFill>
                  <a:sysClr val="windowText" lastClr="000000"/>
                </a:solidFill>
                <a:effectLst/>
                <a:uLnTx/>
                <a:uFillTx/>
                <a:latin typeface="Calibri" pitchFamily="34" charset="0"/>
                <a:ea typeface="+mn-ea"/>
                <a:cs typeface="+mn-cs"/>
              </a:rPr>
              <a:t>. </a:t>
            </a:r>
            <a:r>
              <a:rPr kumimoji="0" lang="it-IT" sz="1400" b="1" i="0" u="sng"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Calibri" pitchFamily="34" charset="0"/>
                <a:ea typeface="+mn-ea"/>
                <a:cs typeface="+mn-cs"/>
              </a:rPr>
              <a:t>THIS T(14;18) TRANSLOCATION PLACES THE </a:t>
            </a:r>
            <a:r>
              <a:rPr kumimoji="0" lang="it-IT" sz="1400" b="1" i="1" u="sng"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Calibri" pitchFamily="34" charset="0"/>
                <a:ea typeface="+mn-ea"/>
                <a:cs typeface="+mn-cs"/>
              </a:rPr>
              <a:t>BCL-2</a:t>
            </a:r>
            <a:r>
              <a:rPr kumimoji="0" lang="it-IT" sz="1400" b="1" i="0" u="sng"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Calibri" pitchFamily="34" charset="0"/>
                <a:ea typeface="+mn-ea"/>
                <a:cs typeface="+mn-cs"/>
              </a:rPr>
              <a:t> GENE CLOSE TO THE HEAVY CHAIN GENE </a:t>
            </a:r>
            <a:r>
              <a:rPr kumimoji="0" lang="it-IT" sz="1400" b="1" i="1" u="sng"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Calibri" pitchFamily="34" charset="0"/>
                <a:ea typeface="+mn-ea"/>
                <a:cs typeface="+mn-cs"/>
                <a:hlinkClick r:id="rId6"/>
              </a:rPr>
              <a:t>ENHANCER</a:t>
            </a:r>
            <a:r>
              <a:rPr kumimoji="0" lang="it-IT" sz="1400" b="1" i="0" u="sng"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Calibri" pitchFamily="34" charset="0"/>
                <a:ea typeface="+mn-ea"/>
                <a:cs typeface="+mn-cs"/>
              </a:rPr>
              <a:t>. </a:t>
            </a:r>
          </a:p>
        </p:txBody>
      </p:sp>
      <p:sp>
        <p:nvSpPr>
          <p:cNvPr id="88068" name="Line 7"/>
          <p:cNvSpPr>
            <a:spLocks noChangeShapeType="1"/>
          </p:cNvSpPr>
          <p:nvPr/>
        </p:nvSpPr>
        <p:spPr bwMode="auto">
          <a:xfrm>
            <a:off x="7806173" y="1190625"/>
            <a:ext cx="1800225" cy="177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88069" name="Line 8"/>
          <p:cNvSpPr>
            <a:spLocks noChangeShapeType="1"/>
          </p:cNvSpPr>
          <p:nvPr/>
        </p:nvSpPr>
        <p:spPr bwMode="auto">
          <a:xfrm flipH="1">
            <a:off x="8886825" y="1369078"/>
            <a:ext cx="719139" cy="3140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88070" name="Rectangle 9"/>
          <p:cNvSpPr>
            <a:spLocks noChangeArrowheads="1"/>
          </p:cNvSpPr>
          <p:nvPr/>
        </p:nvSpPr>
        <p:spPr bwMode="auto">
          <a:xfrm>
            <a:off x="4080310" y="6489978"/>
            <a:ext cx="42418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800" b="1" i="0" u="sng" strike="noStrike" kern="0" cap="none" spc="0" normalizeH="0" baseline="0" noProof="0">
                <a:ln>
                  <a:noFill/>
                </a:ln>
                <a:solidFill>
                  <a:srgbClr val="FF3300"/>
                </a:solidFill>
                <a:effectLst/>
                <a:uLnTx/>
                <a:uFillTx/>
                <a:latin typeface="Calibri" panose="020F0502020204030204" pitchFamily="34" charset="0"/>
                <a:ea typeface="+mn-ea"/>
                <a:cs typeface="+mn-cs"/>
              </a:rPr>
              <a:t>H Chain-enhancer</a:t>
            </a:r>
            <a:r>
              <a:rPr kumimoji="0" lang="it-IT" altLang="it-IT" sz="1800" b="0" i="0" u="none" strike="noStrike" kern="0" cap="none" spc="0" normalizeH="0" baseline="0" noProof="0">
                <a:ln>
                  <a:noFill/>
                </a:ln>
                <a:solidFill>
                  <a:srgbClr val="FF3300"/>
                </a:solidFill>
                <a:effectLst/>
                <a:uLnTx/>
                <a:uFillTx/>
                <a:latin typeface="Calibri" panose="020F0502020204030204" pitchFamily="34" charset="0"/>
                <a:ea typeface="+mn-ea"/>
                <a:cs typeface="+mn-cs"/>
              </a:rPr>
              <a:t> is very active in B cells... </a:t>
            </a:r>
          </a:p>
        </p:txBody>
      </p:sp>
      <p:sp>
        <p:nvSpPr>
          <p:cNvPr id="7" name="Freccia a destra 6"/>
          <p:cNvSpPr/>
          <p:nvPr/>
        </p:nvSpPr>
        <p:spPr>
          <a:xfrm rot="19550166">
            <a:off x="4997449" y="863600"/>
            <a:ext cx="642939" cy="357188"/>
          </a:xfrm>
          <a:prstGeom prst="rightArrow">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420359411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653"/>
            <a:ext cx="6318251" cy="337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89" y="3500438"/>
            <a:ext cx="6148387"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3388" y="4652963"/>
            <a:ext cx="6107112"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67663" y="188913"/>
            <a:ext cx="251460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6" name="Line 7"/>
          <p:cNvSpPr>
            <a:spLocks noChangeShapeType="1"/>
          </p:cNvSpPr>
          <p:nvPr/>
        </p:nvSpPr>
        <p:spPr bwMode="auto">
          <a:xfrm>
            <a:off x="1775261" y="5300663"/>
            <a:ext cx="5834063"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17767" name="Line 8"/>
          <p:cNvSpPr>
            <a:spLocks noChangeShapeType="1"/>
          </p:cNvSpPr>
          <p:nvPr/>
        </p:nvSpPr>
        <p:spPr bwMode="auto">
          <a:xfrm>
            <a:off x="1775261" y="5516563"/>
            <a:ext cx="5834063"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17768" name="Line 9"/>
          <p:cNvSpPr>
            <a:spLocks noChangeShapeType="1"/>
          </p:cNvSpPr>
          <p:nvPr/>
        </p:nvSpPr>
        <p:spPr bwMode="auto">
          <a:xfrm>
            <a:off x="1775261" y="5734050"/>
            <a:ext cx="2017713"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17769" name="Line 11"/>
          <p:cNvSpPr>
            <a:spLocks noChangeShapeType="1"/>
          </p:cNvSpPr>
          <p:nvPr/>
        </p:nvSpPr>
        <p:spPr bwMode="auto">
          <a:xfrm>
            <a:off x="1775261" y="4149725"/>
            <a:ext cx="5834063" cy="0"/>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17770" name="Line 12"/>
          <p:cNvSpPr>
            <a:spLocks noChangeShapeType="1"/>
          </p:cNvSpPr>
          <p:nvPr/>
        </p:nvSpPr>
        <p:spPr bwMode="auto">
          <a:xfrm>
            <a:off x="1919289" y="3933825"/>
            <a:ext cx="5832475" cy="0"/>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17771" name="Line 13"/>
          <p:cNvSpPr>
            <a:spLocks noChangeShapeType="1"/>
          </p:cNvSpPr>
          <p:nvPr/>
        </p:nvSpPr>
        <p:spPr bwMode="auto">
          <a:xfrm>
            <a:off x="1991161" y="5516563"/>
            <a:ext cx="5834063"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17772" name="Rettangolo 14"/>
          <p:cNvSpPr>
            <a:spLocks noChangeArrowheads="1"/>
          </p:cNvSpPr>
          <p:nvPr/>
        </p:nvSpPr>
        <p:spPr bwMode="auto">
          <a:xfrm>
            <a:off x="8112129" y="1557343"/>
            <a:ext cx="2087563" cy="3970318"/>
          </a:xfrm>
          <a:prstGeom prst="rect">
            <a:avLst/>
          </a:prstGeom>
          <a:solidFill>
            <a:srgbClr val="FFFF00"/>
          </a:solidFill>
          <a:ln w="38100">
            <a:solidFill>
              <a:srgbClr val="C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it-IT" sz="1400" b="0" i="0" u="none" strike="noStrike" kern="0" cap="none" spc="0" normalizeH="0" baseline="0" noProof="0">
                <a:ln>
                  <a:noFill/>
                </a:ln>
                <a:solidFill>
                  <a:prstClr val="black"/>
                </a:solidFill>
                <a:effectLst/>
                <a:uLnTx/>
                <a:uFillTx/>
                <a:latin typeface="Arial" panose="020B0604020202020204" pitchFamily="34" charset="0"/>
                <a:ea typeface="+mn-ea"/>
                <a:cs typeface="+mn-cs"/>
              </a:rPr>
              <a:t>…. les </a:t>
            </a:r>
            <a:r>
              <a:rPr kumimoji="0" lang="fr-FR" altLang="it-IT" sz="1400" b="1" i="0" u="sng" strike="noStrike" kern="0" cap="none" spc="0" normalizeH="0" baseline="0" noProof="0">
                <a:ln>
                  <a:noFill/>
                </a:ln>
                <a:solidFill>
                  <a:prstClr val="black"/>
                </a:solidFill>
                <a:effectLst/>
                <a:uLnTx/>
                <a:uFillTx/>
                <a:latin typeface="Arial" panose="020B0604020202020204" pitchFamily="34" charset="0"/>
                <a:ea typeface="+mn-ea"/>
                <a:cs typeface="+mn-cs"/>
              </a:rPr>
              <a:t>mêmes</a:t>
            </a:r>
            <a:r>
              <a:rPr kumimoji="0" lang="fr-FR" altLang="it-IT" sz="1400" b="0" i="0" u="none" strike="noStrike" kern="0" cap="none" spc="0" normalizeH="0" baseline="0" noProof="0">
                <a:ln>
                  <a:noFill/>
                </a:ln>
                <a:solidFill>
                  <a:prstClr val="black"/>
                </a:solidFill>
                <a:effectLst/>
                <a:uLnTx/>
                <a:uFillTx/>
                <a:latin typeface="Arial" panose="020B0604020202020204" pitchFamily="34" charset="0"/>
                <a:ea typeface="+mn-ea"/>
                <a:cs typeface="+mn-cs"/>
              </a:rPr>
              <a:t> </a:t>
            </a:r>
            <a:r>
              <a:rPr kumimoji="0" lang="fr-FR" altLang="it-IT" sz="1400" b="1" i="0" u="none" strike="noStrike" kern="0" cap="none" spc="0" normalizeH="0" baseline="0" noProof="0">
                <a:ln>
                  <a:noFill/>
                </a:ln>
                <a:solidFill>
                  <a:prstClr val="black"/>
                </a:solidFill>
                <a:effectLst/>
                <a:uLnTx/>
                <a:uFillTx/>
                <a:latin typeface="Arial" panose="020B0604020202020204" pitchFamily="34" charset="0"/>
                <a:ea typeface="+mn-ea"/>
                <a:cs typeface="+mn-cs"/>
              </a:rPr>
              <a:t>mutations génétiques et chromosomiques</a:t>
            </a:r>
            <a:r>
              <a:rPr kumimoji="0" lang="fr-FR" altLang="it-IT" sz="1400" b="0" i="0" u="none" strike="noStrike" kern="0" cap="none" spc="0" normalizeH="0" baseline="0" noProof="0">
                <a:ln>
                  <a:noFill/>
                </a:ln>
                <a:solidFill>
                  <a:prstClr val="black"/>
                </a:solidFill>
                <a:effectLst/>
                <a:uLnTx/>
                <a:uFillTx/>
                <a:latin typeface="Arial" panose="020B0604020202020204" pitchFamily="34" charset="0"/>
                <a:ea typeface="+mn-ea"/>
                <a:cs typeface="+mn-cs"/>
              </a:rPr>
              <a:t>, d</a:t>
            </a:r>
            <a:r>
              <a:rPr kumimoji="0" lang="fr-FR" altLang="fr-FR" sz="1400" b="0" i="0" u="none" strike="noStrike" kern="0" cap="none" spc="0" normalizeH="0" baseline="0" noProof="0">
                <a:ln>
                  <a:noFill/>
                </a:ln>
                <a:solidFill>
                  <a:prstClr val="black"/>
                </a:solidFill>
                <a:effectLst/>
                <a:uLnTx/>
                <a:uFillTx/>
                <a:latin typeface="Arial" panose="020B0604020202020204" pitchFamily="34" charset="0"/>
                <a:ea typeface="+mn-ea"/>
                <a:cs typeface="+mn-cs"/>
              </a:rPr>
              <a:t>’</a:t>
            </a:r>
            <a:r>
              <a:rPr kumimoji="0" lang="fr-FR" altLang="it-IT" sz="1400" b="0" i="0" u="none" strike="noStrike" kern="0" cap="none" spc="0" normalizeH="0" baseline="0" noProof="0">
                <a:ln>
                  <a:noFill/>
                </a:ln>
                <a:solidFill>
                  <a:prstClr val="black"/>
                </a:solidFill>
                <a:effectLst/>
                <a:uLnTx/>
                <a:uFillTx/>
                <a:latin typeface="Arial" panose="020B0604020202020204" pitchFamily="34" charset="0"/>
                <a:ea typeface="+mn-ea"/>
                <a:cs typeface="+mn-cs"/>
              </a:rPr>
              <a:t>ailleurs </a:t>
            </a:r>
            <a:r>
              <a:rPr kumimoji="0" lang="fr-FR" altLang="it-IT" sz="1400" b="1" i="0" u="none" strike="noStrike" kern="0" cap="none" spc="0" normalizeH="0" baseline="0" noProof="0">
                <a:ln>
                  <a:noFill/>
                </a:ln>
                <a:solidFill>
                  <a:prstClr val="black"/>
                </a:solidFill>
                <a:effectLst/>
                <a:uLnTx/>
                <a:uFillTx/>
                <a:latin typeface="Arial" panose="020B0604020202020204" pitchFamily="34" charset="0"/>
                <a:ea typeface="+mn-ea"/>
                <a:cs typeface="+mn-cs"/>
              </a:rPr>
              <a:t>toujours assez complexes (</a:t>
            </a:r>
            <a:r>
              <a:rPr kumimoji="0" lang="fr-FR" altLang="it-IT" sz="1400" b="1" i="1" u="sng" strike="noStrike" kern="0" cap="none" spc="0" normalizeH="0" baseline="0" noProof="0">
                <a:ln>
                  <a:noFill/>
                </a:ln>
                <a:solidFill>
                  <a:prstClr val="black"/>
                </a:solidFill>
                <a:effectLst/>
                <a:uLnTx/>
                <a:uFillTx/>
                <a:latin typeface="Arial" panose="020B0604020202020204" pitchFamily="34" charset="0"/>
                <a:ea typeface="+mn-ea"/>
                <a:cs typeface="+mn-cs"/>
              </a:rPr>
              <a:t>aneuploïdie</a:t>
            </a:r>
            <a:r>
              <a:rPr kumimoji="0" lang="fr-FR" altLang="it-IT" sz="1400" b="1" i="0" u="none" strike="noStrike" kern="0" cap="none" spc="0" normalizeH="0" baseline="0" noProof="0">
                <a:ln>
                  <a:noFill/>
                </a:ln>
                <a:solidFill>
                  <a:prstClr val="black"/>
                </a:solidFill>
                <a:effectLst/>
                <a:uLnTx/>
                <a:uFillTx/>
                <a:latin typeface="Arial" panose="020B0604020202020204" pitchFamily="34" charset="0"/>
                <a:ea typeface="+mn-ea"/>
                <a:cs typeface="+mn-cs"/>
              </a:rPr>
              <a:t>, </a:t>
            </a:r>
            <a:r>
              <a:rPr kumimoji="0" lang="fr-FR" altLang="it-IT" sz="1400" b="1" i="1" u="sng" strike="noStrike" kern="0" cap="none" spc="0" normalizeH="0" baseline="0" noProof="0">
                <a:ln>
                  <a:noFill/>
                </a:ln>
                <a:solidFill>
                  <a:prstClr val="black"/>
                </a:solidFill>
                <a:effectLst/>
                <a:uLnTx/>
                <a:uFillTx/>
                <a:latin typeface="Arial" panose="020B0604020202020204" pitchFamily="34" charset="0"/>
                <a:ea typeface="+mn-ea"/>
                <a:cs typeface="+mn-cs"/>
              </a:rPr>
              <a:t>translocations</a:t>
            </a:r>
            <a:r>
              <a:rPr kumimoji="0" lang="fr-FR" altLang="it-IT" sz="1400" b="0" i="0" u="none" strike="noStrike" kern="0" cap="none" spc="0" normalizeH="0" baseline="0" noProof="0">
                <a:ln>
                  <a:noFill/>
                </a:ln>
                <a:solidFill>
                  <a:prstClr val="black"/>
                </a:solidFill>
                <a:effectLst/>
                <a:uLnTx/>
                <a:uFillTx/>
                <a:latin typeface="Arial" panose="020B0604020202020204" pitchFamily="34" charset="0"/>
                <a:ea typeface="+mn-ea"/>
                <a:cs typeface="+mn-cs"/>
              </a:rPr>
              <a:t>, </a:t>
            </a:r>
            <a:r>
              <a:rPr kumimoji="0" lang="fr-FR" altLang="it-IT" sz="1400" b="1" i="1" u="sng" strike="noStrike" kern="0" cap="none" spc="0" normalizeH="0" baseline="0" noProof="0">
                <a:ln>
                  <a:noFill/>
                </a:ln>
                <a:solidFill>
                  <a:prstClr val="black"/>
                </a:solidFill>
                <a:effectLst/>
                <a:uLnTx/>
                <a:uFillTx/>
                <a:latin typeface="Arial" panose="020B0604020202020204" pitchFamily="34" charset="0"/>
                <a:ea typeface="+mn-ea"/>
                <a:cs typeface="+mn-cs"/>
              </a:rPr>
              <a:t>mutations</a:t>
            </a:r>
            <a:r>
              <a:rPr kumimoji="0" lang="fr-FR" altLang="it-IT" sz="1400" b="0" i="0" u="sng" strike="noStrike" kern="0" cap="none" spc="0" normalizeH="0" baseline="0" noProof="0">
                <a:ln>
                  <a:noFill/>
                </a:ln>
                <a:solidFill>
                  <a:prstClr val="black"/>
                </a:solidFill>
                <a:effectLst/>
                <a:uLnTx/>
                <a:uFillTx/>
                <a:latin typeface="Arial" panose="020B0604020202020204" pitchFamily="34" charset="0"/>
                <a:ea typeface="+mn-ea"/>
                <a:cs typeface="+mn-cs"/>
              </a:rPr>
              <a:t> des oncogènes et des gènes suppresseurs</a:t>
            </a:r>
            <a:r>
              <a:rPr kumimoji="0" lang="fr-FR" altLang="it-IT" sz="1400" b="0" i="0" u="none" strike="noStrike" kern="0" cap="none" spc="0" normalizeH="0" baseline="0" noProof="0">
                <a:ln>
                  <a:noFill/>
                </a:ln>
                <a:solidFill>
                  <a:prstClr val="black"/>
                </a:solidFill>
                <a:effectLst/>
                <a:uLnTx/>
                <a:uFillTx/>
                <a:latin typeface="Arial" panose="020B0604020202020204" pitchFamily="34" charset="0"/>
                <a:ea typeface="+mn-ea"/>
                <a:cs typeface="+mn-cs"/>
              </a:rPr>
              <a:t>) se trouvent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it-IT" sz="1400" b="0" i="0" u="none" strike="noStrike" kern="0" cap="none" spc="0" normalizeH="0" baseline="0" noProof="0">
                <a:ln>
                  <a:noFill/>
                </a:ln>
                <a:solidFill>
                  <a:prstClr val="black"/>
                </a:solidFill>
                <a:effectLst/>
                <a:uLnTx/>
                <a:uFillTx/>
                <a:latin typeface="Arial" panose="020B0604020202020204" pitchFamily="34" charset="0"/>
                <a:ea typeface="+mn-ea"/>
                <a:cs typeface="+mn-cs"/>
              </a:rPr>
              <a:t>non seulement dans les cellules du </a:t>
            </a:r>
            <a:r>
              <a:rPr kumimoji="0" lang="fr-FR" altLang="it-IT" sz="1400" b="1" i="0" u="none" strike="noStrike" kern="0" cap="none" spc="0" normalizeH="0" baseline="0" noProof="0">
                <a:ln>
                  <a:noFill/>
                </a:ln>
                <a:solidFill>
                  <a:prstClr val="black"/>
                </a:solidFill>
                <a:effectLst/>
                <a:uLnTx/>
                <a:uFillTx/>
                <a:latin typeface="Arial" panose="020B0604020202020204" pitchFamily="34" charset="0"/>
                <a:ea typeface="+mn-ea"/>
                <a:cs typeface="+mn-cs"/>
              </a:rPr>
              <a:t>clone néoplasique primaire </a:t>
            </a:r>
            <a:r>
              <a:rPr kumimoji="0" lang="fr-FR" altLang="it-IT" sz="1400" b="0" i="0" u="none" strike="noStrike" kern="0" cap="none" spc="0" normalizeH="0" baseline="0" noProof="0">
                <a:ln>
                  <a:noFill/>
                </a:ln>
                <a:solidFill>
                  <a:prstClr val="black"/>
                </a:solidFill>
                <a:effectLst/>
                <a:uLnTx/>
                <a:uFillTx/>
                <a:latin typeface="Arial" panose="020B0604020202020204" pitchFamily="34" charset="0"/>
                <a:ea typeface="+mn-ea"/>
                <a:cs typeface="+mn-cs"/>
              </a:rPr>
              <a:t>(dans ce cas, les </a:t>
            </a:r>
            <a:r>
              <a:rPr kumimoji="0" lang="fr-FR" altLang="it-IT" sz="1400" b="1" i="0" u="none" strike="noStrike" kern="0" cap="none" spc="0" normalizeH="0" baseline="0" noProof="0">
                <a:ln>
                  <a:noFill/>
                </a:ln>
                <a:solidFill>
                  <a:prstClr val="black"/>
                </a:solidFill>
                <a:effectLst/>
                <a:uLnTx/>
                <a:uFillTx/>
                <a:latin typeface="Arial" panose="020B0604020202020204" pitchFamily="34" charset="0"/>
                <a:ea typeface="+mn-ea"/>
                <a:cs typeface="+mn-cs"/>
              </a:rPr>
              <a:t>lymphocytes</a:t>
            </a:r>
            <a:r>
              <a:rPr kumimoji="0" lang="fr-FR" altLang="it-IT" sz="1400" b="0" i="0" u="none" strike="noStrike" kern="0" cap="none" spc="0" normalizeH="0" baseline="0" noProof="0">
                <a:ln>
                  <a:noFill/>
                </a:ln>
                <a:solidFill>
                  <a:prstClr val="black"/>
                </a:solidFill>
                <a:effectLst/>
                <a:uLnTx/>
                <a:uFillTx/>
                <a:latin typeface="Arial" panose="020B0604020202020204" pitchFamily="34" charset="0"/>
                <a:ea typeface="+mn-ea"/>
                <a:cs typeface="+mn-cs"/>
              </a:rPr>
              <a:t>), mais </a:t>
            </a:r>
            <a:r>
              <a:rPr kumimoji="0" lang="fr-FR" altLang="it-IT" sz="1400" b="1" i="0" u="sng" strike="noStrike" kern="0" cap="none" spc="0" normalizeH="0" baseline="0" noProof="0">
                <a:ln>
                  <a:noFill/>
                </a:ln>
                <a:solidFill>
                  <a:prstClr val="black"/>
                </a:solidFill>
                <a:effectLst/>
                <a:uLnTx/>
                <a:uFillTx/>
                <a:latin typeface="Arial" panose="020B0604020202020204" pitchFamily="34" charset="0"/>
                <a:ea typeface="+mn-ea"/>
                <a:cs typeface="+mn-cs"/>
              </a:rPr>
              <a:t>dans plusieurs tissus intéressés …</a:t>
            </a:r>
            <a:endParaRPr kumimoji="0" lang="it-IT" altLang="it-IT" sz="1400" b="1" i="0" u="sng"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cxnSp>
        <p:nvCxnSpPr>
          <p:cNvPr id="17" name="Connettore 1 16"/>
          <p:cNvCxnSpPr/>
          <p:nvPr/>
        </p:nvCxnSpPr>
        <p:spPr>
          <a:xfrm>
            <a:off x="4656296" y="5084763"/>
            <a:ext cx="295275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2799241"/>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1524000" y="260350"/>
            <a:ext cx="9144000" cy="6192838"/>
          </a:xfrm>
          <a:ln w="38100">
            <a:solidFill>
              <a:srgbClr val="9900CC"/>
            </a:solidFill>
            <a:miter lim="800000"/>
            <a:headEnd/>
            <a:tailEnd/>
          </a:ln>
        </p:spPr>
      </p:pic>
      <p:sp>
        <p:nvSpPr>
          <p:cNvPr id="58371" name="Line 3"/>
          <p:cNvSpPr>
            <a:spLocks noChangeShapeType="1"/>
          </p:cNvSpPr>
          <p:nvPr/>
        </p:nvSpPr>
        <p:spPr bwMode="auto">
          <a:xfrm>
            <a:off x="5303841" y="2133600"/>
            <a:ext cx="3024187"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72" name="Line 4"/>
          <p:cNvSpPr>
            <a:spLocks noChangeShapeType="1"/>
          </p:cNvSpPr>
          <p:nvPr/>
        </p:nvSpPr>
        <p:spPr bwMode="auto">
          <a:xfrm>
            <a:off x="5087937" y="3429000"/>
            <a:ext cx="2736851"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73" name="Line 5"/>
          <p:cNvSpPr>
            <a:spLocks noChangeShapeType="1"/>
          </p:cNvSpPr>
          <p:nvPr/>
        </p:nvSpPr>
        <p:spPr bwMode="auto">
          <a:xfrm>
            <a:off x="4367649" y="2708275"/>
            <a:ext cx="1081087"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74" name="Line 6"/>
          <p:cNvSpPr>
            <a:spLocks noChangeShapeType="1"/>
          </p:cNvSpPr>
          <p:nvPr/>
        </p:nvSpPr>
        <p:spPr bwMode="auto">
          <a:xfrm>
            <a:off x="7175500" y="2565400"/>
            <a:ext cx="1081088"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75" name="Line 7"/>
          <p:cNvSpPr>
            <a:spLocks noChangeShapeType="1"/>
          </p:cNvSpPr>
          <p:nvPr/>
        </p:nvSpPr>
        <p:spPr bwMode="auto">
          <a:xfrm>
            <a:off x="7175500" y="2997200"/>
            <a:ext cx="1081088"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76" name="Line 8"/>
          <p:cNvSpPr>
            <a:spLocks noChangeShapeType="1"/>
          </p:cNvSpPr>
          <p:nvPr/>
        </p:nvSpPr>
        <p:spPr bwMode="auto">
          <a:xfrm>
            <a:off x="5088374" y="3141663"/>
            <a:ext cx="1081087"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77" name="Line 9"/>
          <p:cNvSpPr>
            <a:spLocks noChangeShapeType="1"/>
          </p:cNvSpPr>
          <p:nvPr/>
        </p:nvSpPr>
        <p:spPr bwMode="auto">
          <a:xfrm>
            <a:off x="4872474" y="3644900"/>
            <a:ext cx="1081087"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78" name="Line 10"/>
          <p:cNvSpPr>
            <a:spLocks noChangeShapeType="1"/>
          </p:cNvSpPr>
          <p:nvPr/>
        </p:nvSpPr>
        <p:spPr bwMode="auto">
          <a:xfrm>
            <a:off x="7248525" y="4076700"/>
            <a:ext cx="1081088"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79" name="Line 11"/>
          <p:cNvSpPr>
            <a:spLocks noChangeShapeType="1"/>
          </p:cNvSpPr>
          <p:nvPr/>
        </p:nvSpPr>
        <p:spPr bwMode="auto">
          <a:xfrm>
            <a:off x="7104172" y="3644900"/>
            <a:ext cx="1081087"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80" name="Line 12"/>
          <p:cNvSpPr>
            <a:spLocks noChangeShapeType="1"/>
          </p:cNvSpPr>
          <p:nvPr/>
        </p:nvSpPr>
        <p:spPr bwMode="auto">
          <a:xfrm>
            <a:off x="7248525" y="4508500"/>
            <a:ext cx="1081088"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81" name="Line 13"/>
          <p:cNvSpPr>
            <a:spLocks noChangeShapeType="1"/>
          </p:cNvSpPr>
          <p:nvPr/>
        </p:nvSpPr>
        <p:spPr bwMode="auto">
          <a:xfrm>
            <a:off x="7175500" y="4724400"/>
            <a:ext cx="1081088"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82" name="Line 14"/>
          <p:cNvSpPr>
            <a:spLocks noChangeShapeType="1"/>
          </p:cNvSpPr>
          <p:nvPr/>
        </p:nvSpPr>
        <p:spPr bwMode="auto">
          <a:xfrm>
            <a:off x="4367649" y="4076700"/>
            <a:ext cx="1081087"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83" name="Line 15"/>
          <p:cNvSpPr>
            <a:spLocks noChangeShapeType="1"/>
          </p:cNvSpPr>
          <p:nvPr/>
        </p:nvSpPr>
        <p:spPr bwMode="auto">
          <a:xfrm>
            <a:off x="4800600" y="4508500"/>
            <a:ext cx="1081088"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84" name="Line 16"/>
          <p:cNvSpPr>
            <a:spLocks noChangeShapeType="1"/>
          </p:cNvSpPr>
          <p:nvPr/>
        </p:nvSpPr>
        <p:spPr bwMode="auto">
          <a:xfrm>
            <a:off x="5591175" y="5084763"/>
            <a:ext cx="1081088"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85" name="Line 17"/>
          <p:cNvSpPr>
            <a:spLocks noChangeShapeType="1"/>
          </p:cNvSpPr>
          <p:nvPr/>
        </p:nvSpPr>
        <p:spPr bwMode="auto">
          <a:xfrm>
            <a:off x="7248525" y="5373688"/>
            <a:ext cx="1081088"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86" name="Line 18"/>
          <p:cNvSpPr>
            <a:spLocks noChangeShapeType="1"/>
          </p:cNvSpPr>
          <p:nvPr/>
        </p:nvSpPr>
        <p:spPr bwMode="auto">
          <a:xfrm>
            <a:off x="4872474" y="5373688"/>
            <a:ext cx="1081087"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87" name="Line 19"/>
          <p:cNvSpPr>
            <a:spLocks noChangeShapeType="1"/>
          </p:cNvSpPr>
          <p:nvPr/>
        </p:nvSpPr>
        <p:spPr bwMode="auto">
          <a:xfrm>
            <a:off x="7248525" y="5589588"/>
            <a:ext cx="1081088"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88" name="Line 20"/>
          <p:cNvSpPr>
            <a:spLocks noChangeShapeType="1"/>
          </p:cNvSpPr>
          <p:nvPr/>
        </p:nvSpPr>
        <p:spPr bwMode="auto">
          <a:xfrm>
            <a:off x="4872474" y="5589588"/>
            <a:ext cx="1081087"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89" name="Line 21"/>
          <p:cNvSpPr>
            <a:spLocks noChangeShapeType="1"/>
          </p:cNvSpPr>
          <p:nvPr/>
        </p:nvSpPr>
        <p:spPr bwMode="auto">
          <a:xfrm>
            <a:off x="4872474" y="5805488"/>
            <a:ext cx="1081087"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90" name="Line 22"/>
          <p:cNvSpPr>
            <a:spLocks noChangeShapeType="1"/>
          </p:cNvSpPr>
          <p:nvPr/>
        </p:nvSpPr>
        <p:spPr bwMode="auto">
          <a:xfrm>
            <a:off x="7248525" y="5805488"/>
            <a:ext cx="1081088"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91" name="Line 23"/>
          <p:cNvSpPr>
            <a:spLocks noChangeShapeType="1"/>
          </p:cNvSpPr>
          <p:nvPr/>
        </p:nvSpPr>
        <p:spPr bwMode="auto">
          <a:xfrm>
            <a:off x="7319984" y="6237288"/>
            <a:ext cx="1081087"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58392" name="Line 24"/>
          <p:cNvSpPr>
            <a:spLocks noChangeShapeType="1"/>
          </p:cNvSpPr>
          <p:nvPr/>
        </p:nvSpPr>
        <p:spPr bwMode="auto">
          <a:xfrm>
            <a:off x="5304274" y="6237288"/>
            <a:ext cx="1081087" cy="0"/>
          </a:xfrm>
          <a:prstGeom prst="line">
            <a:avLst/>
          </a:prstGeom>
          <a:noFill/>
          <a:ln w="9525">
            <a:solidFill>
              <a:schemeClr val="tx1"/>
            </a:solidFill>
            <a:round/>
            <a:headEnd/>
            <a:tailEnd/>
          </a:ln>
          <a:effectLst>
            <a:prstShdw prst="shdw17" dist="17961" dir="2700000">
              <a:schemeClr val="tx1">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Tree>
    <p:extLst>
      <p:ext uri="{BB962C8B-B14F-4D97-AF65-F5344CB8AC3E}">
        <p14:creationId xmlns:p14="http://schemas.microsoft.com/office/powerpoint/2010/main" val="209441019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8907" y="-52388"/>
            <a:ext cx="9039225" cy="697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1" name="Line 3"/>
          <p:cNvSpPr>
            <a:spLocks noChangeShapeType="1"/>
          </p:cNvSpPr>
          <p:nvPr/>
        </p:nvSpPr>
        <p:spPr bwMode="auto">
          <a:xfrm>
            <a:off x="1774827" y="5805488"/>
            <a:ext cx="5041900"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19812" name="Line 4"/>
          <p:cNvSpPr>
            <a:spLocks noChangeShapeType="1"/>
          </p:cNvSpPr>
          <p:nvPr/>
        </p:nvSpPr>
        <p:spPr bwMode="auto">
          <a:xfrm>
            <a:off x="5159400" y="6021388"/>
            <a:ext cx="4752975"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6" name="Rectangle 10"/>
          <p:cNvSpPr>
            <a:spLocks noChangeArrowheads="1"/>
          </p:cNvSpPr>
          <p:nvPr/>
        </p:nvSpPr>
        <p:spPr bwMode="auto">
          <a:xfrm>
            <a:off x="9912375" y="3210764"/>
            <a:ext cx="2070100" cy="2308324"/>
          </a:xfrm>
          <a:prstGeom prst="rect">
            <a:avLst/>
          </a:prstGeom>
          <a:solidFill>
            <a:srgbClr val="FFFF00"/>
          </a:solidFill>
          <a:ln w="57150">
            <a:solidFill>
              <a:srgbClr val="9900CC"/>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a:solidFill>
                  <a:prstClr val="black"/>
                </a:solidFill>
              </a:rPr>
              <a:t>Our findings suggest that </a:t>
            </a:r>
            <a:r>
              <a:rPr lang="it-IT" altLang="it-IT" b="1" u="sng">
                <a:solidFill>
                  <a:prstClr val="black"/>
                </a:solidFill>
              </a:rPr>
              <a:t>microvascular endothelial cells in B-cell lymphomas</a:t>
            </a:r>
            <a:r>
              <a:rPr lang="it-IT" altLang="it-IT">
                <a:solidFill>
                  <a:prstClr val="black"/>
                </a:solidFill>
              </a:rPr>
              <a:t> </a:t>
            </a:r>
            <a:br>
              <a:rPr lang="it-IT" altLang="it-IT">
                <a:solidFill>
                  <a:prstClr val="black"/>
                </a:solidFill>
              </a:rPr>
            </a:br>
            <a:r>
              <a:rPr lang="it-IT" altLang="it-IT">
                <a:solidFill>
                  <a:prstClr val="black"/>
                </a:solidFill>
              </a:rPr>
              <a:t>are in part </a:t>
            </a:r>
            <a:br>
              <a:rPr lang="it-IT" altLang="it-IT">
                <a:solidFill>
                  <a:prstClr val="black"/>
                </a:solidFill>
              </a:rPr>
            </a:br>
            <a:r>
              <a:rPr lang="it-IT" altLang="it-IT" b="1" u="sng">
                <a:solidFill>
                  <a:prstClr val="black"/>
                </a:solidFill>
              </a:rPr>
              <a:t>tumor-related</a:t>
            </a:r>
          </a:p>
        </p:txBody>
      </p:sp>
    </p:spTree>
    <p:extLst>
      <p:ext uri="{BB962C8B-B14F-4D97-AF65-F5344CB8AC3E}">
        <p14:creationId xmlns:p14="http://schemas.microsoft.com/office/powerpoint/2010/main" val="28853250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31000">
              <a:schemeClr val="tx2">
                <a:lumMod val="40000"/>
                <a:lumOff val="60000"/>
              </a:schemeClr>
            </a:gs>
            <a:gs pos="100000">
              <a:srgbClr val="E1E8F5"/>
            </a:gs>
          </a:gsLst>
          <a:lin ang="5400000" scaled="1"/>
        </a:gradFill>
        <a:effectLst/>
      </p:bgPr>
    </p:bg>
    <p:spTree>
      <p:nvGrpSpPr>
        <p:cNvPr id="1" name=""/>
        <p:cNvGrpSpPr/>
        <p:nvPr/>
      </p:nvGrpSpPr>
      <p:grpSpPr>
        <a:xfrm>
          <a:off x="0" y="0"/>
          <a:ext cx="0" cy="0"/>
          <a:chOff x="0" y="0"/>
          <a:chExt cx="0" cy="0"/>
        </a:xfrm>
      </p:grpSpPr>
      <p:pic>
        <p:nvPicPr>
          <p:cNvPr id="29698" name="Picture 2"/>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1984561" y="51257"/>
            <a:ext cx="5569955" cy="3322976"/>
          </a:xfrm>
          <a:ln>
            <a:solidFill>
              <a:srgbClr val="CC0000"/>
            </a:solidFill>
            <a:miter lim="800000"/>
            <a:headEnd/>
            <a:tailEnd/>
          </a:ln>
        </p:spPr>
      </p:pic>
      <p:pic>
        <p:nvPicPr>
          <p:cNvPr id="29699" name="Picture 3"/>
          <p:cNvPicPr>
            <a:picLocks noGrp="1" noChangeAspect="1" noChangeArrowheads="1"/>
          </p:cNvPicPr>
          <p:nvPr>
            <p:ph type="title" idx="4294967295"/>
          </p:nvPr>
        </p:nvPicPr>
        <p:blipFill>
          <a:blip r:embed="rId4">
            <a:extLst>
              <a:ext uri="{28A0092B-C50C-407E-A947-70E740481C1C}">
                <a14:useLocalDpi xmlns:a14="http://schemas.microsoft.com/office/drawing/2010/main" val="0"/>
              </a:ext>
            </a:extLst>
          </a:blip>
          <a:srcRect/>
          <a:stretch>
            <a:fillRect/>
          </a:stretch>
        </p:blipFill>
        <p:spPr>
          <a:xfrm>
            <a:off x="4098133" y="3159379"/>
            <a:ext cx="6940928" cy="3634927"/>
          </a:xfrm>
          <a:ln>
            <a:solidFill>
              <a:srgbClr val="CC0000"/>
            </a:solidFill>
            <a:miter lim="800000"/>
            <a:headEnd/>
            <a:tailEnd/>
          </a:ln>
        </p:spPr>
      </p:pic>
      <p:sp>
        <p:nvSpPr>
          <p:cNvPr id="29700" name="Line 4"/>
          <p:cNvSpPr>
            <a:spLocks noChangeShapeType="1"/>
          </p:cNvSpPr>
          <p:nvPr/>
        </p:nvSpPr>
        <p:spPr bwMode="auto">
          <a:xfrm>
            <a:off x="6230544" y="1176441"/>
            <a:ext cx="124301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701" name="Line 5"/>
          <p:cNvSpPr>
            <a:spLocks noChangeShapeType="1"/>
          </p:cNvSpPr>
          <p:nvPr/>
        </p:nvSpPr>
        <p:spPr bwMode="auto">
          <a:xfrm>
            <a:off x="2208017" y="1378123"/>
            <a:ext cx="378023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702" name="Line 6"/>
          <p:cNvSpPr>
            <a:spLocks noChangeShapeType="1"/>
          </p:cNvSpPr>
          <p:nvPr/>
        </p:nvSpPr>
        <p:spPr bwMode="auto">
          <a:xfrm>
            <a:off x="4719639" y="1593627"/>
            <a:ext cx="27539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703" name="Line 7"/>
          <p:cNvSpPr>
            <a:spLocks noChangeShapeType="1"/>
          </p:cNvSpPr>
          <p:nvPr/>
        </p:nvSpPr>
        <p:spPr bwMode="auto">
          <a:xfrm>
            <a:off x="2187129" y="1744981"/>
            <a:ext cx="22145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704" name="Line 8"/>
          <p:cNvSpPr>
            <a:spLocks noChangeShapeType="1"/>
          </p:cNvSpPr>
          <p:nvPr/>
        </p:nvSpPr>
        <p:spPr bwMode="auto">
          <a:xfrm>
            <a:off x="6905627" y="1970485"/>
            <a:ext cx="540544"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705" name="Line 9"/>
          <p:cNvSpPr>
            <a:spLocks noChangeShapeType="1"/>
          </p:cNvSpPr>
          <p:nvPr/>
        </p:nvSpPr>
        <p:spPr bwMode="auto">
          <a:xfrm>
            <a:off x="2801545" y="2132410"/>
            <a:ext cx="1674019"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706" name="Line 10"/>
          <p:cNvSpPr>
            <a:spLocks noChangeShapeType="1"/>
          </p:cNvSpPr>
          <p:nvPr/>
        </p:nvSpPr>
        <p:spPr bwMode="auto">
          <a:xfrm>
            <a:off x="4088109" y="2917291"/>
            <a:ext cx="3077767" cy="0"/>
          </a:xfrm>
          <a:prstGeom prst="line">
            <a:avLst/>
          </a:prstGeom>
          <a:noFill/>
          <a:ln w="38100">
            <a:solidFill>
              <a:srgbClr val="C00000"/>
            </a:solidFill>
            <a:round/>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707" name="Line 11"/>
          <p:cNvSpPr>
            <a:spLocks noChangeShapeType="1"/>
          </p:cNvSpPr>
          <p:nvPr/>
        </p:nvSpPr>
        <p:spPr bwMode="auto">
          <a:xfrm>
            <a:off x="4368404" y="2133064"/>
            <a:ext cx="1295400" cy="178236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708" name="Line 12"/>
          <p:cNvSpPr>
            <a:spLocks noChangeShapeType="1"/>
          </p:cNvSpPr>
          <p:nvPr/>
        </p:nvSpPr>
        <p:spPr bwMode="auto">
          <a:xfrm>
            <a:off x="5663805" y="3914776"/>
            <a:ext cx="108347" cy="540544"/>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709" name="Line 13"/>
          <p:cNvSpPr>
            <a:spLocks noChangeShapeType="1"/>
          </p:cNvSpPr>
          <p:nvPr/>
        </p:nvSpPr>
        <p:spPr bwMode="auto">
          <a:xfrm>
            <a:off x="7176004" y="2025255"/>
            <a:ext cx="1026319" cy="701278"/>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710" name="Line 14"/>
          <p:cNvSpPr>
            <a:spLocks noChangeShapeType="1"/>
          </p:cNvSpPr>
          <p:nvPr/>
        </p:nvSpPr>
        <p:spPr bwMode="auto">
          <a:xfrm>
            <a:off x="8202216" y="2726531"/>
            <a:ext cx="480424" cy="1619252"/>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711" name="Line 15"/>
          <p:cNvSpPr>
            <a:spLocks noChangeShapeType="1"/>
          </p:cNvSpPr>
          <p:nvPr/>
        </p:nvSpPr>
        <p:spPr bwMode="auto">
          <a:xfrm>
            <a:off x="5664238" y="3914777"/>
            <a:ext cx="485775" cy="540544"/>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712" name="Line 17"/>
          <p:cNvSpPr>
            <a:spLocks noChangeShapeType="1"/>
          </p:cNvSpPr>
          <p:nvPr/>
        </p:nvSpPr>
        <p:spPr bwMode="auto">
          <a:xfrm>
            <a:off x="6852049" y="1781646"/>
            <a:ext cx="594123"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713" name="Line 18"/>
          <p:cNvSpPr>
            <a:spLocks noChangeShapeType="1"/>
          </p:cNvSpPr>
          <p:nvPr/>
        </p:nvSpPr>
        <p:spPr bwMode="auto">
          <a:xfrm>
            <a:off x="2187247" y="1970485"/>
            <a:ext cx="3693369"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714" name="Line 19"/>
          <p:cNvSpPr>
            <a:spLocks noChangeShapeType="1"/>
          </p:cNvSpPr>
          <p:nvPr/>
        </p:nvSpPr>
        <p:spPr bwMode="auto">
          <a:xfrm>
            <a:off x="4583908" y="2132410"/>
            <a:ext cx="2268141"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cxnSp>
        <p:nvCxnSpPr>
          <p:cNvPr id="22" name="Connettore 1 21"/>
          <p:cNvCxnSpPr/>
          <p:nvPr/>
        </p:nvCxnSpPr>
        <p:spPr>
          <a:xfrm>
            <a:off x="4274347" y="4778629"/>
            <a:ext cx="5036344" cy="119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Connettore 1 24"/>
          <p:cNvCxnSpPr/>
          <p:nvPr/>
        </p:nvCxnSpPr>
        <p:spPr>
          <a:xfrm>
            <a:off x="4327928" y="5036997"/>
            <a:ext cx="4982765" cy="119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9718" name="AutoShape 16"/>
          <p:cNvSpPr>
            <a:spLocks noChangeArrowheads="1"/>
          </p:cNvSpPr>
          <p:nvPr/>
        </p:nvSpPr>
        <p:spPr bwMode="auto">
          <a:xfrm rot="4965267">
            <a:off x="3807097" y="4042775"/>
            <a:ext cx="404813" cy="279797"/>
          </a:xfrm>
          <a:prstGeom prst="lightningBolt">
            <a:avLst/>
          </a:prstGeom>
          <a:solidFill>
            <a:srgbClr val="FF33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altLang="it-IT" sz="135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131095" name="Rectangle 23"/>
          <p:cNvSpPr>
            <a:spLocks noChangeArrowheads="1"/>
          </p:cNvSpPr>
          <p:nvPr/>
        </p:nvSpPr>
        <p:spPr bwMode="auto">
          <a:xfrm>
            <a:off x="1163520" y="4509549"/>
            <a:ext cx="1425390" cy="1131079"/>
          </a:xfrm>
          <a:prstGeom prst="rect">
            <a:avLst/>
          </a:prstGeom>
          <a:solidFill>
            <a:srgbClr val="FFFF00"/>
          </a:solidFill>
          <a:ln w="9525">
            <a:solidFill>
              <a:srgbClr val="CC0000"/>
            </a:solidFill>
            <a:miter lim="800000"/>
            <a:headEnd/>
            <a:tailEnd/>
          </a:ln>
          <a:effectLst>
            <a:prstShdw prst="shdw17" dist="17961" dir="2700000">
              <a:srgbClr val="99993D"/>
            </a:prstShdw>
          </a:effectLst>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0" i="0" u="none" strike="noStrike" kern="0" cap="none" spc="0" normalizeH="0" baseline="0" noProof="0" dirty="0">
                <a:ln>
                  <a:noFill/>
                </a:ln>
                <a:solidFill>
                  <a:sysClr val="windowText" lastClr="000000"/>
                </a:solidFill>
                <a:effectLst/>
                <a:uLnTx/>
                <a:uFillTx/>
                <a:latin typeface="Arial" charset="0"/>
                <a:ea typeface="+mn-ea"/>
                <a:cs typeface="+mn-cs"/>
              </a:rPr>
              <a:t>These data </a:t>
            </a:r>
            <a:endParaRPr kumimoji="0" lang="en-GB" sz="1350" b="0" i="0" u="sng" strike="noStrike" kern="0" cap="none" spc="0" normalizeH="0" baseline="0" noProof="0" dirty="0">
              <a:ln>
                <a:noFill/>
              </a:ln>
              <a:solidFill>
                <a:sysClr val="windowText" lastClr="000000"/>
              </a:solidFill>
              <a:effectLst>
                <a:outerShdw blurRad="38100" dist="38100" dir="2700000" algn="tl">
                  <a:srgbClr val="FFFFFF"/>
                </a:outerShdw>
              </a:effectLst>
              <a:uLnTx/>
              <a:uFillTx/>
              <a:latin typeface="Arial" charset="0"/>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0" i="0" u="sng" strike="noStrike" kern="0" cap="none" spc="0" normalizeH="0" baseline="0" noProof="0" dirty="0">
                <a:ln>
                  <a:noFill/>
                </a:ln>
                <a:solidFill>
                  <a:sysClr val="windowText" lastClr="000000"/>
                </a:solidFill>
                <a:effectLst>
                  <a:outerShdw blurRad="38100" dist="38100" dir="2700000" algn="tl">
                    <a:srgbClr val="FFFFFF"/>
                  </a:outerShdw>
                </a:effectLst>
                <a:uLnTx/>
                <a:uFillTx/>
                <a:latin typeface="Arial" charset="0"/>
                <a:ea typeface="+mn-ea"/>
                <a:cs typeface="+mn-cs"/>
              </a:rPr>
              <a:t>should not be </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0" i="0" u="sng" strike="noStrike" kern="0" cap="none" spc="0" normalizeH="0" baseline="0" noProof="0" dirty="0">
                <a:ln>
                  <a:noFill/>
                </a:ln>
                <a:solidFill>
                  <a:sysClr val="windowText" lastClr="000000"/>
                </a:solidFill>
                <a:effectLst>
                  <a:outerShdw blurRad="38100" dist="38100" dir="2700000" algn="tl">
                    <a:srgbClr val="FFFFFF"/>
                  </a:outerShdw>
                </a:effectLst>
                <a:uLnTx/>
                <a:uFillTx/>
                <a:latin typeface="Arial" charset="0"/>
                <a:ea typeface="+mn-ea"/>
                <a:cs typeface="+mn-cs"/>
              </a:rPr>
              <a:t>underestimated </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0" i="0" u="sng" strike="noStrike" kern="0" cap="none" spc="0" normalizeH="0" baseline="0" noProof="0" dirty="0">
                <a:ln>
                  <a:noFill/>
                </a:ln>
                <a:solidFill>
                  <a:srgbClr val="0000FF"/>
                </a:solidFill>
                <a:effectLst>
                  <a:outerShdw blurRad="38100" dist="38100" dir="2700000" algn="tl">
                    <a:srgbClr val="FFFFFF"/>
                  </a:outerShdw>
                </a:effectLst>
                <a:uLnTx/>
                <a:uFillTx/>
                <a:latin typeface="Arial" charset="0"/>
                <a:ea typeface="+mn-ea"/>
                <a:cs typeface="+mn-cs"/>
              </a:rPr>
              <a:t>for at least </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0" i="0" u="sng" strike="noStrike" kern="0" cap="none" spc="0" normalizeH="0" baseline="0" noProof="0" dirty="0">
                <a:ln>
                  <a:noFill/>
                </a:ln>
                <a:solidFill>
                  <a:srgbClr val="0000FF"/>
                </a:solidFill>
                <a:effectLst>
                  <a:outerShdw blurRad="38100" dist="38100" dir="2700000" algn="tl">
                    <a:srgbClr val="FFFFFF"/>
                  </a:outerShdw>
                </a:effectLst>
                <a:uLnTx/>
                <a:uFillTx/>
                <a:latin typeface="Arial" charset="0"/>
                <a:ea typeface="+mn-ea"/>
                <a:cs typeface="+mn-cs"/>
              </a:rPr>
              <a:t>4 reasons:</a:t>
            </a:r>
            <a:endParaRPr kumimoji="0" lang="it-IT" sz="1350" b="0" i="0" u="sng" strike="noStrike" kern="0" cap="none" spc="0" normalizeH="0" baseline="0" noProof="0" dirty="0">
              <a:ln>
                <a:noFill/>
              </a:ln>
              <a:solidFill>
                <a:srgbClr val="0000FF"/>
              </a:solidFill>
              <a:effectLst>
                <a:outerShdw blurRad="38100" dist="38100" dir="2700000" algn="tl">
                  <a:srgbClr val="FFFFFF"/>
                </a:outerShdw>
              </a:effectLst>
              <a:uLnTx/>
              <a:uFillTx/>
              <a:latin typeface="Arial" charset="0"/>
              <a:ea typeface="+mn-ea"/>
              <a:cs typeface="+mn-cs"/>
            </a:endParaRPr>
          </a:p>
        </p:txBody>
      </p:sp>
      <p:sp>
        <p:nvSpPr>
          <p:cNvPr id="18456" name="Rettangolo 22"/>
          <p:cNvSpPr>
            <a:spLocks noChangeArrowheads="1"/>
          </p:cNvSpPr>
          <p:nvPr/>
        </p:nvSpPr>
        <p:spPr bwMode="auto">
          <a:xfrm>
            <a:off x="8471210" y="267653"/>
            <a:ext cx="3388289" cy="1477328"/>
          </a:xfrm>
          <a:prstGeom prst="rect">
            <a:avLst/>
          </a:prstGeom>
          <a:solidFill>
            <a:srgbClr val="FFFFCC"/>
          </a:solidFill>
          <a:ln w="9525">
            <a:solidFill>
              <a:srgbClr val="FF0000"/>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5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..in the last 20 </a:t>
            </a:r>
            <a:r>
              <a:rPr kumimoji="0" lang="it-IT" altLang="it-IT" sz="15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years</a:t>
            </a:r>
            <a:r>
              <a:rPr kumimoji="0" lang="it-IT" altLang="it-IT" sz="15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(1978 e il 1997) the </a:t>
            </a:r>
            <a:r>
              <a:rPr kumimoji="0" lang="it-IT" altLang="it-IT" sz="15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overall</a:t>
            </a:r>
            <a:r>
              <a:rPr kumimoji="0" lang="it-IT" altLang="it-IT" sz="15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a:t>
            </a:r>
            <a:r>
              <a:rPr kumimoji="0" lang="it-IT" altLang="it-IT" sz="15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incidence</a:t>
            </a:r>
            <a:r>
              <a:rPr kumimoji="0" lang="it-IT" altLang="it-IT" sz="15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rate </a:t>
            </a:r>
            <a:r>
              <a:rPr kumimoji="0" lang="it-IT" altLang="it-IT" sz="15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has</a:t>
            </a:r>
            <a:r>
              <a:rPr kumimoji="0" lang="it-IT" altLang="it-IT" sz="15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a:t>
            </a:r>
            <a:r>
              <a:rPr kumimoji="0" lang="it-IT" altLang="it-IT" sz="15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increased</a:t>
            </a:r>
            <a:r>
              <a:rPr kumimoji="0" lang="it-IT" altLang="it-IT" sz="15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a:t>
            </a:r>
            <a:r>
              <a:rPr kumimoji="0" lang="it-IT" altLang="it-IT" sz="15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significantly</a:t>
            </a:r>
            <a:r>
              <a:rPr kumimoji="0" lang="it-IT" altLang="it-IT" sz="15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with an </a:t>
            </a:r>
            <a:r>
              <a:rPr kumimoji="0" lang="it-IT" altLang="it-IT" sz="15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average</a:t>
            </a:r>
            <a:r>
              <a:rPr kumimoji="0" lang="it-IT" altLang="it-IT" sz="15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a:t>
            </a:r>
            <a:r>
              <a:rPr kumimoji="0" lang="it-IT" altLang="it-IT" sz="15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annual</a:t>
            </a:r>
            <a:r>
              <a:rPr kumimoji="0" lang="it-IT" altLang="it-IT" sz="15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a:t>
            </a:r>
            <a:r>
              <a:rPr kumimoji="0" lang="it-IT" altLang="it-IT" sz="15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percentage</a:t>
            </a:r>
            <a:r>
              <a:rPr kumimoji="0" lang="it-IT" altLang="it-IT" sz="15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a:t>
            </a:r>
            <a:r>
              <a:rPr kumimoji="0" lang="it-IT" altLang="it-IT" sz="15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change</a:t>
            </a:r>
            <a:r>
              <a:rPr kumimoji="0" lang="it-IT" altLang="it-IT" sz="15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(AAPC) of 1,1% </a:t>
            </a:r>
            <a:br>
              <a:rPr kumimoji="0" lang="it-IT" altLang="it-IT" sz="15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br>
            <a:r>
              <a:rPr kumimoji="0" lang="it-IT" altLang="it-IT" sz="1500" b="0" i="0" u="none" strike="noStrike" kern="0" cap="none" spc="0" normalizeH="0" baseline="0" noProof="0" dirty="0">
                <a:ln>
                  <a:noFill/>
                </a:ln>
                <a:solidFill>
                  <a:srgbClr val="0000FF"/>
                </a:solidFill>
                <a:effectLst>
                  <a:outerShdw blurRad="38100" dist="38100" dir="2700000" algn="tl">
                    <a:srgbClr val="000000">
                      <a:alpha val="43137"/>
                    </a:srgbClr>
                  </a:outerShdw>
                </a:effectLst>
                <a:highlight>
                  <a:srgbClr val="FFFF00"/>
                </a:highlight>
                <a:uLnTx/>
                <a:uFillTx/>
                <a:latin typeface="Calibri" panose="020F0502020204030204" pitchFamily="34" charset="0"/>
                <a:ea typeface="+mn-ea"/>
                <a:cs typeface="+mn-cs"/>
              </a:rPr>
              <a:t>(&gt; </a:t>
            </a:r>
            <a:r>
              <a:rPr kumimoji="0" lang="it-IT" altLang="it-IT" sz="1500" b="0" i="0" u="sng" strike="noStrike" kern="0" cap="none" spc="0" normalizeH="0" baseline="0" noProof="0" dirty="0">
                <a:ln>
                  <a:noFill/>
                </a:ln>
                <a:solidFill>
                  <a:srgbClr val="0000FF"/>
                </a:solidFill>
                <a:effectLst>
                  <a:outerShdw blurRad="38100" dist="38100" dir="2700000" algn="tl">
                    <a:srgbClr val="000000">
                      <a:alpha val="43137"/>
                    </a:srgbClr>
                  </a:outerShdw>
                </a:effectLst>
                <a:highlight>
                  <a:srgbClr val="FFFF00"/>
                </a:highlight>
                <a:uLnTx/>
                <a:uFillTx/>
                <a:latin typeface="Calibri" panose="020F0502020204030204" pitchFamily="34" charset="0"/>
                <a:ea typeface="+mn-ea"/>
                <a:cs typeface="+mn-cs"/>
              </a:rPr>
              <a:t>2% in the first </a:t>
            </a:r>
            <a:r>
              <a:rPr kumimoji="0" lang="it-IT" altLang="it-IT" sz="1500" b="0" i="0" u="sng" strike="noStrike" kern="0" cap="none" spc="0" normalizeH="0" baseline="0" noProof="0" dirty="0" err="1">
                <a:ln>
                  <a:noFill/>
                </a:ln>
                <a:solidFill>
                  <a:srgbClr val="0000FF"/>
                </a:solidFill>
                <a:effectLst>
                  <a:outerShdw blurRad="38100" dist="38100" dir="2700000" algn="tl">
                    <a:srgbClr val="000000">
                      <a:alpha val="43137"/>
                    </a:srgbClr>
                  </a:outerShdw>
                </a:effectLst>
                <a:highlight>
                  <a:srgbClr val="FFFF00"/>
                </a:highlight>
                <a:uLnTx/>
                <a:uFillTx/>
                <a:latin typeface="Calibri" panose="020F0502020204030204" pitchFamily="34" charset="0"/>
                <a:ea typeface="+mn-ea"/>
                <a:cs typeface="+mn-cs"/>
              </a:rPr>
              <a:t>year</a:t>
            </a:r>
            <a:r>
              <a:rPr kumimoji="0" lang="it-IT" altLang="it-IT" sz="1500" b="0" i="0" u="sng" strike="noStrike" kern="0" cap="none" spc="0" normalizeH="0" baseline="0" noProof="0" dirty="0">
                <a:ln>
                  <a:noFill/>
                </a:ln>
                <a:solidFill>
                  <a:srgbClr val="0000FF"/>
                </a:solidFill>
                <a:effectLst>
                  <a:outerShdw blurRad="38100" dist="38100" dir="2700000" algn="tl">
                    <a:srgbClr val="000000">
                      <a:alpha val="43137"/>
                    </a:srgbClr>
                  </a:outerShdw>
                </a:effectLst>
                <a:highlight>
                  <a:srgbClr val="FFFF00"/>
                </a:highlight>
                <a:uLnTx/>
                <a:uFillTx/>
                <a:latin typeface="Calibri" panose="020F0502020204030204" pitchFamily="34" charset="0"/>
                <a:ea typeface="+mn-ea"/>
                <a:cs typeface="+mn-cs"/>
              </a:rPr>
              <a:t>; 1,3 % </a:t>
            </a:r>
            <a:r>
              <a:rPr kumimoji="0" lang="it-IT" altLang="it-IT" sz="1500" b="0" i="0" u="sng" strike="noStrike" kern="0" cap="none" spc="0" normalizeH="0" baseline="0" noProof="0" dirty="0" err="1">
                <a:ln>
                  <a:noFill/>
                </a:ln>
                <a:solidFill>
                  <a:srgbClr val="0000FF"/>
                </a:solidFill>
                <a:effectLst>
                  <a:outerShdw blurRad="38100" dist="38100" dir="2700000" algn="tl">
                    <a:srgbClr val="000000">
                      <a:alpha val="43137"/>
                    </a:srgbClr>
                  </a:outerShdw>
                </a:effectLst>
                <a:highlight>
                  <a:srgbClr val="FFFF00"/>
                </a:highlight>
                <a:uLnTx/>
                <a:uFillTx/>
                <a:latin typeface="Calibri" panose="020F0502020204030204" pitchFamily="34" charset="0"/>
                <a:ea typeface="+mn-ea"/>
                <a:cs typeface="+mn-cs"/>
              </a:rPr>
              <a:t>during</a:t>
            </a:r>
            <a:r>
              <a:rPr kumimoji="0" lang="it-IT" altLang="it-IT" sz="1500" b="0" i="0" u="sng" strike="noStrike" kern="0" cap="none" spc="0" normalizeH="0" baseline="0" noProof="0" dirty="0">
                <a:ln>
                  <a:noFill/>
                </a:ln>
                <a:solidFill>
                  <a:srgbClr val="0000FF"/>
                </a:solidFill>
                <a:effectLst>
                  <a:outerShdw blurRad="38100" dist="38100" dir="2700000" algn="tl">
                    <a:srgbClr val="000000">
                      <a:alpha val="43137"/>
                    </a:srgbClr>
                  </a:outerShdw>
                </a:effectLst>
                <a:highlight>
                  <a:srgbClr val="FFFF00"/>
                </a:highlight>
                <a:uLnTx/>
                <a:uFillTx/>
                <a:latin typeface="Calibri" panose="020F0502020204030204" pitchFamily="34" charset="0"/>
                <a:ea typeface="+mn-ea"/>
                <a:cs typeface="+mn-cs"/>
              </a:rPr>
              <a:t> </a:t>
            </a:r>
            <a:r>
              <a:rPr kumimoji="0" lang="it-IT" altLang="it-IT" sz="1500" b="0" i="0" u="sng" strike="noStrike" kern="0" cap="none" spc="0" normalizeH="0" baseline="0" noProof="0" dirty="0" err="1">
                <a:ln>
                  <a:noFill/>
                </a:ln>
                <a:solidFill>
                  <a:srgbClr val="0000FF"/>
                </a:solidFill>
                <a:effectLst>
                  <a:outerShdw blurRad="38100" dist="38100" dir="2700000" algn="tl">
                    <a:srgbClr val="000000">
                      <a:alpha val="43137"/>
                    </a:srgbClr>
                  </a:outerShdw>
                </a:effectLst>
                <a:highlight>
                  <a:srgbClr val="FFFF00"/>
                </a:highlight>
                <a:uLnTx/>
                <a:uFillTx/>
                <a:latin typeface="Calibri" panose="020F0502020204030204" pitchFamily="34" charset="0"/>
                <a:ea typeface="+mn-ea"/>
                <a:cs typeface="+mn-cs"/>
              </a:rPr>
              <a:t>adolescence</a:t>
            </a:r>
            <a:r>
              <a:rPr kumimoji="0" lang="it-IT" altLang="it-IT" sz="1500" b="0" i="0" u="none" strike="noStrike" kern="0" cap="none" spc="0" normalizeH="0" baseline="0" noProof="0" dirty="0">
                <a:ln>
                  <a:noFill/>
                </a:ln>
                <a:solidFill>
                  <a:srgbClr val="0000FF"/>
                </a:solidFill>
                <a:effectLst>
                  <a:outerShdw blurRad="38100" dist="38100" dir="2700000" algn="tl">
                    <a:srgbClr val="000000">
                      <a:alpha val="43137"/>
                    </a:srgbClr>
                  </a:outerShdw>
                </a:effectLst>
                <a:highlight>
                  <a:srgbClr val="FFFF00"/>
                </a:highlight>
                <a:uLnTx/>
                <a:uFillTx/>
                <a:latin typeface="Calibri" panose="020F0502020204030204" pitchFamily="34" charset="0"/>
                <a:ea typeface="+mn-ea"/>
                <a:cs typeface="+mn-cs"/>
              </a:rPr>
              <a:t>). </a:t>
            </a:r>
          </a:p>
        </p:txBody>
      </p:sp>
      <p:sp>
        <p:nvSpPr>
          <p:cNvPr id="26" name="Freccia in giù 25"/>
          <p:cNvSpPr/>
          <p:nvPr/>
        </p:nvSpPr>
        <p:spPr>
          <a:xfrm>
            <a:off x="1767888" y="5797005"/>
            <a:ext cx="216695" cy="465534"/>
          </a:xfrm>
          <a:prstGeom prst="downArrow">
            <a:avLst/>
          </a:prstGeom>
          <a:solidFill>
            <a:srgbClr val="FFFF00"/>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cxnSp>
        <p:nvCxnSpPr>
          <p:cNvPr id="3" name="Connettore 2 2"/>
          <p:cNvCxnSpPr/>
          <p:nvPr/>
        </p:nvCxnSpPr>
        <p:spPr>
          <a:xfrm>
            <a:off x="5486835" y="3617843"/>
            <a:ext cx="1095375" cy="72794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757771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938"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 y="266"/>
            <a:ext cx="6341267" cy="1853251"/>
          </a:xfrm>
        </p:spPr>
      </p:pic>
      <p:pic>
        <p:nvPicPr>
          <p:cNvPr id="1679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03" y="0"/>
            <a:ext cx="361950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79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9705" y="2761357"/>
            <a:ext cx="665480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79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628" y="2038350"/>
            <a:ext cx="6451600"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794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32332" y="4618732"/>
            <a:ext cx="2516177" cy="1361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943" name="Line 8"/>
          <p:cNvSpPr>
            <a:spLocks noChangeShapeType="1"/>
          </p:cNvSpPr>
          <p:nvPr/>
        </p:nvSpPr>
        <p:spPr bwMode="auto">
          <a:xfrm>
            <a:off x="228829" y="2247900"/>
            <a:ext cx="3454400"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7944" name="Rectangle 9"/>
          <p:cNvSpPr>
            <a:spLocks noChangeArrowheads="1"/>
          </p:cNvSpPr>
          <p:nvPr/>
        </p:nvSpPr>
        <p:spPr bwMode="auto">
          <a:xfrm>
            <a:off x="105833" y="1804087"/>
            <a:ext cx="3454400" cy="71438"/>
          </a:xfrm>
          <a:prstGeom prst="rect">
            <a:avLst/>
          </a:prstGeom>
          <a:solidFill>
            <a:srgbClr val="FF0000"/>
          </a:solidFill>
          <a:ln w="9525">
            <a:solidFill>
              <a:schemeClr val="tx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endParaRPr>
          </a:p>
        </p:txBody>
      </p:sp>
    </p:spTree>
    <p:extLst>
      <p:ext uri="{BB962C8B-B14F-4D97-AF65-F5344CB8AC3E}">
        <p14:creationId xmlns:p14="http://schemas.microsoft.com/office/powerpoint/2010/main" val="175565595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olo 1"/>
          <p:cNvSpPr>
            <a:spLocks noGrp="1"/>
          </p:cNvSpPr>
          <p:nvPr>
            <p:ph type="title" idx="4294967295"/>
          </p:nvPr>
        </p:nvSpPr>
        <p:spPr/>
        <p:txBody>
          <a:bodyPr/>
          <a:lstStyle/>
          <a:p>
            <a:pPr eaLnBrk="1" hangingPunct="1"/>
            <a:endParaRPr lang="en-US" altLang="it-IT"/>
          </a:p>
        </p:txBody>
      </p:sp>
      <p:pic>
        <p:nvPicPr>
          <p:cNvPr id="146435"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524000" y="0"/>
            <a:ext cx="9144000" cy="6858000"/>
          </a:xfrm>
          <a:ln>
            <a:solidFill>
              <a:schemeClr val="tx1"/>
            </a:solidFill>
            <a:miter lim="800000"/>
            <a:headEnd/>
            <a:tailEnd/>
          </a:ln>
        </p:spPr>
      </p:pic>
      <p:sp>
        <p:nvSpPr>
          <p:cNvPr id="111620" name="Rettangolo 4"/>
          <p:cNvSpPr>
            <a:spLocks noChangeArrowheads="1"/>
          </p:cNvSpPr>
          <p:nvPr/>
        </p:nvSpPr>
        <p:spPr bwMode="auto">
          <a:xfrm>
            <a:off x="9151858" y="40558"/>
            <a:ext cx="2266951" cy="5047536"/>
          </a:xfrm>
          <a:prstGeom prst="rect">
            <a:avLst/>
          </a:prstGeom>
          <a:solidFill>
            <a:srgbClr val="FFFF00"/>
          </a:solidFill>
          <a:ln w="38100">
            <a:solidFill>
              <a:srgbClr val="0000FF"/>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THE FIRST EVIDENCE THAT CANCER ARISES FROM SOMATIC GENETIC ALTERATIONS</a:t>
            </a:r>
            <a:r>
              <a:rPr kumimoji="0" lang="en-US" altLang="it-IT" sz="1400" b="0" i="0" u="none" strike="noStrike" kern="0" cap="none" spc="0" normalizeH="0" baseline="30000" noProof="0">
                <a:ln>
                  <a:noFill/>
                </a:ln>
                <a:solidFill>
                  <a:prstClr val="black"/>
                </a:solidFill>
                <a:effectLst/>
                <a:uLnTx/>
                <a:uFillTx/>
                <a:latin typeface="Calibri" panose="020F0502020204030204" pitchFamily="34" charset="0"/>
                <a:ea typeface="+mn-ea"/>
                <a:cs typeface="+mn-cs"/>
              </a:rPr>
              <a:t> </a:t>
            </a:r>
            <a:r>
              <a:rPr kumimoji="0" lang="en-US"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CAME FROM STUDIES OF </a:t>
            </a:r>
            <a:r>
              <a:rPr kumimoji="0" lang="en-US" altLang="it-IT" sz="1400" b="1" i="0" u="none" strike="noStrike" kern="0" cap="none" spc="0" normalizeH="0" baseline="0" noProof="0">
                <a:ln>
                  <a:noFill/>
                </a:ln>
                <a:solidFill>
                  <a:prstClr val="black"/>
                </a:solidFill>
                <a:effectLst/>
                <a:uLnTx/>
                <a:uFillTx/>
                <a:latin typeface="Calibri" panose="020F0502020204030204" pitchFamily="34" charset="0"/>
                <a:ea typeface="+mn-ea"/>
                <a:cs typeface="+mn-cs"/>
              </a:rPr>
              <a:t>BURKITT'S LYMPHOMA</a:t>
            </a:r>
            <a:r>
              <a:rPr kumimoji="0" lang="en-US"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 IN WHICH ONE OF </a:t>
            </a:r>
            <a:r>
              <a:rPr kumimoji="0" lang="en-US" altLang="it-IT" sz="1400" b="1" i="0" u="none" strike="noStrike" kern="0" cap="none" spc="0" normalizeH="0" baseline="0" noProof="0">
                <a:ln>
                  <a:noFill/>
                </a:ln>
                <a:solidFill>
                  <a:prstClr val="black"/>
                </a:solidFill>
                <a:effectLst/>
                <a:uLnTx/>
                <a:uFillTx/>
                <a:latin typeface="Calibri" panose="020F0502020204030204" pitchFamily="34" charset="0"/>
                <a:ea typeface="+mn-ea"/>
                <a:cs typeface="+mn-cs"/>
              </a:rPr>
              <a:t>THREE</a:t>
            </a:r>
            <a:r>
              <a:rPr kumimoji="0" lang="en-US" altLang="it-IT" sz="1400" b="1" i="0" u="none" strike="noStrike" kern="0" cap="none" spc="0" normalizeH="0" baseline="30000" noProof="0">
                <a:ln>
                  <a:noFill/>
                </a:ln>
                <a:solidFill>
                  <a:prstClr val="black"/>
                </a:solidFill>
                <a:effectLst/>
                <a:uLnTx/>
                <a:uFillTx/>
                <a:latin typeface="Calibri" panose="020F0502020204030204" pitchFamily="34" charset="0"/>
                <a:ea typeface="+mn-ea"/>
                <a:cs typeface="+mn-cs"/>
              </a:rPr>
              <a:t> </a:t>
            </a:r>
            <a:r>
              <a:rPr kumimoji="0" lang="en-US" altLang="it-IT" sz="1400" b="1" i="0" u="none" strike="noStrike" kern="0" cap="none" spc="0" normalizeH="0" baseline="0" noProof="0">
                <a:ln>
                  <a:noFill/>
                </a:ln>
                <a:solidFill>
                  <a:prstClr val="black"/>
                </a:solidFill>
                <a:effectLst/>
                <a:uLnTx/>
                <a:uFillTx/>
                <a:latin typeface="Calibri" panose="020F0502020204030204" pitchFamily="34" charset="0"/>
                <a:ea typeface="+mn-ea"/>
                <a:cs typeface="+mn-cs"/>
              </a:rPr>
              <a:t>DIFFERENT TRANSLOCATIONS </a:t>
            </a:r>
            <a:r>
              <a:rPr kumimoji="0" lang="en-US"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JUXTAPOSES AN </a:t>
            </a:r>
            <a:r>
              <a:rPr kumimoji="0" lang="en-US" altLang="it-IT" sz="1400" b="1" i="0" u="sng" strike="noStrike" kern="0" cap="none" spc="0" normalizeH="0" baseline="0" noProof="0">
                <a:ln>
                  <a:noFill/>
                </a:ln>
                <a:solidFill>
                  <a:prstClr val="black"/>
                </a:solidFill>
                <a:effectLst/>
                <a:uLnTx/>
                <a:uFillTx/>
                <a:latin typeface="Calibri" panose="020F0502020204030204" pitchFamily="34" charset="0"/>
                <a:ea typeface="+mn-ea"/>
                <a:cs typeface="+mn-cs"/>
              </a:rPr>
              <a:t>ONCOGENE, </a:t>
            </a:r>
            <a:r>
              <a:rPr kumimoji="0" lang="en-US" altLang="it-IT" sz="1400" b="1" i="1" u="sng" strike="noStrike" kern="0" cap="none" spc="0" normalizeH="0" baseline="0" noProof="0">
                <a:ln>
                  <a:noFill/>
                </a:ln>
                <a:solidFill>
                  <a:prstClr val="black"/>
                </a:solidFill>
                <a:effectLst/>
                <a:uLnTx/>
                <a:uFillTx/>
                <a:latin typeface="Calibri" panose="020F0502020204030204" pitchFamily="34" charset="0"/>
                <a:ea typeface="+mn-ea"/>
                <a:cs typeface="+mn-cs"/>
              </a:rPr>
              <a:t>MYC,</a:t>
            </a:r>
            <a:r>
              <a:rPr kumimoji="0" lang="en-US" altLang="it-IT" sz="1400" b="1" i="0" u="sng" strike="noStrike" kern="0" cap="none" spc="0" normalizeH="0" baseline="0" noProof="0">
                <a:ln>
                  <a:noFill/>
                </a:ln>
                <a:solidFill>
                  <a:prstClr val="black"/>
                </a:solidFill>
                <a:effectLst/>
                <a:uLnTx/>
                <a:uFillTx/>
                <a:latin typeface="Calibri" panose="020F0502020204030204" pitchFamily="34" charset="0"/>
                <a:ea typeface="+mn-ea"/>
                <a:cs typeface="+mn-cs"/>
              </a:rPr>
              <a:t> ON CHROMOSOME</a:t>
            </a:r>
            <a:r>
              <a:rPr kumimoji="0" lang="en-US" altLang="it-IT" sz="1400" b="1" i="0" u="sng" strike="noStrike" kern="0" cap="none" spc="0" normalizeH="0" baseline="30000" noProof="0">
                <a:ln>
                  <a:noFill/>
                </a:ln>
                <a:solidFill>
                  <a:prstClr val="black"/>
                </a:solidFill>
                <a:effectLst/>
                <a:uLnTx/>
                <a:uFillTx/>
                <a:latin typeface="Calibri" panose="020F0502020204030204" pitchFamily="34" charset="0"/>
                <a:ea typeface="+mn-ea"/>
                <a:cs typeface="+mn-cs"/>
              </a:rPr>
              <a:t> </a:t>
            </a:r>
            <a:r>
              <a:rPr kumimoji="0" lang="en-US" altLang="it-IT" sz="1400" b="1" i="0" u="sng" strike="noStrike" kern="0" cap="none" spc="0" normalizeH="0" baseline="0" noProof="0">
                <a:ln>
                  <a:noFill/>
                </a:ln>
                <a:solidFill>
                  <a:prstClr val="black"/>
                </a:solidFill>
                <a:effectLst/>
                <a:uLnTx/>
                <a:uFillTx/>
                <a:latin typeface="Calibri" panose="020F0502020204030204" pitchFamily="34" charset="0"/>
                <a:ea typeface="+mn-ea"/>
                <a:cs typeface="+mn-cs"/>
              </a:rPr>
              <a:t>8q24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TO ONE OF THE </a:t>
            </a:r>
            <a:r>
              <a:rPr kumimoji="0" lang="en-US" altLang="it-IT" sz="1400" b="1" i="0" u="none" strike="noStrike" kern="0" cap="none" spc="0" normalizeH="0" baseline="0" noProof="0">
                <a:ln>
                  <a:noFill/>
                </a:ln>
                <a:solidFill>
                  <a:prstClr val="black"/>
                </a:solidFill>
                <a:effectLst/>
                <a:uLnTx/>
                <a:uFillTx/>
                <a:latin typeface="Calibri" panose="020F0502020204030204" pitchFamily="34" charset="0"/>
                <a:ea typeface="+mn-ea"/>
                <a:cs typeface="+mn-cs"/>
              </a:rPr>
              <a:t>LOCI FOR IMMUNOGLOBULIN GENES</a:t>
            </a:r>
            <a:r>
              <a:rPr kumimoji="0" lang="en-US"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CHROMOSOMES</a:t>
            </a:r>
            <a:r>
              <a:rPr kumimoji="0" lang="en-US" altLang="it-IT" sz="1400" b="0" i="0" u="none" strike="noStrike" kern="0" cap="none" spc="0" normalizeH="0" baseline="30000" noProof="0">
                <a:ln>
                  <a:noFill/>
                </a:ln>
                <a:solidFill>
                  <a:prstClr val="black"/>
                </a:solidFill>
                <a:effectLst/>
                <a:uLnTx/>
                <a:uFillTx/>
                <a:latin typeface="Calibri" panose="020F0502020204030204" pitchFamily="34" charset="0"/>
                <a:ea typeface="+mn-ea"/>
                <a:cs typeface="+mn-cs"/>
              </a:rPr>
              <a:t> </a:t>
            </a:r>
            <a:r>
              <a:rPr kumimoji="0" lang="en-US" altLang="it-IT" sz="1400" b="1" i="0" u="sng" strike="noStrike" kern="0" cap="none" spc="0" normalizeH="0" baseline="0" noProof="0">
                <a:ln>
                  <a:noFill/>
                </a:ln>
                <a:solidFill>
                  <a:srgbClr val="C00000"/>
                </a:solidFill>
                <a:effectLst/>
                <a:uLnTx/>
                <a:uFillTx/>
                <a:latin typeface="Calibri" panose="020F0502020204030204" pitchFamily="34" charset="0"/>
                <a:ea typeface="+mn-ea"/>
                <a:cs typeface="+mn-cs"/>
              </a:rPr>
              <a:t>14q, 22q, </a:t>
            </a:r>
            <a:r>
              <a:rPr kumimoji="0" lang="en-US" altLang="it-IT" sz="1400" b="1" i="0" u="none" strike="noStrike" kern="0" cap="none" spc="0" normalizeH="0" baseline="0" noProof="0">
                <a:ln>
                  <a:noFill/>
                </a:ln>
                <a:solidFill>
                  <a:srgbClr val="C00000"/>
                </a:solidFill>
                <a:effectLst/>
                <a:uLnTx/>
                <a:uFillTx/>
                <a:latin typeface="Calibri" panose="020F0502020204030204" pitchFamily="34" charset="0"/>
                <a:ea typeface="+mn-ea"/>
                <a:cs typeface="+mn-cs"/>
              </a:rPr>
              <a:t>AND</a:t>
            </a:r>
            <a:r>
              <a:rPr kumimoji="0" lang="en-US" altLang="it-IT" sz="1400" b="1" i="0" u="sng" strike="noStrike" kern="0" cap="none" spc="0" normalizeH="0" baseline="0" noProof="0">
                <a:ln>
                  <a:noFill/>
                </a:ln>
                <a:solidFill>
                  <a:srgbClr val="C00000"/>
                </a:solidFill>
                <a:effectLst/>
                <a:uLnTx/>
                <a:uFillTx/>
                <a:latin typeface="Calibri" panose="020F0502020204030204" pitchFamily="34" charset="0"/>
                <a:ea typeface="+mn-ea"/>
                <a:cs typeface="+mn-cs"/>
              </a:rPr>
              <a:t> 2q </a:t>
            </a:r>
            <a:br>
              <a:rPr kumimoji="0" lang="en-US" altLang="it-IT" sz="1400" b="1" i="0" u="sng" strike="noStrike" kern="0" cap="none" spc="0" normalizeH="0" baseline="0" noProof="0">
                <a:ln>
                  <a:noFill/>
                </a:ln>
                <a:solidFill>
                  <a:srgbClr val="C00000"/>
                </a:solidFill>
                <a:effectLst/>
                <a:uLnTx/>
                <a:uFillTx/>
                <a:latin typeface="Calibri" panose="020F0502020204030204" pitchFamily="34" charset="0"/>
                <a:ea typeface="+mn-ea"/>
                <a:cs typeface="+mn-cs"/>
              </a:rPr>
            </a:br>
            <a:r>
              <a:rPr kumimoji="0" lang="en-US" altLang="it-IT" sz="1400" b="1" i="0" u="none" strike="noStrike" kern="0" cap="none" spc="0" normalizeH="0" baseline="0" noProof="0">
                <a:ln>
                  <a:noFill/>
                </a:ln>
                <a:solidFill>
                  <a:srgbClr val="C00000"/>
                </a:solidFill>
                <a:effectLst/>
                <a:uLnTx/>
                <a:uFillTx/>
                <a:latin typeface="Calibri" panose="020F0502020204030204" pitchFamily="34" charset="0"/>
                <a:ea typeface="+mn-ea"/>
                <a:cs typeface="+mn-cs"/>
              </a:rPr>
              <a:t>— THE TRANSLOCATION PARTNERS —</a:t>
            </a:r>
            <a:r>
              <a:rPr kumimoji="0" lang="en-US" altLang="it-IT" sz="1400" b="1" i="0" u="none" strike="noStrike" kern="0" cap="none" spc="0" normalizeH="0" baseline="30000" noProof="0">
                <a:ln>
                  <a:noFill/>
                </a:ln>
                <a:solidFill>
                  <a:srgbClr val="C00000"/>
                </a:solidFill>
                <a:effectLst/>
                <a:uLnTx/>
                <a:uFillTx/>
                <a:latin typeface="Calibri" panose="020F0502020204030204" pitchFamily="34" charset="0"/>
                <a:ea typeface="+mn-ea"/>
                <a:cs typeface="+mn-cs"/>
              </a:rPr>
              <a:t> </a:t>
            </a:r>
            <a:br>
              <a:rPr kumimoji="0" lang="en-US" altLang="it-IT" sz="1400" b="1" i="0" u="none" strike="noStrike" kern="0" cap="none" spc="0" normalizeH="0" baseline="30000" noProof="0">
                <a:ln>
                  <a:noFill/>
                </a:ln>
                <a:solidFill>
                  <a:srgbClr val="C00000"/>
                </a:solidFill>
                <a:effectLst/>
                <a:uLnTx/>
                <a:uFillTx/>
                <a:latin typeface="Calibri" panose="020F0502020204030204" pitchFamily="34" charset="0"/>
                <a:ea typeface="+mn-ea"/>
                <a:cs typeface="+mn-cs"/>
              </a:rPr>
            </a:br>
            <a:r>
              <a:rPr kumimoji="0" lang="en-US" altLang="it-IT" sz="1400" b="1" i="0" u="none" strike="noStrike" kern="0" cap="none" spc="0" normalizeH="0" baseline="0" noProof="0">
                <a:ln>
                  <a:noFill/>
                </a:ln>
                <a:solidFill>
                  <a:srgbClr val="C00000"/>
                </a:solidFill>
                <a:effectLst/>
                <a:uLnTx/>
                <a:uFillTx/>
                <a:latin typeface="Calibri" panose="020F0502020204030204" pitchFamily="34" charset="0"/>
                <a:ea typeface="+mn-ea"/>
                <a:cs typeface="+mn-cs"/>
              </a:rPr>
              <a:t>EACH CARRIES ENHANCER ELEMENTS IN THE IMMUNOGLOBULIN LOCI, THEREBY</a:t>
            </a:r>
            <a:r>
              <a:rPr kumimoji="0" lang="en-US" altLang="it-IT" sz="1400" b="1" i="0" u="none" strike="noStrike" kern="0" cap="none" spc="0" normalizeH="0" baseline="30000" noProof="0">
                <a:ln>
                  <a:noFill/>
                </a:ln>
                <a:solidFill>
                  <a:srgbClr val="C00000"/>
                </a:solidFill>
                <a:effectLst/>
                <a:uLnTx/>
                <a:uFillTx/>
                <a:latin typeface="Calibri" panose="020F0502020204030204" pitchFamily="34" charset="0"/>
                <a:ea typeface="+mn-ea"/>
                <a:cs typeface="+mn-cs"/>
              </a:rPr>
              <a:t> </a:t>
            </a:r>
            <a:r>
              <a:rPr kumimoji="0" lang="en-US" altLang="it-IT" sz="1400" b="1" i="0" u="none" strike="noStrike" kern="0" cap="none" spc="0" normalizeH="0" baseline="0" noProof="0">
                <a:ln>
                  <a:noFill/>
                </a:ln>
                <a:solidFill>
                  <a:srgbClr val="C00000"/>
                </a:solidFill>
                <a:effectLst/>
                <a:uLnTx/>
                <a:uFillTx/>
                <a:latin typeface="Calibri" panose="020F0502020204030204" pitchFamily="34" charset="0"/>
                <a:ea typeface="+mn-ea"/>
                <a:cs typeface="+mn-cs"/>
              </a:rPr>
              <a:t>ACTIVATING THE JUXTAPOSED  </a:t>
            </a:r>
            <a:r>
              <a:rPr kumimoji="0" lang="en-US" altLang="it-IT" sz="1400" b="1" i="1" u="none" strike="noStrike" kern="0" cap="none" spc="0" normalizeH="0" baseline="0" noProof="0">
                <a:ln>
                  <a:noFill/>
                </a:ln>
                <a:solidFill>
                  <a:srgbClr val="0000FF"/>
                </a:solidFill>
                <a:effectLst/>
                <a:uLnTx/>
                <a:uFillTx/>
                <a:latin typeface="Calibri" panose="020F0502020204030204" pitchFamily="34" charset="0"/>
                <a:ea typeface="+mn-ea"/>
                <a:cs typeface="+mn-cs"/>
              </a:rPr>
              <a:t>C-MYC ONCOGENE</a:t>
            </a:r>
            <a:endParaRPr kumimoji="0" lang="it-IT" altLang="it-IT" sz="1400" b="1" i="1" u="none" strike="noStrike" kern="0" cap="none" spc="0" normalizeH="0" baseline="0" noProof="0">
              <a:ln>
                <a:noFill/>
              </a:ln>
              <a:solidFill>
                <a:srgbClr val="0000FF"/>
              </a:solidFill>
              <a:effectLst/>
              <a:uLnTx/>
              <a:uFillTx/>
              <a:latin typeface="Calibri" panose="020F0502020204030204" pitchFamily="34" charset="0"/>
              <a:ea typeface="+mn-ea"/>
              <a:cs typeface="+mn-cs"/>
            </a:endParaRPr>
          </a:p>
        </p:txBody>
      </p:sp>
      <p:cxnSp>
        <p:nvCxnSpPr>
          <p:cNvPr id="146437" name="Connettore 2 6"/>
          <p:cNvCxnSpPr>
            <a:cxnSpLocks noChangeShapeType="1"/>
            <a:stCxn id="111620" idx="1"/>
          </p:cNvCxnSpPr>
          <p:nvPr/>
        </p:nvCxnSpPr>
        <p:spPr bwMode="auto">
          <a:xfrm flipH="1" flipV="1">
            <a:off x="8273976" y="2488201"/>
            <a:ext cx="877882" cy="76125"/>
          </a:xfrm>
          <a:prstGeom prst="straightConnector1">
            <a:avLst/>
          </a:prstGeom>
          <a:noFill/>
          <a:ln w="381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46438" name="Connettore 2 8"/>
          <p:cNvCxnSpPr>
            <a:cxnSpLocks noChangeShapeType="1"/>
            <a:stCxn id="111620" idx="2"/>
          </p:cNvCxnSpPr>
          <p:nvPr/>
        </p:nvCxnSpPr>
        <p:spPr bwMode="auto">
          <a:xfrm flipH="1" flipV="1">
            <a:off x="8380333" y="4425236"/>
            <a:ext cx="1905001" cy="662858"/>
          </a:xfrm>
          <a:prstGeom prst="straightConnector1">
            <a:avLst/>
          </a:prstGeom>
          <a:noFill/>
          <a:ln w="38100" algn="ctr">
            <a:solidFill>
              <a:srgbClr val="C00000"/>
            </a:solidFill>
            <a:round/>
            <a:headEnd/>
            <a:tailEnd type="arrow" w="med" len="med"/>
          </a:ln>
          <a:extLst>
            <a:ext uri="{909E8E84-426E-40DD-AFC4-6F175D3DCCD1}">
              <a14:hiddenFill xmlns:a14="http://schemas.microsoft.com/office/drawing/2010/main">
                <a:noFill/>
              </a14:hiddenFill>
            </a:ext>
          </a:extLst>
        </p:spPr>
      </p:cxnSp>
      <p:sp>
        <p:nvSpPr>
          <p:cNvPr id="111623" name="Rettangolo 10"/>
          <p:cNvSpPr>
            <a:spLocks noChangeArrowheads="1"/>
          </p:cNvSpPr>
          <p:nvPr/>
        </p:nvSpPr>
        <p:spPr bwMode="auto">
          <a:xfrm>
            <a:off x="1524003" y="6582426"/>
            <a:ext cx="49291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it-IT" sz="1200" b="0" i="0" u="none" strike="noStrike" kern="0" cap="none" spc="0" normalizeH="0" baseline="0" noProof="0">
                <a:ln>
                  <a:noFill/>
                </a:ln>
                <a:solidFill>
                  <a:prstClr val="black"/>
                </a:solidFill>
                <a:effectLst/>
                <a:uLnTx/>
                <a:uFillTx/>
                <a:latin typeface="Calibri" panose="020F0502020204030204" pitchFamily="34" charset="0"/>
                <a:ea typeface="+mn-ea"/>
                <a:cs typeface="+mn-cs"/>
              </a:rPr>
              <a:t>Croce CM. </a:t>
            </a:r>
            <a:r>
              <a:rPr kumimoji="0" lang="en-US" altLang="it-IT" sz="1200" b="1" i="0" u="none" strike="noStrike" kern="0" cap="none" spc="0" normalizeH="0" baseline="0" noProof="0">
                <a:ln>
                  <a:noFill/>
                </a:ln>
                <a:solidFill>
                  <a:prstClr val="black"/>
                </a:solidFill>
                <a:effectLst/>
                <a:uLnTx/>
                <a:uFillTx/>
                <a:latin typeface="Calibri" panose="020F0502020204030204" pitchFamily="34" charset="0"/>
                <a:ea typeface="+mn-ea"/>
                <a:cs typeface="+mn-cs"/>
              </a:rPr>
              <a:t>Oncogenes and Cancer</a:t>
            </a:r>
            <a:r>
              <a:rPr kumimoji="0" lang="en-US" altLang="it-IT" sz="1200" b="0" i="0" u="none" strike="noStrike" kern="0" cap="none" spc="0" normalizeH="0" baseline="0" noProof="0">
                <a:ln>
                  <a:noFill/>
                </a:ln>
                <a:solidFill>
                  <a:prstClr val="black"/>
                </a:solidFill>
                <a:effectLst/>
                <a:uLnTx/>
                <a:uFillTx/>
                <a:latin typeface="Calibri" panose="020F0502020204030204" pitchFamily="34" charset="0"/>
                <a:ea typeface="+mn-ea"/>
                <a:cs typeface="+mn-cs"/>
              </a:rPr>
              <a:t>. N Engl J Med 2008;358:502-11.</a:t>
            </a:r>
            <a:endParaRPr kumimoji="0" lang="it-IT" altLang="it-IT" sz="12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cxnSp>
        <p:nvCxnSpPr>
          <p:cNvPr id="12" name="Connettore 1 11"/>
          <p:cNvCxnSpPr/>
          <p:nvPr/>
        </p:nvCxnSpPr>
        <p:spPr>
          <a:xfrm rot="16200000" flipH="1">
            <a:off x="2488406" y="3179620"/>
            <a:ext cx="357188" cy="285751"/>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Connettore 1 13"/>
          <p:cNvCxnSpPr/>
          <p:nvPr/>
        </p:nvCxnSpPr>
        <p:spPr>
          <a:xfrm rot="16200000" flipH="1">
            <a:off x="5881689" y="2286000"/>
            <a:ext cx="1714500" cy="1143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Connettore 1 14"/>
          <p:cNvCxnSpPr/>
          <p:nvPr/>
        </p:nvCxnSpPr>
        <p:spPr>
          <a:xfrm rot="16200000" flipH="1">
            <a:off x="3881873" y="2643514"/>
            <a:ext cx="1071563" cy="3571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Connettore 2 19"/>
          <p:cNvCxnSpPr/>
          <p:nvPr/>
        </p:nvCxnSpPr>
        <p:spPr>
          <a:xfrm flipV="1">
            <a:off x="2809877" y="3143250"/>
            <a:ext cx="857251" cy="3571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Connettore 2 20"/>
          <p:cNvCxnSpPr/>
          <p:nvPr/>
        </p:nvCxnSpPr>
        <p:spPr>
          <a:xfrm flipV="1">
            <a:off x="4595813" y="3000375"/>
            <a:ext cx="857251" cy="3571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1629" name="Rettangolo 24"/>
          <p:cNvSpPr>
            <a:spLocks noChangeArrowheads="1"/>
          </p:cNvSpPr>
          <p:nvPr/>
        </p:nvSpPr>
        <p:spPr bwMode="auto">
          <a:xfrm>
            <a:off x="2738438" y="3071813"/>
            <a:ext cx="300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rPr>
              <a:t>+</a:t>
            </a:r>
          </a:p>
        </p:txBody>
      </p:sp>
      <p:sp>
        <p:nvSpPr>
          <p:cNvPr id="111630" name="Rettangolo 25"/>
          <p:cNvSpPr>
            <a:spLocks noChangeArrowheads="1"/>
          </p:cNvSpPr>
          <p:nvPr/>
        </p:nvSpPr>
        <p:spPr bwMode="auto">
          <a:xfrm>
            <a:off x="7096125" y="3286125"/>
            <a:ext cx="300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rPr>
              <a:t>+</a:t>
            </a:r>
          </a:p>
        </p:txBody>
      </p:sp>
      <p:sp>
        <p:nvSpPr>
          <p:cNvPr id="111631" name="Rettangolo 26"/>
          <p:cNvSpPr>
            <a:spLocks noChangeArrowheads="1"/>
          </p:cNvSpPr>
          <p:nvPr/>
        </p:nvSpPr>
        <p:spPr bwMode="auto">
          <a:xfrm>
            <a:off x="4595814" y="2857500"/>
            <a:ext cx="300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rPr>
              <a:t>+</a:t>
            </a:r>
          </a:p>
        </p:txBody>
      </p:sp>
      <p:cxnSp>
        <p:nvCxnSpPr>
          <p:cNvPr id="30" name="Connettore 2 29"/>
          <p:cNvCxnSpPr/>
          <p:nvPr/>
        </p:nvCxnSpPr>
        <p:spPr>
          <a:xfrm rot="5400000" flipH="1" flipV="1">
            <a:off x="7239001" y="3214691"/>
            <a:ext cx="571500" cy="4286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1633" name="Rettangolo 17"/>
          <p:cNvSpPr>
            <a:spLocks noChangeArrowheads="1"/>
          </p:cNvSpPr>
          <p:nvPr/>
        </p:nvSpPr>
        <p:spPr bwMode="auto">
          <a:xfrm>
            <a:off x="8273973" y="5557570"/>
            <a:ext cx="2486025" cy="954107"/>
          </a:xfrm>
          <a:prstGeom prst="rect">
            <a:avLst/>
          </a:prstGeom>
          <a:solidFill>
            <a:srgbClr val="FFFF00"/>
          </a:solidFill>
          <a:ln w="38100">
            <a:solidFill>
              <a:srgbClr val="0000FF"/>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Are the </a:t>
            </a:r>
            <a:r>
              <a:rPr kumimoji="0" lang="it-IT" altLang="it-IT" sz="1400" b="1" i="1" u="sng" strike="noStrike" kern="0" cap="none" spc="0" normalizeH="0" baseline="0" noProof="0">
                <a:ln>
                  <a:noFill/>
                </a:ln>
                <a:solidFill>
                  <a:prstClr val="black"/>
                </a:solidFill>
                <a:effectLst/>
                <a:uLnTx/>
                <a:uFillTx/>
                <a:latin typeface="Calibri" panose="020F0502020204030204" pitchFamily="34" charset="0"/>
                <a:ea typeface="+mn-ea"/>
                <a:cs typeface="+mn-cs"/>
              </a:rPr>
              <a:t>antibody gene loci </a:t>
            </a:r>
            <a:r>
              <a:rPr kumimoji="0" lang="it-IT" altLang="it-IT" sz="1400" b="1" i="0" u="none" strike="noStrike" kern="0" cap="none" spc="0" normalizeH="0" baseline="0" noProof="0">
                <a:ln>
                  <a:noFill/>
                </a:ln>
                <a:solidFill>
                  <a:prstClr val="black"/>
                </a:solidFill>
                <a:effectLst/>
                <a:uLnTx/>
                <a:uFillTx/>
                <a:latin typeface="Calibri" panose="020F0502020204030204" pitchFamily="34" charset="0"/>
                <a:ea typeface="+mn-ea"/>
                <a:cs typeface="+mn-cs"/>
              </a:rPr>
              <a:t>quite</a:t>
            </a:r>
            <a:r>
              <a:rPr kumimoji="0" lang="it-IT" altLang="it-IT" sz="1400" b="1" i="1" u="none" strike="noStrike" kern="0" cap="none" spc="0" normalizeH="0" baseline="0" noProof="0">
                <a:ln>
                  <a:noFill/>
                </a:ln>
                <a:solidFill>
                  <a:prstClr val="black"/>
                </a:solidFill>
                <a:effectLst/>
                <a:uLnTx/>
                <a:uFillTx/>
                <a:latin typeface="Calibri" panose="020F0502020204030204" pitchFamily="34" charset="0"/>
                <a:ea typeface="+mn-ea"/>
                <a:cs typeface="+mn-cs"/>
              </a:rPr>
              <a:t>“dangerous places” </a:t>
            </a:r>
            <a:r>
              <a:rPr kumimoji="0" lang="it-IT" altLang="it-IT" sz="1400" b="1" i="0" u="none" strike="noStrike" kern="0" cap="none" spc="0" normalizeH="0" baseline="0" noProof="0">
                <a:ln>
                  <a:noFill/>
                </a:ln>
                <a:solidFill>
                  <a:prstClr val="black"/>
                </a:solidFill>
                <a:effectLst/>
                <a:uLnTx/>
                <a:uFillTx/>
                <a:latin typeface="Calibri" panose="020F0502020204030204" pitchFamily="34" charset="0"/>
                <a:ea typeface="+mn-ea"/>
                <a:cs typeface="+mn-cs"/>
              </a:rPr>
              <a:t>for </a:t>
            </a:r>
            <a:r>
              <a:rPr kumimoji="0" lang="it-IT" altLang="it-IT" sz="1400" b="1" i="1" u="none" strike="noStrike" kern="0" cap="none" spc="0" normalizeH="0" baseline="0" noProof="0">
                <a:ln>
                  <a:noFill/>
                </a:ln>
                <a:solidFill>
                  <a:prstClr val="black"/>
                </a:solidFill>
                <a:effectLst/>
                <a:uLnTx/>
                <a:uFillTx/>
                <a:latin typeface="Calibri" panose="020F0502020204030204" pitchFamily="34" charset="0"/>
                <a:ea typeface="+mn-ea"/>
                <a:cs typeface="+mn-cs"/>
              </a:rPr>
              <a:t>proto-oncogenes</a:t>
            </a:r>
            <a:r>
              <a:rPr kumimoji="0" lang="it-IT" altLang="it-IT" sz="1400" b="1" i="0" u="none" strike="noStrike" kern="0" cap="none" spc="0" normalizeH="0" baseline="0" noProof="0">
                <a:ln>
                  <a:noFill/>
                </a:ln>
                <a:solidFill>
                  <a:prstClr val="black"/>
                </a:solidFill>
                <a:effectLst/>
                <a:uLnTx/>
                <a:uFillTx/>
                <a:latin typeface="Calibri" panose="020F0502020204030204" pitchFamily="34" charset="0"/>
                <a:ea typeface="+mn-ea"/>
                <a:cs typeface="+mn-cs"/>
              </a:rPr>
              <a:t> </a:t>
            </a:r>
            <a:r>
              <a:rPr kumimoji="0" lang="it-IT"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to take up residence ?</a:t>
            </a:r>
          </a:p>
        </p:txBody>
      </p:sp>
    </p:spTree>
    <p:extLst>
      <p:ext uri="{BB962C8B-B14F-4D97-AF65-F5344CB8AC3E}">
        <p14:creationId xmlns:p14="http://schemas.microsoft.com/office/powerpoint/2010/main" val="293773699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2"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1" y="653"/>
            <a:ext cx="7839075"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62819" name="Text Box 2"/>
          <p:cNvSpPr txBox="1">
            <a:spLocks noChangeArrowheads="1"/>
          </p:cNvSpPr>
          <p:nvPr/>
        </p:nvSpPr>
        <p:spPr bwMode="auto">
          <a:xfrm>
            <a:off x="0" y="5270500"/>
            <a:ext cx="12192000" cy="1614488"/>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marL="342900" indent="-339725"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1pPr>
            <a:lvl2pPr marL="742950" indent="-285750"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2pPr>
            <a:lvl3pPr marL="1143000" indent="-228600"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3pPr>
            <a:lvl4pPr marL="1600200" indent="-228600"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4pPr>
            <a:lvl5pPr marL="2057400" indent="-228600"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9pPr>
          </a:lstStyle>
          <a:p>
            <a:pPr marL="342900" marR="0" lvl="0" indent="-339725" algn="l" defTabSz="914400" rtl="0" eaLnBrk="1" fontAlgn="auto" latinLnBrk="0" hangingPunct="1">
              <a:lnSpc>
                <a:spcPct val="100000"/>
              </a:lnSpc>
              <a:spcBef>
                <a:spcPts val="450"/>
              </a:spcBef>
              <a:spcAft>
                <a:spcPts val="0"/>
              </a:spcAft>
              <a:buClrTx/>
              <a:buSz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it-IT" altLang="it-IT" sz="1800" b="1" i="0" u="sng" strike="noStrike" kern="0" cap="none" spc="0" normalizeH="0" baseline="0" noProof="0" dirty="0">
                <a:ln>
                  <a:noFill/>
                </a:ln>
                <a:solidFill>
                  <a:srgbClr val="000000"/>
                </a:solidFill>
                <a:effectLst/>
                <a:uLnTx/>
                <a:uFillTx/>
                <a:latin typeface="Arial" panose="020B0604020202020204" pitchFamily="34" charset="0"/>
                <a:ea typeface="+mn-ea"/>
                <a:cs typeface="+mn-cs"/>
              </a:rPr>
              <a:t>… in Bielorussia l’incidenza aumentò di 30 volte nel ’95 e nelle zone più vicine a Chernobyl di 100 volte</a:t>
            </a:r>
            <a:r>
              <a:rPr kumimoji="0" lang="it-IT" altLang="it-IT" sz="18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 inoltre, </a:t>
            </a:r>
            <a:r>
              <a:rPr kumimoji="0" lang="it-IT" altLang="it-IT" sz="1800" b="1" i="0" u="none" strike="noStrike" kern="0" cap="none" spc="0" normalizeH="0" baseline="0" noProof="0" dirty="0">
                <a:ln>
                  <a:noFill/>
                </a:ln>
                <a:solidFill>
                  <a:srgbClr val="000000"/>
                </a:solidFill>
                <a:effectLst/>
                <a:uLnTx/>
                <a:uFillTx/>
                <a:latin typeface="Arial" panose="020B0604020202020204" pitchFamily="34" charset="0"/>
                <a:ea typeface="+mn-ea"/>
                <a:cs typeface="+mn-cs"/>
              </a:rPr>
              <a:t>per dosi molto alte il rischio di CA diminuiva, mentre aumentava il rischio di ipotiroidismo,</a:t>
            </a:r>
            <a:r>
              <a:rPr kumimoji="0" lang="it-IT" altLang="it-IT" sz="18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 per distruzione di tessuto tiroideo…</a:t>
            </a:r>
          </a:p>
          <a:p>
            <a:pPr marL="342900" marR="0" lvl="0" indent="-339725" algn="l" defTabSz="914400" rtl="0" eaLnBrk="1" fontAlgn="auto" latinLnBrk="0" hangingPunct="1">
              <a:lnSpc>
                <a:spcPct val="100000"/>
              </a:lnSpc>
              <a:spcBef>
                <a:spcPts val="500"/>
              </a:spcBef>
              <a:spcAft>
                <a:spcPts val="0"/>
              </a:spcAft>
              <a:buClrTx/>
              <a:buSz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it-IT" altLang="it-IT" sz="2000" b="0" i="0" u="sng" strike="noStrike" kern="0" cap="none" spc="0" normalizeH="0" baseline="0" noProof="0" dirty="0">
                <a:ln>
                  <a:noFill/>
                </a:ln>
                <a:solidFill>
                  <a:srgbClr val="000000"/>
                </a:solidFill>
                <a:effectLst/>
                <a:uLnTx/>
                <a:uFillTx/>
                <a:latin typeface="Arial" panose="020B0604020202020204" pitchFamily="34" charset="0"/>
                <a:ea typeface="+mn-ea"/>
                <a:cs typeface="+mn-cs"/>
              </a:rPr>
              <a:t>nella quasi totalità dei casi era implicato uno </a:t>
            </a:r>
            <a:r>
              <a:rPr kumimoji="0" lang="it-IT" altLang="it-IT" sz="2000" b="1" i="0" u="sng" strike="noStrike" kern="0" cap="none" spc="0" normalizeH="0" baseline="0" noProof="0" dirty="0">
                <a:ln>
                  <a:noFill/>
                </a:ln>
                <a:solidFill>
                  <a:srgbClr val="000000"/>
                </a:solidFill>
                <a:effectLst/>
                <a:uLnTx/>
                <a:uFillTx/>
                <a:latin typeface="Arial" panose="020B0604020202020204" pitchFamily="34" charset="0"/>
                <a:ea typeface="+mn-ea"/>
                <a:cs typeface="+mn-cs"/>
              </a:rPr>
              <a:t>specifico </a:t>
            </a:r>
            <a:r>
              <a:rPr kumimoji="0" lang="it-IT" altLang="it-IT" sz="2000" b="1" i="0" u="sng" strike="noStrike" kern="0" cap="none" spc="0" normalizeH="0" baseline="0" noProof="0" dirty="0" err="1">
                <a:ln>
                  <a:noFill/>
                </a:ln>
                <a:solidFill>
                  <a:srgbClr val="000000"/>
                </a:solidFill>
                <a:effectLst/>
                <a:uLnTx/>
                <a:uFillTx/>
                <a:latin typeface="Arial" panose="020B0604020202020204" pitchFamily="34" charset="0"/>
                <a:ea typeface="+mn-ea"/>
                <a:cs typeface="+mn-cs"/>
              </a:rPr>
              <a:t>oncogène</a:t>
            </a:r>
            <a:r>
              <a:rPr kumimoji="0" lang="it-IT" altLang="it-IT" sz="2000" b="1" i="0" u="sng" strike="noStrike" kern="0" cap="none" spc="0" normalizeH="0" baseline="0" noProof="0" dirty="0">
                <a:ln>
                  <a:noFill/>
                </a:ln>
                <a:solidFill>
                  <a:srgbClr val="000000"/>
                </a:solidFill>
                <a:effectLst/>
                <a:uLnTx/>
                <a:uFillTx/>
                <a:latin typeface="Arial" panose="020B0604020202020204" pitchFamily="34" charset="0"/>
                <a:ea typeface="+mn-ea"/>
                <a:cs typeface="+mn-cs"/>
              </a:rPr>
              <a:t> (c-RET), </a:t>
            </a:r>
            <a:r>
              <a:rPr kumimoji="0" lang="it-IT" altLang="it-IT" sz="2000" b="0" i="0" u="sng" strike="noStrike" kern="0" cap="none" spc="0" normalizeH="0" baseline="0" noProof="0" dirty="0">
                <a:ln>
                  <a:noFill/>
                </a:ln>
                <a:solidFill>
                  <a:srgbClr val="000000"/>
                </a:solidFill>
                <a:effectLst/>
                <a:uLnTx/>
                <a:uFillTx/>
                <a:latin typeface="Arial" panose="020B0604020202020204" pitchFamily="34" charset="0"/>
                <a:ea typeface="+mn-ea"/>
                <a:cs typeface="+mn-cs"/>
              </a:rPr>
              <a:t>coinvolto in </a:t>
            </a:r>
            <a:r>
              <a:rPr kumimoji="0" lang="it-IT" altLang="it-IT" sz="2000" b="1" i="0" u="sng" strike="noStrike" kern="0" cap="none" spc="0" normalizeH="0" baseline="0" noProof="0" dirty="0">
                <a:ln>
                  <a:noFill/>
                </a:ln>
                <a:solidFill>
                  <a:srgbClr val="000000"/>
                </a:solidFill>
                <a:effectLst/>
                <a:uLnTx/>
                <a:uFillTx/>
                <a:latin typeface="Arial" panose="020B0604020202020204" pitchFamily="34" charset="0"/>
                <a:ea typeface="+mn-ea"/>
                <a:cs typeface="+mn-cs"/>
              </a:rPr>
              <a:t>traslocazioni</a:t>
            </a:r>
            <a:r>
              <a:rPr kumimoji="0" lang="it-IT" altLang="it-IT" sz="2000" b="0" i="0" u="sng" strike="noStrike" kern="0" cap="none" spc="0" normalizeH="0" baseline="0" noProof="0" dirty="0">
                <a:ln>
                  <a:noFill/>
                </a:ln>
                <a:solidFill>
                  <a:srgbClr val="000000"/>
                </a:solidFill>
                <a:effectLst/>
                <a:uLnTx/>
                <a:uFillTx/>
                <a:latin typeface="Arial" panose="020B0604020202020204" pitchFamily="34" charset="0"/>
                <a:ea typeface="+mn-ea"/>
                <a:cs typeface="+mn-cs"/>
              </a:rPr>
              <a:t> interpretabili come </a:t>
            </a:r>
            <a:r>
              <a:rPr kumimoji="0" lang="it-IT" altLang="it-IT" sz="2000" b="1" i="0" u="sng" strike="noStrike" kern="0" cap="none" spc="0" normalizeH="0" baseline="0" noProof="0" dirty="0">
                <a:ln>
                  <a:noFill/>
                </a:ln>
                <a:solidFill>
                  <a:srgbClr val="000000"/>
                </a:solidFill>
                <a:effectLst/>
                <a:uLnTx/>
                <a:uFillTx/>
                <a:latin typeface="Arial" panose="020B0604020202020204" pitchFamily="34" charset="0"/>
                <a:ea typeface="+mn-ea"/>
                <a:cs typeface="+mn-cs"/>
              </a:rPr>
              <a:t>reattivo-adattative</a:t>
            </a:r>
            <a:r>
              <a:rPr kumimoji="0" lang="it-IT" altLang="it-IT" sz="20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 …</a:t>
            </a:r>
          </a:p>
        </p:txBody>
      </p:sp>
    </p:spTree>
    <p:extLst>
      <p:ext uri="{BB962C8B-B14F-4D97-AF65-F5344CB8AC3E}">
        <p14:creationId xmlns:p14="http://schemas.microsoft.com/office/powerpoint/2010/main" val="420258377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1"/>
          <p:cNvSpPr>
            <a:spLocks noChangeArrowheads="1"/>
          </p:cNvSpPr>
          <p:nvPr/>
        </p:nvSpPr>
        <p:spPr bwMode="auto">
          <a:xfrm>
            <a:off x="1919400" y="4929188"/>
            <a:ext cx="4462463" cy="1756508"/>
          </a:xfrm>
          <a:prstGeom prst="rect">
            <a:avLst/>
          </a:prstGeom>
          <a:solidFill>
            <a:srgbClr val="FFFF00"/>
          </a:solidFill>
          <a:ln w="9525">
            <a:noFill/>
            <a:round/>
            <a:headEnd/>
            <a:tailEnd/>
          </a:ln>
        </p:spPr>
        <p:txBody>
          <a:bodyPr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kern="0">
                <a:solidFill>
                  <a:srgbClr val="000000"/>
                </a:solidFill>
              </a:rPr>
              <a:t>Even if </a:t>
            </a:r>
            <a:r>
              <a:rPr lang="en-US" b="1" u="sng" kern="0">
                <a:solidFill>
                  <a:srgbClr val="000000"/>
                </a:solidFill>
                <a:effectLst>
                  <a:outerShdw blurRad="38100" dist="38100" dir="2700000" algn="tl">
                    <a:srgbClr val="FFFFFF"/>
                  </a:outerShdw>
                </a:effectLst>
              </a:rPr>
              <a:t>leukaemia fusion gene </a:t>
            </a:r>
            <a:r>
              <a:rPr lang="en-US" u="sng" kern="0">
                <a:solidFill>
                  <a:srgbClr val="000000"/>
                </a:solidFill>
                <a:effectLst>
                  <a:outerShdw blurRad="38100" dist="38100" dir="2700000" algn="tl">
                    <a:srgbClr val="FFFFFF"/>
                  </a:outerShdw>
                </a:effectLst>
              </a:rPr>
              <a:t>formation is</a:t>
            </a:r>
            <a:r>
              <a:rPr lang="en-US" kern="0">
                <a:solidFill>
                  <a:srgbClr val="000000"/>
                </a:solidFill>
              </a:rPr>
              <a:t> spontaneous, the risk of this occurring </a:t>
            </a:r>
            <a:r>
              <a:rPr lang="en-US" u="sng" kern="0">
                <a:solidFill>
                  <a:srgbClr val="000000"/>
                </a:solidFill>
              </a:rPr>
              <a:t>may be </a:t>
            </a:r>
            <a:r>
              <a:rPr lang="en-US" b="1" u="sng" kern="0">
                <a:solidFill>
                  <a:srgbClr val="0000FF"/>
                </a:solidFill>
              </a:rPr>
              <a:t>modified by other factors, including folate availability</a:t>
            </a:r>
            <a:r>
              <a:rPr lang="en-US" u="sng" kern="0">
                <a:solidFill>
                  <a:srgbClr val="3333FF"/>
                </a:solidFill>
              </a:rPr>
              <a:t>.</a:t>
            </a:r>
            <a:r>
              <a:rPr lang="en-US" kern="0">
                <a:solidFill>
                  <a:srgbClr val="3333FF"/>
                </a:solidFill>
              </a:rPr>
              <a:t> </a:t>
            </a:r>
            <a:r>
              <a:rPr lang="en-US" kern="0">
                <a:solidFill>
                  <a:srgbClr val="000000"/>
                </a:solidFill>
              </a:rPr>
              <a:t>There is dietary  and genetic  evidence  that  </a:t>
            </a:r>
            <a:r>
              <a:rPr lang="en-US" b="1" u="sng" kern="0">
                <a:solidFill>
                  <a:srgbClr val="0000FF"/>
                </a:solidFill>
              </a:rPr>
              <a:t>folate has an impact on the risk</a:t>
            </a:r>
            <a:r>
              <a:rPr lang="en-US" b="1" kern="0">
                <a:solidFill>
                  <a:srgbClr val="3333FF"/>
                </a:solidFill>
              </a:rPr>
              <a:t> of infant and childhood leukaemia ..</a:t>
            </a:r>
          </a:p>
        </p:txBody>
      </p:sp>
      <p:pic>
        <p:nvPicPr>
          <p:cNvPr id="7680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547688"/>
            <a:ext cx="5435600" cy="417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7680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0" y="6"/>
            <a:ext cx="9144000"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76805"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37810" y="1963738"/>
            <a:ext cx="3730625"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6806" name="AutoShape 5"/>
          <p:cNvSpPr>
            <a:spLocks noChangeArrowheads="1"/>
          </p:cNvSpPr>
          <p:nvPr/>
        </p:nvSpPr>
        <p:spPr bwMode="auto">
          <a:xfrm>
            <a:off x="2453124" y="1286528"/>
            <a:ext cx="428625" cy="214313"/>
          </a:xfrm>
          <a:prstGeom prst="leftArrow">
            <a:avLst>
              <a:gd name="adj1" fmla="val 50000"/>
              <a:gd name="adj2" fmla="val 50000"/>
            </a:avLst>
          </a:prstGeom>
          <a:solidFill>
            <a:srgbClr val="FF0000"/>
          </a:solidFill>
          <a:ln w="25560">
            <a:solidFill>
              <a:srgbClr val="385D8A"/>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endParaRPr lang="it-IT" altLang="it-IT" sz="1800" kern="0">
              <a:solidFill>
                <a:prstClr val="black"/>
              </a:solidFill>
            </a:endParaRPr>
          </a:p>
        </p:txBody>
      </p:sp>
      <p:sp>
        <p:nvSpPr>
          <p:cNvPr id="76807" name="Rectangle 6"/>
          <p:cNvSpPr>
            <a:spLocks noChangeArrowheads="1"/>
          </p:cNvSpPr>
          <p:nvPr/>
        </p:nvSpPr>
        <p:spPr bwMode="auto">
          <a:xfrm>
            <a:off x="7310437" y="642938"/>
            <a:ext cx="3357563" cy="1171732"/>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fr-FR" altLang="it-IT" sz="1400" b="1" u="sng" kern="0">
                <a:solidFill>
                  <a:srgbClr val="000000"/>
                </a:solidFill>
              </a:rPr>
              <a:t>MLL rearranged </a:t>
            </a:r>
            <a:r>
              <a:rPr lang="en-US" altLang="it-IT" sz="1400" b="1" u="sng" kern="0">
                <a:solidFill>
                  <a:srgbClr val="000000"/>
                </a:solidFill>
              </a:rPr>
              <a:t>leukemias </a:t>
            </a:r>
            <a:r>
              <a:rPr lang="en-US" altLang="it-IT" sz="1400" kern="0">
                <a:solidFill>
                  <a:srgbClr val="000000"/>
                </a:solidFill>
              </a:rPr>
              <a:t>are associated with </a:t>
            </a:r>
            <a:r>
              <a:rPr lang="en-US" altLang="it-IT" sz="1400" b="1" u="sng" kern="0">
                <a:solidFill>
                  <a:srgbClr val="000000"/>
                </a:solidFill>
              </a:rPr>
              <a:t>poor prognosis</a:t>
            </a:r>
            <a:r>
              <a:rPr lang="en-US" altLang="it-IT" sz="1400" kern="0">
                <a:solidFill>
                  <a:srgbClr val="000000"/>
                </a:solidFill>
              </a:rPr>
              <a:t> and </a:t>
            </a:r>
            <a:r>
              <a:rPr lang="en-US" altLang="it-IT" sz="1400" b="1" u="sng" kern="0">
                <a:solidFill>
                  <a:srgbClr val="000000"/>
                </a:solidFill>
              </a:rPr>
              <a:t>very brief latency </a:t>
            </a:r>
            <a:r>
              <a:rPr lang="en-US" altLang="it-IT" sz="1400" kern="0">
                <a:solidFill>
                  <a:srgbClr val="000000"/>
                </a:solidFill>
              </a:rPr>
              <a:t>for MLL-AF4+ infant B ALL. This raises the </a:t>
            </a:r>
            <a:r>
              <a:rPr lang="en-US" altLang="it-IT" sz="1400" u="sng" kern="0">
                <a:solidFill>
                  <a:srgbClr val="000000"/>
                </a:solidFill>
              </a:rPr>
              <a:t>question of how this disease can evolve so quickly</a:t>
            </a:r>
            <a:r>
              <a:rPr lang="en-US" altLang="it-IT" sz="1400" kern="0">
                <a:solidFill>
                  <a:srgbClr val="000000"/>
                </a:solidFill>
              </a:rPr>
              <a:t>,</a:t>
            </a:r>
          </a:p>
        </p:txBody>
      </p:sp>
      <p:sp>
        <p:nvSpPr>
          <p:cNvPr id="76808" name="Line 7"/>
          <p:cNvSpPr>
            <a:spLocks noChangeShapeType="1"/>
          </p:cNvSpPr>
          <p:nvPr/>
        </p:nvSpPr>
        <p:spPr bwMode="auto">
          <a:xfrm flipH="1">
            <a:off x="1771649" y="1700222"/>
            <a:ext cx="439739" cy="3889375"/>
          </a:xfrm>
          <a:prstGeom prst="line">
            <a:avLst/>
          </a:prstGeom>
          <a:noFill/>
          <a:ln w="9360">
            <a:solidFill>
              <a:srgbClr val="C0504D"/>
            </a:solidFill>
            <a:miter lim="800000"/>
            <a:headEnd/>
            <a:tailEnd/>
          </a:ln>
          <a:effectLst>
            <a:outerShdw dist="17819" dir="2700000" algn="ctr" rotWithShape="0">
              <a:srgbClr val="73302E"/>
            </a:outerShdw>
          </a:effectLst>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76809" name="Line 8"/>
          <p:cNvSpPr>
            <a:spLocks noChangeShapeType="1"/>
          </p:cNvSpPr>
          <p:nvPr/>
        </p:nvSpPr>
        <p:spPr bwMode="auto">
          <a:xfrm>
            <a:off x="1774825" y="5589588"/>
            <a:ext cx="217488" cy="1268412"/>
          </a:xfrm>
          <a:prstGeom prst="line">
            <a:avLst/>
          </a:prstGeom>
          <a:noFill/>
          <a:ln w="9360">
            <a:solidFill>
              <a:srgbClr val="C0504D"/>
            </a:solidFill>
            <a:miter lim="800000"/>
            <a:headEnd/>
            <a:tailEnd type="triangle" w="med" len="med"/>
          </a:ln>
          <a:effectLst>
            <a:outerShdw dist="17819" dir="2700000" algn="ctr" rotWithShape="0">
              <a:srgbClr val="73302E"/>
            </a:outerShdw>
          </a:effectLst>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76810" name="Line 9"/>
          <p:cNvSpPr>
            <a:spLocks noChangeShapeType="1"/>
          </p:cNvSpPr>
          <p:nvPr/>
        </p:nvSpPr>
        <p:spPr bwMode="auto">
          <a:xfrm flipH="1">
            <a:off x="5588001" y="1053166"/>
            <a:ext cx="1735139" cy="288925"/>
          </a:xfrm>
          <a:prstGeom prst="line">
            <a:avLst/>
          </a:prstGeom>
          <a:noFill/>
          <a:ln w="9360">
            <a:solidFill>
              <a:srgbClr val="C0504D"/>
            </a:solidFill>
            <a:miter lim="800000"/>
            <a:headEnd/>
            <a:tailEnd type="triangle" w="med" len="med"/>
          </a:ln>
          <a:effectLst>
            <a:outerShdw dist="17819" dir="2700000" algn="ctr" rotWithShape="0">
              <a:srgbClr val="73302E"/>
            </a:outerShdw>
          </a:effectLst>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76811" name="Oval 10"/>
          <p:cNvSpPr>
            <a:spLocks noChangeArrowheads="1"/>
          </p:cNvSpPr>
          <p:nvPr/>
        </p:nvSpPr>
        <p:spPr bwMode="auto">
          <a:xfrm>
            <a:off x="6816727" y="1484313"/>
            <a:ext cx="342900" cy="342900"/>
          </a:xfrm>
          <a:prstGeom prst="ellipse">
            <a:avLst/>
          </a:prstGeom>
          <a:solidFill>
            <a:srgbClr val="EEECE1"/>
          </a:solidFill>
          <a:ln w="25560">
            <a:solidFill>
              <a:srgbClr val="385D8A"/>
            </a:solidFill>
            <a:miter lim="800000"/>
            <a:headEnd/>
            <a:tailEnd/>
          </a:ln>
        </p:spPr>
        <p:txBody>
          <a:bodyPr lIns="90000" tIns="46800" rIns="90000" bIns="46800" anchor="ct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it-IT" altLang="it-IT" sz="1800" kern="0">
                <a:solidFill>
                  <a:srgbClr val="0000FF"/>
                </a:solidFill>
              </a:rPr>
              <a:t>!</a:t>
            </a:r>
          </a:p>
        </p:txBody>
      </p:sp>
      <p:sp>
        <p:nvSpPr>
          <p:cNvPr id="76812" name="Oval 11"/>
          <p:cNvSpPr>
            <a:spLocks noChangeArrowheads="1"/>
          </p:cNvSpPr>
          <p:nvPr/>
        </p:nvSpPr>
        <p:spPr bwMode="auto">
          <a:xfrm>
            <a:off x="6240636" y="5589588"/>
            <a:ext cx="576263" cy="342900"/>
          </a:xfrm>
          <a:prstGeom prst="ellipse">
            <a:avLst/>
          </a:prstGeom>
          <a:solidFill>
            <a:srgbClr val="EEECE1"/>
          </a:solidFill>
          <a:ln w="25560">
            <a:solidFill>
              <a:srgbClr val="385D8A"/>
            </a:solidFill>
            <a:miter lim="800000"/>
            <a:headEnd/>
            <a:tailEnd/>
          </a:ln>
        </p:spPr>
        <p:txBody>
          <a:bodyPr lIns="90000" tIns="46800" rIns="90000" bIns="46800" anchor="ct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it-IT" altLang="it-IT" sz="1800" kern="0">
                <a:solidFill>
                  <a:srgbClr val="0000FF"/>
                </a:solidFill>
              </a:rPr>
              <a:t>!!</a:t>
            </a:r>
          </a:p>
        </p:txBody>
      </p:sp>
    </p:spTree>
    <p:extLst>
      <p:ext uri="{BB962C8B-B14F-4D97-AF65-F5344CB8AC3E}">
        <p14:creationId xmlns:p14="http://schemas.microsoft.com/office/powerpoint/2010/main" val="278716495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grpSp>
        <p:nvGrpSpPr>
          <p:cNvPr id="90114" name="Group 1"/>
          <p:cNvGrpSpPr>
            <a:grpSpLocks/>
          </p:cNvGrpSpPr>
          <p:nvPr/>
        </p:nvGrpSpPr>
        <p:grpSpPr bwMode="auto">
          <a:xfrm>
            <a:off x="6528236" y="4077353"/>
            <a:ext cx="4137025" cy="2778125"/>
            <a:chOff x="3152" y="2568"/>
            <a:chExt cx="2606" cy="1750"/>
          </a:xfrm>
        </p:grpSpPr>
        <p:pic>
          <p:nvPicPr>
            <p:cNvPr id="9012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2" y="2568"/>
              <a:ext cx="2606" cy="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0125" name="Text Box 3"/>
            <p:cNvSpPr txBox="1">
              <a:spLocks noChangeArrowheads="1"/>
            </p:cNvSpPr>
            <p:nvPr/>
          </p:nvSpPr>
          <p:spPr bwMode="auto">
            <a:xfrm>
              <a:off x="3152" y="2568"/>
              <a:ext cx="2606" cy="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it-IT" altLang="it-IT" sz="1800" kern="0">
                <a:solidFill>
                  <a:prstClr val="black"/>
                </a:solidFill>
              </a:endParaRPr>
            </a:p>
          </p:txBody>
        </p:sp>
      </p:grpSp>
      <p:grpSp>
        <p:nvGrpSpPr>
          <p:cNvPr id="90115" name="Group 4"/>
          <p:cNvGrpSpPr>
            <a:grpSpLocks/>
          </p:cNvGrpSpPr>
          <p:nvPr/>
        </p:nvGrpSpPr>
        <p:grpSpPr bwMode="auto">
          <a:xfrm>
            <a:off x="1524003" y="3922713"/>
            <a:ext cx="4497388" cy="2932112"/>
            <a:chOff x="0" y="2471"/>
            <a:chExt cx="2833" cy="1847"/>
          </a:xfrm>
        </p:grpSpPr>
        <p:pic>
          <p:nvPicPr>
            <p:cNvPr id="9012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471"/>
              <a:ext cx="2833" cy="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0123" name="Text Box 6"/>
            <p:cNvSpPr txBox="1">
              <a:spLocks noChangeArrowheads="1"/>
            </p:cNvSpPr>
            <p:nvPr/>
          </p:nvSpPr>
          <p:spPr bwMode="auto">
            <a:xfrm>
              <a:off x="0" y="2471"/>
              <a:ext cx="2833" cy="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it-IT" altLang="it-IT" sz="1800" kern="0">
                <a:solidFill>
                  <a:prstClr val="black"/>
                </a:solidFill>
              </a:endParaRPr>
            </a:p>
          </p:txBody>
        </p:sp>
      </p:grpSp>
      <p:grpSp>
        <p:nvGrpSpPr>
          <p:cNvPr id="90116" name="Group 7"/>
          <p:cNvGrpSpPr>
            <a:grpSpLocks/>
          </p:cNvGrpSpPr>
          <p:nvPr/>
        </p:nvGrpSpPr>
        <p:grpSpPr bwMode="auto">
          <a:xfrm>
            <a:off x="8181977" y="928688"/>
            <a:ext cx="2482851" cy="3187700"/>
            <a:chOff x="4194" y="585"/>
            <a:chExt cx="1564" cy="2008"/>
          </a:xfrm>
        </p:grpSpPr>
        <p:pic>
          <p:nvPicPr>
            <p:cNvPr id="9012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4" y="585"/>
              <a:ext cx="1564" cy="2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0121" name="Text Box 9"/>
            <p:cNvSpPr txBox="1">
              <a:spLocks noChangeArrowheads="1"/>
            </p:cNvSpPr>
            <p:nvPr/>
          </p:nvSpPr>
          <p:spPr bwMode="auto">
            <a:xfrm>
              <a:off x="4194" y="585"/>
              <a:ext cx="1564" cy="2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it-IT" altLang="it-IT" sz="1800" kern="0">
                <a:solidFill>
                  <a:prstClr val="black"/>
                </a:solidFill>
              </a:endParaRPr>
            </a:p>
          </p:txBody>
        </p:sp>
      </p:grpSp>
      <p:sp>
        <p:nvSpPr>
          <p:cNvPr id="90117" name="Rectangle 10"/>
          <p:cNvSpPr>
            <a:spLocks noChangeArrowheads="1"/>
          </p:cNvSpPr>
          <p:nvPr/>
        </p:nvSpPr>
        <p:spPr bwMode="auto">
          <a:xfrm>
            <a:off x="0" y="327"/>
            <a:ext cx="12192000" cy="1079399"/>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r>
              <a:rPr lang="en-US" altLang="it-IT" sz="1600" b="1" u="sng" kern="0" dirty="0">
                <a:solidFill>
                  <a:srgbClr val="0000FF"/>
                </a:solidFill>
              </a:rPr>
              <a:t>Translocations typical of myeloid </a:t>
            </a:r>
            <a:r>
              <a:rPr lang="en-US" altLang="it-IT" sz="1600" b="1" u="sng" kern="0" dirty="0" err="1">
                <a:solidFill>
                  <a:srgbClr val="0000FF"/>
                </a:solidFill>
              </a:rPr>
              <a:t>leukaemia</a:t>
            </a:r>
            <a:r>
              <a:rPr lang="en-US" altLang="it-IT" sz="1600" b="1" u="sng" kern="0" dirty="0">
                <a:solidFill>
                  <a:srgbClr val="0000FF"/>
                </a:solidFill>
              </a:rPr>
              <a:t>, probably due to maternal exposure to some toxic compound</a:t>
            </a:r>
            <a:r>
              <a:rPr lang="en-US" altLang="it-IT" sz="1600" kern="0" dirty="0">
                <a:solidFill>
                  <a:srgbClr val="0000FF"/>
                </a:solidFill>
              </a:rPr>
              <a:t>, were shown to be </a:t>
            </a:r>
            <a:r>
              <a:rPr lang="en-US" altLang="it-IT" sz="1600" b="1" u="sng" kern="0" dirty="0">
                <a:solidFill>
                  <a:srgbClr val="0000FF"/>
                </a:solidFill>
              </a:rPr>
              <a:t>present at birth in children who developed the disease years later  </a:t>
            </a:r>
            <a:r>
              <a:rPr lang="en-US" altLang="it-IT" sz="1600" u="sng" kern="0" dirty="0">
                <a:solidFill>
                  <a:srgbClr val="000000"/>
                </a:solidFill>
              </a:rPr>
              <a:t>(</a:t>
            </a:r>
            <a:r>
              <a:rPr lang="en-US" altLang="it-IT" sz="1600" kern="0" dirty="0">
                <a:solidFill>
                  <a:srgbClr val="000000"/>
                </a:solidFill>
              </a:rPr>
              <a:t>while not sufficient per se to cause the disease, they might increase the risk for </a:t>
            </a:r>
            <a:r>
              <a:rPr lang="en-US" altLang="it-IT" sz="1600" kern="0" dirty="0" err="1">
                <a:solidFill>
                  <a:srgbClr val="000000"/>
                </a:solidFill>
              </a:rPr>
              <a:t>leukaemia</a:t>
            </a:r>
            <a:r>
              <a:rPr lang="en-US" altLang="it-IT" sz="1600" kern="0" dirty="0">
                <a:solidFill>
                  <a:srgbClr val="000000"/>
                </a:solidFill>
              </a:rPr>
              <a:t> by inducing genomic instability)   </a:t>
            </a:r>
            <a:r>
              <a:rPr lang="it-IT" altLang="it-IT" sz="1600" kern="0" dirty="0" err="1">
                <a:solidFill>
                  <a:srgbClr val="CCCCFF"/>
                </a:solidFill>
                <a:hlinkClick r:id="rId6"/>
              </a:rPr>
              <a:t>Tomatis</a:t>
            </a:r>
            <a:r>
              <a:rPr lang="it-IT" altLang="it-IT" sz="1600" kern="0" dirty="0">
                <a:solidFill>
                  <a:srgbClr val="CCCCFF"/>
                </a:solidFill>
                <a:hlinkClick r:id="rId6"/>
              </a:rPr>
              <a:t> L. </a:t>
            </a:r>
            <a:r>
              <a:rPr lang="it-IT" altLang="it-IT" sz="1600" kern="0" dirty="0">
                <a:solidFill>
                  <a:srgbClr val="000000"/>
                </a:solidFill>
              </a:rPr>
              <a:t> </a:t>
            </a:r>
            <a:r>
              <a:rPr lang="it-IT" altLang="it-IT" sz="1600" b="1" i="1" kern="0" dirty="0" err="1">
                <a:solidFill>
                  <a:srgbClr val="000000"/>
                </a:solidFill>
              </a:rPr>
              <a:t>Identification</a:t>
            </a:r>
            <a:r>
              <a:rPr lang="it-IT" altLang="it-IT" sz="1600" b="1" i="1" kern="0" dirty="0">
                <a:solidFill>
                  <a:srgbClr val="000000"/>
                </a:solidFill>
              </a:rPr>
              <a:t> of </a:t>
            </a:r>
            <a:r>
              <a:rPr lang="it-IT" altLang="it-IT" sz="1600" b="1" i="1" kern="0" dirty="0" err="1">
                <a:solidFill>
                  <a:srgbClr val="000000"/>
                </a:solidFill>
              </a:rPr>
              <a:t>carcinogenic</a:t>
            </a:r>
            <a:r>
              <a:rPr lang="it-IT" altLang="it-IT" sz="1600" b="1" i="1" kern="0" dirty="0">
                <a:solidFill>
                  <a:srgbClr val="000000"/>
                </a:solidFill>
              </a:rPr>
              <a:t> agents and </a:t>
            </a:r>
            <a:r>
              <a:rPr lang="it-IT" altLang="it-IT" sz="1600" b="1" i="1" kern="0" dirty="0" err="1">
                <a:solidFill>
                  <a:srgbClr val="000000"/>
                </a:solidFill>
              </a:rPr>
              <a:t>primary</a:t>
            </a:r>
            <a:r>
              <a:rPr lang="it-IT" altLang="it-IT" sz="1600" b="1" i="1" kern="0" dirty="0">
                <a:solidFill>
                  <a:srgbClr val="000000"/>
                </a:solidFill>
              </a:rPr>
              <a:t> </a:t>
            </a:r>
            <a:r>
              <a:rPr lang="it-IT" altLang="it-IT" sz="1600" b="1" i="1" kern="0" dirty="0" err="1">
                <a:solidFill>
                  <a:srgbClr val="000000"/>
                </a:solidFill>
              </a:rPr>
              <a:t>prevention</a:t>
            </a:r>
            <a:r>
              <a:rPr lang="it-IT" altLang="it-IT" sz="1600" b="1" i="1" kern="0" dirty="0">
                <a:solidFill>
                  <a:srgbClr val="000000"/>
                </a:solidFill>
              </a:rPr>
              <a:t> of </a:t>
            </a:r>
            <a:r>
              <a:rPr lang="it-IT" altLang="it-IT" sz="1600" b="1" i="1" kern="0" dirty="0" err="1">
                <a:solidFill>
                  <a:srgbClr val="000000"/>
                </a:solidFill>
              </a:rPr>
              <a:t>cancer</a:t>
            </a:r>
            <a:r>
              <a:rPr lang="it-IT" altLang="it-IT" sz="1600" b="1" i="1" kern="0" dirty="0">
                <a:solidFill>
                  <a:srgbClr val="000000"/>
                </a:solidFill>
              </a:rPr>
              <a:t>. </a:t>
            </a:r>
            <a:r>
              <a:rPr lang="it-IT" altLang="it-IT" sz="1600" kern="0" dirty="0" err="1">
                <a:solidFill>
                  <a:srgbClr val="000000"/>
                </a:solidFill>
              </a:rPr>
              <a:t>Ann</a:t>
            </a:r>
            <a:r>
              <a:rPr lang="it-IT" altLang="it-IT" sz="1600" kern="0" dirty="0">
                <a:solidFill>
                  <a:srgbClr val="000000"/>
                </a:solidFill>
              </a:rPr>
              <a:t> N Y </a:t>
            </a:r>
            <a:r>
              <a:rPr lang="it-IT" altLang="it-IT" sz="1600" kern="0" dirty="0" err="1">
                <a:solidFill>
                  <a:srgbClr val="000000"/>
                </a:solidFill>
              </a:rPr>
              <a:t>Acad</a:t>
            </a:r>
            <a:r>
              <a:rPr lang="it-IT" altLang="it-IT" sz="1600" kern="0" dirty="0">
                <a:solidFill>
                  <a:srgbClr val="000000"/>
                </a:solidFill>
              </a:rPr>
              <a:t> Sci. 2006 Sep;1076:1-14</a:t>
            </a:r>
          </a:p>
        </p:txBody>
      </p:sp>
      <p:sp>
        <p:nvSpPr>
          <p:cNvPr id="90118" name="Rectangle 11"/>
          <p:cNvSpPr>
            <a:spLocks noChangeArrowheads="1"/>
          </p:cNvSpPr>
          <p:nvPr/>
        </p:nvSpPr>
        <p:spPr bwMode="auto">
          <a:xfrm>
            <a:off x="914835" y="1594537"/>
            <a:ext cx="3452815" cy="1571842"/>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nchor="ctr">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r>
              <a:rPr lang="it-IT" altLang="it-IT" sz="1600" kern="0" dirty="0" err="1">
                <a:solidFill>
                  <a:srgbClr val="000000"/>
                </a:solidFill>
              </a:rPr>
              <a:t>Translocation</a:t>
            </a:r>
            <a:r>
              <a:rPr lang="it-IT" altLang="it-IT" sz="1600" b="1" kern="0" dirty="0">
                <a:solidFill>
                  <a:srgbClr val="000000"/>
                </a:solidFill>
              </a:rPr>
              <a:t> </a:t>
            </a:r>
            <a:r>
              <a:rPr lang="it-IT" altLang="it-IT" sz="1600" b="1" u="sng" kern="0" dirty="0" err="1">
                <a:solidFill>
                  <a:srgbClr val="000000"/>
                </a:solidFill>
              </a:rPr>
              <a:t>involving</a:t>
            </a:r>
            <a:r>
              <a:rPr lang="it-IT" altLang="it-IT" sz="1600" b="1" u="sng" kern="0" dirty="0">
                <a:solidFill>
                  <a:srgbClr val="000000"/>
                </a:solidFill>
              </a:rPr>
              <a:t> band 11q23 in AML </a:t>
            </a:r>
            <a:r>
              <a:rPr lang="it-IT" altLang="it-IT" sz="1600" kern="0" dirty="0" err="1">
                <a:solidFill>
                  <a:srgbClr val="000000"/>
                </a:solidFill>
              </a:rPr>
              <a:t>may</a:t>
            </a:r>
            <a:r>
              <a:rPr lang="it-IT" altLang="it-IT" sz="1600" kern="0" dirty="0">
                <a:solidFill>
                  <a:srgbClr val="000000"/>
                </a:solidFill>
              </a:rPr>
              <a:t>  </a:t>
            </a:r>
            <a:r>
              <a:rPr lang="it-IT" altLang="it-IT" sz="1600" kern="0" dirty="0" err="1">
                <a:solidFill>
                  <a:srgbClr val="000000"/>
                </a:solidFill>
              </a:rPr>
              <a:t>occur</a:t>
            </a:r>
            <a:r>
              <a:rPr lang="it-IT" altLang="it-IT" sz="1600" kern="0" dirty="0">
                <a:solidFill>
                  <a:srgbClr val="000000"/>
                </a:solidFill>
              </a:rPr>
              <a:t> </a:t>
            </a:r>
            <a:r>
              <a:rPr lang="it-IT" altLang="it-IT" sz="1600" kern="0" dirty="0" err="1">
                <a:solidFill>
                  <a:srgbClr val="000000"/>
                </a:solidFill>
              </a:rPr>
              <a:t>as</a:t>
            </a:r>
            <a:r>
              <a:rPr lang="it-IT" altLang="it-IT" sz="1600" kern="0" dirty="0">
                <a:solidFill>
                  <a:srgbClr val="000000"/>
                </a:solidFill>
              </a:rPr>
              <a:t> a </a:t>
            </a:r>
            <a:r>
              <a:rPr lang="it-IT" altLang="it-IT" sz="1600" kern="0" dirty="0" err="1">
                <a:solidFill>
                  <a:srgbClr val="000000"/>
                </a:solidFill>
              </a:rPr>
              <a:t>result</a:t>
            </a:r>
            <a:r>
              <a:rPr lang="it-IT" altLang="it-IT" sz="1600" kern="0" dirty="0">
                <a:solidFill>
                  <a:srgbClr val="000000"/>
                </a:solidFill>
              </a:rPr>
              <a:t>  of a </a:t>
            </a:r>
            <a:r>
              <a:rPr lang="it-IT" altLang="it-IT" sz="1600" b="1" kern="0" dirty="0" err="1">
                <a:solidFill>
                  <a:srgbClr val="000000"/>
                </a:solidFill>
              </a:rPr>
              <a:t>deletion</a:t>
            </a:r>
            <a:r>
              <a:rPr lang="it-IT" altLang="it-IT" sz="1600" b="1" kern="0" dirty="0">
                <a:solidFill>
                  <a:srgbClr val="000000"/>
                </a:solidFill>
              </a:rPr>
              <a:t> or trans-</a:t>
            </a:r>
            <a:r>
              <a:rPr lang="it-IT" altLang="it-IT" sz="1600" b="1" kern="0" dirty="0" err="1">
                <a:solidFill>
                  <a:srgbClr val="000000"/>
                </a:solidFill>
              </a:rPr>
              <a:t>locations</a:t>
            </a:r>
            <a:r>
              <a:rPr lang="it-IT" altLang="it-IT" sz="1600" b="1" kern="0" dirty="0">
                <a:solidFill>
                  <a:srgbClr val="000000"/>
                </a:solidFill>
              </a:rPr>
              <a:t> </a:t>
            </a:r>
            <a:br>
              <a:rPr lang="it-IT" altLang="it-IT" sz="1600" b="1" kern="0" dirty="0">
                <a:solidFill>
                  <a:srgbClr val="000000"/>
                </a:solidFill>
              </a:rPr>
            </a:br>
            <a:r>
              <a:rPr lang="it-IT" altLang="it-IT" sz="1600" kern="0" dirty="0">
                <a:solidFill>
                  <a:srgbClr val="000000"/>
                </a:solidFill>
              </a:rPr>
              <a:t>with a </a:t>
            </a:r>
            <a:r>
              <a:rPr lang="it-IT" altLang="it-IT" sz="1600" kern="0" dirty="0" err="1">
                <a:solidFill>
                  <a:srgbClr val="000000"/>
                </a:solidFill>
              </a:rPr>
              <a:t>number</a:t>
            </a:r>
            <a:r>
              <a:rPr lang="it-IT" altLang="it-IT" sz="1600" kern="0" dirty="0">
                <a:solidFill>
                  <a:srgbClr val="000000"/>
                </a:solidFill>
              </a:rPr>
              <a:t>  of </a:t>
            </a:r>
            <a:r>
              <a:rPr lang="it-IT" altLang="it-IT" sz="1600" kern="0" dirty="0" err="1">
                <a:solidFill>
                  <a:srgbClr val="000000"/>
                </a:solidFill>
              </a:rPr>
              <a:t>other</a:t>
            </a:r>
            <a:r>
              <a:rPr lang="it-IT" altLang="it-IT" sz="1600" kern="0" dirty="0">
                <a:solidFill>
                  <a:srgbClr val="000000"/>
                </a:solidFill>
              </a:rPr>
              <a:t> </a:t>
            </a:r>
            <a:r>
              <a:rPr lang="it-IT" altLang="it-IT" sz="1600" kern="0" dirty="0" err="1">
                <a:solidFill>
                  <a:srgbClr val="000000"/>
                </a:solidFill>
              </a:rPr>
              <a:t>chromosomes</a:t>
            </a:r>
            <a:r>
              <a:rPr lang="it-IT" altLang="it-IT" sz="1600" kern="0" dirty="0">
                <a:solidFill>
                  <a:srgbClr val="000000"/>
                </a:solidFill>
              </a:rPr>
              <a:t> and </a:t>
            </a:r>
            <a:r>
              <a:rPr lang="it-IT" altLang="it-IT" sz="1600" kern="0" dirty="0" err="1">
                <a:solidFill>
                  <a:srgbClr val="000000"/>
                </a:solidFill>
              </a:rPr>
              <a:t>is</a:t>
            </a:r>
            <a:r>
              <a:rPr lang="it-IT" altLang="it-IT" sz="1600" kern="0" dirty="0">
                <a:solidFill>
                  <a:srgbClr val="000000"/>
                </a:solidFill>
              </a:rPr>
              <a:t> </a:t>
            </a:r>
            <a:r>
              <a:rPr lang="it-IT" altLang="it-IT" sz="1600" kern="0" dirty="0" err="1">
                <a:solidFill>
                  <a:srgbClr val="000000"/>
                </a:solidFill>
              </a:rPr>
              <a:t>usually</a:t>
            </a:r>
            <a:r>
              <a:rPr lang="it-IT" altLang="it-IT" sz="1600" kern="0" dirty="0">
                <a:solidFill>
                  <a:srgbClr val="000000"/>
                </a:solidFill>
              </a:rPr>
              <a:t> </a:t>
            </a:r>
            <a:r>
              <a:rPr lang="it-IT" altLang="it-IT" sz="1600" kern="0" dirty="0" err="1">
                <a:solidFill>
                  <a:srgbClr val="000000"/>
                </a:solidFill>
              </a:rPr>
              <a:t>associatedwith</a:t>
            </a:r>
            <a:r>
              <a:rPr lang="it-IT" altLang="it-IT" sz="1600" kern="0" dirty="0">
                <a:solidFill>
                  <a:srgbClr val="000000"/>
                </a:solidFill>
              </a:rPr>
              <a:t> </a:t>
            </a:r>
            <a:r>
              <a:rPr lang="it-IT" altLang="it-IT" sz="1600" b="1" kern="0" dirty="0">
                <a:solidFill>
                  <a:srgbClr val="000000"/>
                </a:solidFill>
              </a:rPr>
              <a:t>M4</a:t>
            </a:r>
            <a:r>
              <a:rPr lang="it-IT" altLang="it-IT" sz="1600" kern="0" dirty="0">
                <a:solidFill>
                  <a:srgbClr val="000000"/>
                </a:solidFill>
              </a:rPr>
              <a:t> or </a:t>
            </a:r>
            <a:r>
              <a:rPr lang="it-IT" altLang="it-IT" sz="1600" b="1" kern="0" dirty="0">
                <a:solidFill>
                  <a:srgbClr val="000000"/>
                </a:solidFill>
              </a:rPr>
              <a:t>M5</a:t>
            </a:r>
            <a:r>
              <a:rPr lang="it-IT" altLang="it-IT" sz="1600" kern="0" dirty="0">
                <a:solidFill>
                  <a:srgbClr val="000000"/>
                </a:solidFill>
              </a:rPr>
              <a:t> and a </a:t>
            </a:r>
            <a:r>
              <a:rPr lang="it-IT" altLang="it-IT" sz="1600" kern="0" dirty="0" err="1">
                <a:solidFill>
                  <a:srgbClr val="000000"/>
                </a:solidFill>
              </a:rPr>
              <a:t>poor</a:t>
            </a:r>
            <a:r>
              <a:rPr lang="it-IT" altLang="it-IT" sz="1600" kern="0" dirty="0">
                <a:solidFill>
                  <a:srgbClr val="000000"/>
                </a:solidFill>
              </a:rPr>
              <a:t> </a:t>
            </a:r>
            <a:r>
              <a:rPr lang="it-IT" altLang="it-IT" sz="1600" kern="0" dirty="0" err="1">
                <a:solidFill>
                  <a:srgbClr val="000000"/>
                </a:solidFill>
              </a:rPr>
              <a:t>prognosis</a:t>
            </a:r>
            <a:r>
              <a:rPr lang="it-IT" altLang="it-IT" sz="1600" kern="0" dirty="0">
                <a:solidFill>
                  <a:srgbClr val="000000"/>
                </a:solidFill>
              </a:rPr>
              <a:t> </a:t>
            </a:r>
          </a:p>
        </p:txBody>
      </p:sp>
      <p:pic>
        <p:nvPicPr>
          <p:cNvPr id="90119" name="Picture 1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16640" y="981728"/>
            <a:ext cx="2760663"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267741711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3186"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8" y="0"/>
            <a:ext cx="1035843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3187" name="AutoShape 2"/>
          <p:cNvSpPr>
            <a:spLocks noChangeArrowheads="1"/>
          </p:cNvSpPr>
          <p:nvPr/>
        </p:nvSpPr>
        <p:spPr bwMode="auto">
          <a:xfrm>
            <a:off x="8382436" y="2286000"/>
            <a:ext cx="214313" cy="414338"/>
          </a:xfrm>
          <a:prstGeom prst="lightningBolt">
            <a:avLst/>
          </a:prstGeom>
          <a:solidFill>
            <a:srgbClr val="4F81BD"/>
          </a:solidFill>
          <a:ln w="25560">
            <a:solidFill>
              <a:srgbClr val="385D8A"/>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it-IT" altLang="it-IT" sz="1800" kern="0">
              <a:solidFill>
                <a:prstClr val="black"/>
              </a:solidFill>
            </a:endParaRPr>
          </a:p>
        </p:txBody>
      </p:sp>
      <p:sp>
        <p:nvSpPr>
          <p:cNvPr id="93188" name="AutoShape 3"/>
          <p:cNvSpPr>
            <a:spLocks noChangeArrowheads="1"/>
          </p:cNvSpPr>
          <p:nvPr/>
        </p:nvSpPr>
        <p:spPr bwMode="auto">
          <a:xfrm>
            <a:off x="9382561" y="3215341"/>
            <a:ext cx="214313" cy="414337"/>
          </a:xfrm>
          <a:prstGeom prst="lightningBolt">
            <a:avLst/>
          </a:prstGeom>
          <a:solidFill>
            <a:srgbClr val="FF0000"/>
          </a:solidFill>
          <a:ln w="25560">
            <a:solidFill>
              <a:srgbClr val="0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it-IT" altLang="it-IT" sz="1800" kern="0">
              <a:solidFill>
                <a:prstClr val="black"/>
              </a:solidFill>
            </a:endParaRPr>
          </a:p>
        </p:txBody>
      </p:sp>
      <p:sp>
        <p:nvSpPr>
          <p:cNvPr id="93189" name="Rectangle 8"/>
          <p:cNvSpPr>
            <a:spLocks noChangeArrowheads="1"/>
          </p:cNvSpPr>
          <p:nvPr/>
        </p:nvSpPr>
        <p:spPr bwMode="auto">
          <a:xfrm>
            <a:off x="6810375" y="1286528"/>
            <a:ext cx="4572000" cy="556179"/>
          </a:xfrm>
          <a:prstGeom prst="rect">
            <a:avLst/>
          </a:prstGeom>
          <a:solidFill>
            <a:srgbClr val="FFFFFF"/>
          </a:solidFill>
          <a:ln w="28440">
            <a:solidFill>
              <a:srgbClr val="000000"/>
            </a:solidFill>
            <a:miter lim="800000"/>
            <a:headEnd/>
            <a:tailEnd/>
          </a:ln>
        </p:spPr>
        <p:txBody>
          <a:bodyPr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r>
              <a:rPr lang="en-US" altLang="it-IT" sz="1000" kern="0">
                <a:solidFill>
                  <a:srgbClr val="000000"/>
                </a:solidFill>
              </a:rPr>
              <a:t>Nakamura T, Mori T, Tada S, et al. </a:t>
            </a:r>
            <a:r>
              <a:rPr lang="en-US" altLang="it-IT" sz="1000" b="1" i="1" u="sng" kern="0">
                <a:solidFill>
                  <a:srgbClr val="0033CC"/>
                </a:solidFill>
              </a:rPr>
              <a:t>ALL-1 is a histone methyltransferase that assembles a supercomplex of proteins involved in transcriptional regulation</a:t>
            </a:r>
            <a:r>
              <a:rPr lang="en-US" altLang="it-IT" sz="1000" b="1" i="1" kern="0">
                <a:solidFill>
                  <a:srgbClr val="0033CC"/>
                </a:solidFill>
              </a:rPr>
              <a:t>.</a:t>
            </a:r>
            <a:r>
              <a:rPr lang="en-US" altLang="it-IT" sz="1000" kern="0">
                <a:solidFill>
                  <a:srgbClr val="000000"/>
                </a:solidFill>
              </a:rPr>
              <a:t> Mol Cell 2002;10:1119-1128. </a:t>
            </a:r>
          </a:p>
        </p:txBody>
      </p:sp>
      <p:sp>
        <p:nvSpPr>
          <p:cNvPr id="93190" name="Rectangle 9"/>
          <p:cNvSpPr>
            <a:spLocks noChangeArrowheads="1"/>
          </p:cNvSpPr>
          <p:nvPr/>
        </p:nvSpPr>
        <p:spPr bwMode="auto">
          <a:xfrm>
            <a:off x="1524435" y="476575"/>
            <a:ext cx="1908175" cy="4947125"/>
          </a:xfrm>
          <a:prstGeom prst="rect">
            <a:avLst/>
          </a:prstGeom>
          <a:solidFill>
            <a:srgbClr val="FFFF99"/>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r>
              <a:rPr lang="en-US" altLang="it-IT" sz="1100" kern="0">
                <a:solidFill>
                  <a:srgbClr val="000000"/>
                </a:solidFill>
              </a:rPr>
              <a:t>IN ALL AND AML,</a:t>
            </a:r>
            <a:r>
              <a:rPr lang="en-US" altLang="it-IT" sz="1100" kern="0" baseline="30000">
                <a:solidFill>
                  <a:srgbClr val="000000"/>
                </a:solidFill>
              </a:rPr>
              <a:t> </a:t>
            </a:r>
            <a:r>
              <a:rPr lang="en-US" altLang="it-IT" sz="1100" kern="0">
                <a:solidFill>
                  <a:srgbClr val="000000"/>
                </a:solidFill>
              </a:rPr>
              <a:t>THE </a:t>
            </a:r>
            <a:r>
              <a:rPr lang="en-US" altLang="it-IT" sz="1100" b="1" i="1" kern="0">
                <a:solidFill>
                  <a:srgbClr val="000000"/>
                </a:solidFill>
              </a:rPr>
              <a:t>ALL1</a:t>
            </a:r>
            <a:r>
              <a:rPr lang="en-US" altLang="it-IT" sz="1100" kern="0">
                <a:solidFill>
                  <a:srgbClr val="000000"/>
                </a:solidFill>
              </a:rPr>
              <a:t> (ALSO NAMED </a:t>
            </a:r>
            <a:r>
              <a:rPr lang="en-US" altLang="it-IT" sz="1100" b="1" i="1" kern="0">
                <a:solidFill>
                  <a:srgbClr val="0000FF"/>
                </a:solidFill>
              </a:rPr>
              <a:t>MLL</a:t>
            </a:r>
            <a:r>
              <a:rPr lang="en-US" altLang="it-IT" sz="1100" kern="0">
                <a:solidFill>
                  <a:srgbClr val="0000FF"/>
                </a:solidFill>
              </a:rPr>
              <a:t>) GENE CAN </a:t>
            </a:r>
            <a:r>
              <a:rPr lang="en-US" altLang="it-IT" sz="1100" b="1" u="sng" kern="0">
                <a:solidFill>
                  <a:srgbClr val="0000FF"/>
                </a:solidFill>
              </a:rPr>
              <a:t>FUSE WITH 1 OF MORE THAN</a:t>
            </a:r>
            <a:r>
              <a:rPr lang="en-US" altLang="it-IT" sz="1100" b="1" u="sng" kern="0" baseline="30000">
                <a:solidFill>
                  <a:srgbClr val="0000FF"/>
                </a:solidFill>
              </a:rPr>
              <a:t> </a:t>
            </a:r>
            <a:r>
              <a:rPr lang="en-US" altLang="it-IT" sz="1100" b="1" u="sng" kern="0">
                <a:solidFill>
                  <a:srgbClr val="0000FF"/>
                </a:solidFill>
              </a:rPr>
              <a:t>50 GENES</a:t>
            </a:r>
            <a:r>
              <a:rPr lang="en-US" altLang="it-IT" sz="1100" kern="0">
                <a:solidFill>
                  <a:srgbClr val="0000FF"/>
                </a:solidFill>
              </a:rPr>
              <a:t>.</a:t>
            </a:r>
            <a:r>
              <a:rPr lang="en-US" altLang="it-IT" sz="1100" kern="0">
                <a:solidFill>
                  <a:srgbClr val="000000"/>
                </a:solidFill>
              </a:rPr>
              <a:t> </a:t>
            </a:r>
            <a:r>
              <a:rPr lang="en-US" altLang="it-IT" sz="1100" b="1" kern="0">
                <a:solidFill>
                  <a:srgbClr val="000000"/>
                </a:solidFill>
              </a:rPr>
              <a:t>ALL1 IS PART OF A </a:t>
            </a:r>
            <a:r>
              <a:rPr lang="en-US" altLang="it-IT" sz="1100" b="1" kern="0">
                <a:solidFill>
                  <a:srgbClr val="0000FF"/>
                </a:solidFill>
              </a:rPr>
              <a:t>MULTIPROTEIN</a:t>
            </a:r>
            <a:r>
              <a:rPr lang="en-US" altLang="it-IT" sz="1100" b="1" kern="0" baseline="30000">
                <a:solidFill>
                  <a:srgbClr val="0000FF"/>
                </a:solidFill>
              </a:rPr>
              <a:t> </a:t>
            </a:r>
            <a:r>
              <a:rPr lang="en-US" altLang="it-IT" sz="1100" b="1" kern="0">
                <a:solidFill>
                  <a:srgbClr val="0000FF"/>
                </a:solidFill>
              </a:rPr>
              <a:t>COMPLEX</a:t>
            </a:r>
            <a:r>
              <a:rPr lang="en-US" altLang="it-IT" sz="1100" kern="0">
                <a:solidFill>
                  <a:srgbClr val="000000"/>
                </a:solidFill>
              </a:rPr>
              <a:t>. MOST OF THE PROTEINS IN THE COMPLEX ARE </a:t>
            </a:r>
            <a:r>
              <a:rPr lang="en-US" altLang="it-IT" sz="1100" u="sng" kern="0">
                <a:solidFill>
                  <a:srgbClr val="0000FF"/>
                </a:solidFill>
              </a:rPr>
              <a:t>COMPONENTS</a:t>
            </a:r>
            <a:r>
              <a:rPr lang="en-US" altLang="it-IT" sz="1100" u="sng" kern="0" baseline="30000">
                <a:solidFill>
                  <a:srgbClr val="0000FF"/>
                </a:solidFill>
              </a:rPr>
              <a:t> </a:t>
            </a:r>
            <a:r>
              <a:rPr lang="en-US" altLang="it-IT" sz="1100" u="sng" kern="0">
                <a:solidFill>
                  <a:srgbClr val="0000FF"/>
                </a:solidFill>
              </a:rPr>
              <a:t>OF </a:t>
            </a:r>
            <a:r>
              <a:rPr lang="en-US" altLang="it-IT" sz="1100" b="1" u="sng" kern="0">
                <a:solidFill>
                  <a:srgbClr val="0000FF"/>
                </a:solidFill>
              </a:rPr>
              <a:t>TRANSCRIPTION COMPLEXES</a:t>
            </a:r>
            <a:r>
              <a:rPr lang="en-US" altLang="it-IT" sz="1100" u="sng" kern="0">
                <a:solidFill>
                  <a:srgbClr val="0000FF"/>
                </a:solidFill>
              </a:rPr>
              <a:t>; </a:t>
            </a:r>
            <a:r>
              <a:rPr lang="en-US" altLang="it-IT" sz="1100" kern="0">
                <a:solidFill>
                  <a:srgbClr val="000000"/>
                </a:solidFill>
              </a:rPr>
              <a:t>OTHERS ARE </a:t>
            </a:r>
            <a:r>
              <a:rPr lang="en-US" altLang="it-IT" sz="1100" kern="0">
                <a:solidFill>
                  <a:srgbClr val="0000FF"/>
                </a:solidFill>
              </a:rPr>
              <a:t>INVOLVED </a:t>
            </a:r>
            <a:r>
              <a:rPr lang="en-US" altLang="it-IT" sz="1100" u="sng" kern="0">
                <a:solidFill>
                  <a:srgbClr val="0000FF"/>
                </a:solidFill>
              </a:rPr>
              <a:t>IN </a:t>
            </a:r>
            <a:r>
              <a:rPr lang="en-US" altLang="it-IT" sz="1100" b="1" u="sng" kern="0">
                <a:solidFill>
                  <a:srgbClr val="0000FF"/>
                </a:solidFill>
              </a:rPr>
              <a:t>HISTONE</a:t>
            </a:r>
            <a:r>
              <a:rPr lang="en-US" altLang="it-IT" sz="1100" b="1" u="sng" kern="0" baseline="30000">
                <a:solidFill>
                  <a:srgbClr val="0000FF"/>
                </a:solidFill>
              </a:rPr>
              <a:t> </a:t>
            </a:r>
            <a:r>
              <a:rPr lang="en-US" altLang="it-IT" sz="1100" b="1" u="sng" kern="0">
                <a:solidFill>
                  <a:srgbClr val="0000FF"/>
                </a:solidFill>
              </a:rPr>
              <a:t>METHYLATION </a:t>
            </a:r>
            <a:r>
              <a:rPr lang="en-US" altLang="it-IT" sz="1100" b="1" kern="0">
                <a:solidFill>
                  <a:srgbClr val="0000FF"/>
                </a:solidFill>
              </a:rPr>
              <a:t>AND RNA PROCESSING.</a:t>
            </a:r>
            <a:r>
              <a:rPr lang="en-US" altLang="it-IT" sz="1100" kern="0">
                <a:solidFill>
                  <a:srgbClr val="000000"/>
                </a:solidFill>
              </a:rPr>
              <a:t> THE </a:t>
            </a:r>
            <a:r>
              <a:rPr lang="en-US" altLang="it-IT" sz="1100" u="sng" kern="0">
                <a:solidFill>
                  <a:srgbClr val="0000FF"/>
                </a:solidFill>
              </a:rPr>
              <a:t>ENTIRE </a:t>
            </a:r>
            <a:r>
              <a:rPr lang="en-US" altLang="it-IT" sz="1100" b="1" u="sng" kern="0">
                <a:solidFill>
                  <a:srgbClr val="0000FF"/>
                </a:solidFill>
              </a:rPr>
              <a:t>COMPLEX REMODELS,</a:t>
            </a:r>
            <a:r>
              <a:rPr lang="en-US" altLang="it-IT" sz="1100" b="1" u="sng" kern="0" baseline="30000">
                <a:solidFill>
                  <a:srgbClr val="0000FF"/>
                </a:solidFill>
              </a:rPr>
              <a:t> </a:t>
            </a:r>
            <a:r>
              <a:rPr lang="en-US" altLang="it-IT" sz="1100" b="1" u="sng" kern="0">
                <a:solidFill>
                  <a:srgbClr val="0000FF"/>
                </a:solidFill>
              </a:rPr>
              <a:t>ACETYLATES, DEACETYLATES, AND METHYLATES NUCLEOSOMES </a:t>
            </a:r>
            <a:r>
              <a:rPr lang="en-US" altLang="it-IT" sz="1100" u="sng" kern="0">
                <a:solidFill>
                  <a:srgbClr val="0000FF"/>
                </a:solidFill>
              </a:rPr>
              <a:t>AND</a:t>
            </a:r>
            <a:r>
              <a:rPr lang="en-US" altLang="it-IT" sz="1100" b="1" u="sng" kern="0">
                <a:solidFill>
                  <a:srgbClr val="0000FF"/>
                </a:solidFill>
              </a:rPr>
              <a:t> HISTONES</a:t>
            </a:r>
            <a:r>
              <a:rPr lang="en-US" altLang="it-IT" sz="1100" u="sng" kern="0">
                <a:solidFill>
                  <a:srgbClr val="0000FF"/>
                </a:solidFill>
              </a:rPr>
              <a:t>.</a:t>
            </a:r>
            <a:r>
              <a:rPr lang="en-US" altLang="it-IT" sz="1100" u="sng" kern="0" baseline="30000">
                <a:solidFill>
                  <a:srgbClr val="0000FF"/>
                </a:solidFill>
              </a:rPr>
              <a:t> </a:t>
            </a:r>
            <a:r>
              <a:rPr lang="en-US" altLang="it-IT" sz="1100" u="sng" kern="0">
                <a:solidFill>
                  <a:srgbClr val="0000FF"/>
                </a:solidFill>
              </a:rPr>
              <a:t>T</a:t>
            </a:r>
            <a:r>
              <a:rPr lang="en-US" altLang="it-IT" sz="1100" kern="0">
                <a:solidFill>
                  <a:srgbClr val="000000"/>
                </a:solidFill>
              </a:rPr>
              <a:t>HE </a:t>
            </a:r>
            <a:r>
              <a:rPr lang="en-US" altLang="it-IT" sz="1100" b="1" u="sng" kern="0">
                <a:solidFill>
                  <a:srgbClr val="C00000"/>
                </a:solidFill>
              </a:rPr>
              <a:t>FUSION OF ALL1 WITH 1 OF these  50  PROTEINS</a:t>
            </a:r>
            <a:r>
              <a:rPr lang="en-US" altLang="it-IT" sz="1100" b="1" u="sng" kern="0" baseline="30000">
                <a:solidFill>
                  <a:srgbClr val="C00000"/>
                </a:solidFill>
              </a:rPr>
              <a:t> </a:t>
            </a:r>
            <a:r>
              <a:rPr lang="en-US" altLang="it-IT" sz="1100" kern="0">
                <a:solidFill>
                  <a:srgbClr val="000000"/>
                </a:solidFill>
              </a:rPr>
              <a:t>RESULTS IN THE </a:t>
            </a:r>
            <a:r>
              <a:rPr lang="en-US" altLang="it-IT" sz="1100" b="1" u="sng" kern="0">
                <a:solidFill>
                  <a:srgbClr val="C00000"/>
                </a:solidFill>
              </a:rPr>
              <a:t>FORMATION OF THE CHIMERIC PROTEINS </a:t>
            </a:r>
            <a:r>
              <a:rPr lang="en-US" altLang="it-IT" sz="1100" kern="0">
                <a:solidFill>
                  <a:srgbClr val="000000"/>
                </a:solidFill>
              </a:rPr>
              <a:t>THAT UNDERLIE</a:t>
            </a:r>
            <a:r>
              <a:rPr lang="en-US" altLang="it-IT" sz="1100" kern="0" baseline="30000">
                <a:solidFill>
                  <a:srgbClr val="000000"/>
                </a:solidFill>
              </a:rPr>
              <a:t> </a:t>
            </a:r>
            <a:r>
              <a:rPr lang="en-US" altLang="it-IT" sz="1100" kern="0">
                <a:solidFill>
                  <a:srgbClr val="000000"/>
                </a:solidFill>
              </a:rPr>
              <a:t>ALL AND AML.</a:t>
            </a:r>
            <a:r>
              <a:rPr lang="en-US" altLang="it-IT" sz="1100" kern="0" baseline="30000">
                <a:solidFill>
                  <a:srgbClr val="000000"/>
                </a:solidFill>
              </a:rPr>
              <a:t> </a:t>
            </a:r>
          </a:p>
          <a:p>
            <a:pPr>
              <a:spcBef>
                <a:spcPct val="0"/>
              </a:spcBef>
              <a:buFont typeface="Arial" panose="020B0604020202020204" pitchFamily="34" charset="0"/>
              <a:buNone/>
              <a:defRPr/>
            </a:pPr>
            <a:endParaRPr lang="en-US" altLang="it-IT" sz="1100" b="1" u="sng" kern="0" baseline="30000">
              <a:solidFill>
                <a:srgbClr val="0000FF"/>
              </a:solidFill>
            </a:endParaRPr>
          </a:p>
          <a:p>
            <a:pPr>
              <a:spcBef>
                <a:spcPct val="0"/>
              </a:spcBef>
              <a:buFont typeface="Arial" panose="020B0604020202020204" pitchFamily="34" charset="0"/>
              <a:buNone/>
              <a:defRPr/>
            </a:pPr>
            <a:r>
              <a:rPr lang="en-US" altLang="it-IT" sz="1100" b="1" u="sng" kern="0">
                <a:solidFill>
                  <a:srgbClr val="0000FF"/>
                </a:solidFill>
              </a:rPr>
              <a:t>ALL1 (MLL) FUSION PROTEINS DEREGULATE HOMEOBOX GENES</a:t>
            </a:r>
            <a:r>
              <a:rPr lang="en-US" altLang="it-IT" sz="1100" b="1" kern="0">
                <a:solidFill>
                  <a:srgbClr val="0000FF"/>
                </a:solidFill>
              </a:rPr>
              <a:t> </a:t>
            </a:r>
            <a:r>
              <a:rPr lang="en-US" altLang="it-IT" sz="1100" kern="0">
                <a:solidFill>
                  <a:srgbClr val="0000FF"/>
                </a:solidFill>
              </a:rPr>
              <a:t>(</a:t>
            </a:r>
            <a:r>
              <a:rPr lang="en-US" altLang="it-IT" sz="1100" kern="0">
                <a:solidFill>
                  <a:srgbClr val="000000"/>
                </a:solidFill>
              </a:rPr>
              <a:t>WHICH</a:t>
            </a:r>
            <a:r>
              <a:rPr lang="en-US" altLang="it-IT" sz="1100" kern="0" baseline="30000">
                <a:solidFill>
                  <a:srgbClr val="000000"/>
                </a:solidFill>
              </a:rPr>
              <a:t> </a:t>
            </a:r>
            <a:r>
              <a:rPr lang="en-US" altLang="it-IT" sz="1100" kern="0">
                <a:solidFill>
                  <a:srgbClr val="000000"/>
                </a:solidFill>
              </a:rPr>
              <a:t>ENCODE TRANSCRIPTIONS FACTORS)..</a:t>
            </a:r>
            <a:r>
              <a:rPr lang="en-US" altLang="it-IT" sz="1100" u="sng" kern="0">
                <a:solidFill>
                  <a:srgbClr val="000000"/>
                </a:solidFill>
              </a:rPr>
              <a:t>and micro</a:t>
            </a:r>
            <a:r>
              <a:rPr lang="en-US" altLang="it-IT" sz="1100" b="1" u="sng" kern="0">
                <a:solidFill>
                  <a:srgbClr val="000000"/>
                </a:solidFill>
              </a:rPr>
              <a:t>RNAs GENES S</a:t>
            </a:r>
            <a:r>
              <a:rPr lang="en-US" altLang="it-IT" sz="1100" b="1" kern="0">
                <a:solidFill>
                  <a:srgbClr val="000000"/>
                </a:solidFill>
              </a:rPr>
              <a:t>UCH AS </a:t>
            </a:r>
            <a:r>
              <a:rPr lang="en-US" altLang="it-IT" sz="1100" b="1" i="1" kern="0">
                <a:solidFill>
                  <a:srgbClr val="C00000"/>
                </a:solidFill>
              </a:rPr>
              <a:t>MIR191</a:t>
            </a:r>
            <a:r>
              <a:rPr lang="en-US" altLang="it-IT" sz="1100" b="1" kern="0">
                <a:solidFill>
                  <a:srgbClr val="C00000"/>
                </a:solidFill>
              </a:rPr>
              <a:t>.</a:t>
            </a:r>
          </a:p>
        </p:txBody>
      </p:sp>
      <p:sp>
        <p:nvSpPr>
          <p:cNvPr id="93191" name="Rectangle 10"/>
          <p:cNvSpPr>
            <a:spLocks noChangeArrowheads="1"/>
          </p:cNvSpPr>
          <p:nvPr/>
        </p:nvSpPr>
        <p:spPr bwMode="auto">
          <a:xfrm>
            <a:off x="8034527" y="1929466"/>
            <a:ext cx="1925825" cy="371513"/>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r>
              <a:rPr lang="it-IT" altLang="it-IT" sz="1800" b="1" kern="0">
                <a:solidFill>
                  <a:srgbClr val="CCCCFF"/>
                </a:solidFill>
                <a:hlinkClick r:id="rId4"/>
              </a:rPr>
              <a:t>AF9 </a:t>
            </a:r>
            <a:r>
              <a:rPr lang="it-IT" altLang="it-IT" sz="1800" kern="0">
                <a:solidFill>
                  <a:srgbClr val="000000"/>
                </a:solidFill>
              </a:rPr>
              <a:t>Location </a:t>
            </a:r>
            <a:r>
              <a:rPr lang="it-IT" altLang="it-IT" sz="1800" b="1" kern="0">
                <a:solidFill>
                  <a:srgbClr val="000000"/>
                </a:solidFill>
              </a:rPr>
              <a:t>9p22</a:t>
            </a:r>
          </a:p>
        </p:txBody>
      </p:sp>
      <p:sp>
        <p:nvSpPr>
          <p:cNvPr id="93192" name="Rectangle 11"/>
          <p:cNvSpPr>
            <a:spLocks noChangeArrowheads="1"/>
          </p:cNvSpPr>
          <p:nvPr/>
        </p:nvSpPr>
        <p:spPr bwMode="auto">
          <a:xfrm>
            <a:off x="8040692" y="4215138"/>
            <a:ext cx="2473325" cy="402291"/>
          </a:xfrm>
          <a:prstGeom prst="rect">
            <a:avLst/>
          </a:prstGeom>
          <a:solidFill>
            <a:srgbClr val="FFFF00"/>
          </a:solidFill>
          <a:ln w="9360">
            <a:solidFill>
              <a:srgbClr val="FF0000"/>
            </a:solidFill>
            <a:miter lim="800000"/>
            <a:headEnd/>
            <a:tailEnd/>
          </a:ln>
        </p:spPr>
        <p:txBody>
          <a:bodyPr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r>
              <a:rPr lang="it-IT" altLang="it-IT" sz="1800" b="1" u="sng" kern="0">
                <a:solidFill>
                  <a:srgbClr val="CCCCFF"/>
                </a:solidFill>
                <a:hlinkClick r:id="rId5"/>
              </a:rPr>
              <a:t>MLL </a:t>
            </a:r>
            <a:r>
              <a:rPr lang="it-IT" altLang="it-IT" sz="2000" b="1" u="sng" kern="0">
                <a:solidFill>
                  <a:srgbClr val="CCCCFF"/>
                </a:solidFill>
                <a:hlinkClick r:id="rId5"/>
              </a:rPr>
              <a:t> </a:t>
            </a:r>
            <a:r>
              <a:rPr lang="it-IT" altLang="it-IT" sz="1800" u="sng" kern="0">
                <a:solidFill>
                  <a:srgbClr val="000000"/>
                </a:solidFill>
              </a:rPr>
              <a:t>Location </a:t>
            </a:r>
            <a:r>
              <a:rPr lang="it-IT" altLang="it-IT" sz="1800" b="1" u="sng" kern="0">
                <a:solidFill>
                  <a:srgbClr val="000000"/>
                </a:solidFill>
              </a:rPr>
              <a:t>11q23</a:t>
            </a:r>
          </a:p>
        </p:txBody>
      </p:sp>
      <p:sp>
        <p:nvSpPr>
          <p:cNvPr id="93193" name="Rectangle 12"/>
          <p:cNvSpPr>
            <a:spLocks noChangeArrowheads="1"/>
          </p:cNvSpPr>
          <p:nvPr/>
        </p:nvSpPr>
        <p:spPr bwMode="auto">
          <a:xfrm>
            <a:off x="3333872" y="2781953"/>
            <a:ext cx="18097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it-IT" altLang="it-IT" sz="1800" kern="0">
              <a:solidFill>
                <a:prstClr val="black"/>
              </a:solidFill>
            </a:endParaRPr>
          </a:p>
        </p:txBody>
      </p:sp>
      <p:sp>
        <p:nvSpPr>
          <p:cNvPr id="93194" name="Line 13"/>
          <p:cNvSpPr>
            <a:spLocks noChangeShapeType="1"/>
          </p:cNvSpPr>
          <p:nvPr/>
        </p:nvSpPr>
        <p:spPr bwMode="auto">
          <a:xfrm>
            <a:off x="1524435" y="2853391"/>
            <a:ext cx="1643063" cy="1587"/>
          </a:xfrm>
          <a:prstGeom prst="line">
            <a:avLst/>
          </a:prstGeom>
          <a:noFill/>
          <a:ln w="9360">
            <a:solidFill>
              <a:srgbClr val="FF0000"/>
            </a:solidFill>
            <a:miter lim="800000"/>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93195" name="Rectangle 14"/>
          <p:cNvSpPr>
            <a:spLocks noChangeArrowheads="1"/>
          </p:cNvSpPr>
          <p:nvPr/>
        </p:nvSpPr>
        <p:spPr bwMode="auto">
          <a:xfrm>
            <a:off x="1524001" y="6612264"/>
            <a:ext cx="9786939" cy="248402"/>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r>
              <a:rPr lang="en-US" altLang="it-IT" sz="1000" b="1" kern="0">
                <a:solidFill>
                  <a:srgbClr val="000000"/>
                </a:solidFill>
              </a:rPr>
              <a:t>Several lines of evidence point to a mishap in </a:t>
            </a:r>
            <a:r>
              <a:rPr lang="en-US" altLang="it-IT" sz="1000" b="1" u="sng" kern="0">
                <a:solidFill>
                  <a:srgbClr val="002060"/>
                </a:solidFill>
              </a:rPr>
              <a:t>non-homologous end joining of double strand breaks </a:t>
            </a:r>
            <a:r>
              <a:rPr lang="en-US" altLang="it-IT" sz="1000" b="1" kern="0">
                <a:solidFill>
                  <a:srgbClr val="000000"/>
                </a:solidFill>
              </a:rPr>
              <a:t>as the most likely reason for 11q23 translocations.</a:t>
            </a:r>
          </a:p>
        </p:txBody>
      </p:sp>
      <p:sp>
        <p:nvSpPr>
          <p:cNvPr id="93196" name="AutoShape 15"/>
          <p:cNvSpPr>
            <a:spLocks noChangeArrowheads="1"/>
          </p:cNvSpPr>
          <p:nvPr/>
        </p:nvSpPr>
        <p:spPr bwMode="auto">
          <a:xfrm rot="18060000">
            <a:off x="10679547" y="6158238"/>
            <a:ext cx="500063" cy="642939"/>
          </a:xfrm>
          <a:prstGeom prst="curvedLeftArrow">
            <a:avLst>
              <a:gd name="adj1" fmla="val 25000"/>
              <a:gd name="adj2" fmla="val 50000"/>
              <a:gd name="adj3" fmla="val 25000"/>
            </a:avLst>
          </a:prstGeom>
          <a:solidFill>
            <a:srgbClr val="4F81BD"/>
          </a:solidFill>
          <a:ln w="25560">
            <a:solidFill>
              <a:srgbClr val="385D8A"/>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it-IT" altLang="it-IT" sz="1800" kern="0">
              <a:solidFill>
                <a:prstClr val="black"/>
              </a:solidFill>
            </a:endParaRPr>
          </a:p>
        </p:txBody>
      </p:sp>
      <p:sp>
        <p:nvSpPr>
          <p:cNvPr id="93197" name="Rectangle 16"/>
          <p:cNvSpPr>
            <a:spLocks noChangeArrowheads="1"/>
          </p:cNvSpPr>
          <p:nvPr/>
        </p:nvSpPr>
        <p:spPr bwMode="auto">
          <a:xfrm>
            <a:off x="5738813" y="357839"/>
            <a:ext cx="5643563" cy="602345"/>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r>
              <a:rPr lang="en-US" altLang="it-IT" sz="1100" kern="0">
                <a:solidFill>
                  <a:srgbClr val="000000"/>
                </a:solidFill>
              </a:rPr>
              <a:t>The first and most striking property of MLL fusion proteins is their incredible diversity. MLL has been found in </a:t>
            </a:r>
            <a:r>
              <a:rPr lang="en-US" altLang="it-IT" sz="1100" b="1" u="sng" kern="0">
                <a:solidFill>
                  <a:srgbClr val="000000"/>
                </a:solidFill>
              </a:rPr>
              <a:t>73 different translocations </a:t>
            </a:r>
            <a:r>
              <a:rPr lang="en-US" altLang="it-IT" sz="1100" kern="0">
                <a:solidFill>
                  <a:srgbClr val="000000"/>
                </a:solidFill>
              </a:rPr>
              <a:t>and </a:t>
            </a:r>
            <a:r>
              <a:rPr lang="en-US" altLang="it-IT" sz="1100" b="1" kern="0">
                <a:solidFill>
                  <a:srgbClr val="000000"/>
                </a:solidFill>
              </a:rPr>
              <a:t>54 partner genes </a:t>
            </a:r>
            <a:r>
              <a:rPr lang="en-US" altLang="it-IT" sz="1100" kern="0">
                <a:solidFill>
                  <a:srgbClr val="000000"/>
                </a:solidFill>
              </a:rPr>
              <a:t>have been cloned (</a:t>
            </a:r>
            <a:r>
              <a:rPr lang="en-US" altLang="it-IT" sz="1100" i="1" kern="0">
                <a:solidFill>
                  <a:srgbClr val="000000"/>
                </a:solidFill>
              </a:rPr>
              <a:t>http://atlasgeneticsoncology.</a:t>
            </a:r>
            <a:r>
              <a:rPr lang="it-IT" altLang="it-IT" sz="1100" i="1" kern="0">
                <a:solidFill>
                  <a:srgbClr val="000000"/>
                </a:solidFill>
              </a:rPr>
              <a:t>org/Genes/MLL.html).</a:t>
            </a:r>
          </a:p>
        </p:txBody>
      </p:sp>
      <p:sp>
        <p:nvSpPr>
          <p:cNvPr id="93198" name="Rectangle 17"/>
          <p:cNvSpPr>
            <a:spLocks noChangeArrowheads="1"/>
          </p:cNvSpPr>
          <p:nvPr/>
        </p:nvSpPr>
        <p:spPr bwMode="auto">
          <a:xfrm>
            <a:off x="9694863" y="4652963"/>
            <a:ext cx="1401644" cy="463846"/>
          </a:xfrm>
          <a:prstGeom prst="rect">
            <a:avLst/>
          </a:prstGeom>
          <a:solidFill>
            <a:srgbClr val="FFFF00"/>
          </a:solidFill>
          <a:ln>
            <a:noFill/>
          </a:ln>
          <a:effectLst>
            <a:outerShdw dist="17819" dir="2700000" algn="ctr" rotWithShape="0">
              <a:srgbClr val="991F00"/>
            </a:outerShdw>
          </a:effectLst>
          <a:extLs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r>
              <a:rPr lang="it-IT" altLang="it-IT" sz="1200" i="1" kern="0">
                <a:solidFill>
                  <a:srgbClr val="0000FF"/>
                </a:solidFill>
                <a:latin typeface="Arial" panose="020B0604020202020204" pitchFamily="34" charset="0"/>
                <a:ea typeface="MS PGothic" panose="020B0600070205080204" pitchFamily="34" charset="-128"/>
              </a:rPr>
              <a:t>histone </a:t>
            </a:r>
          </a:p>
          <a:p>
            <a:pPr>
              <a:spcBef>
                <a:spcPct val="0"/>
              </a:spcBef>
              <a:buFont typeface="Arial" panose="020B0604020202020204" pitchFamily="34" charset="0"/>
              <a:buNone/>
              <a:defRPr/>
            </a:pPr>
            <a:r>
              <a:rPr lang="it-IT" altLang="it-IT" sz="1200" i="1" kern="0">
                <a:solidFill>
                  <a:srgbClr val="0000FF"/>
                </a:solidFill>
                <a:latin typeface="Arial" panose="020B0604020202020204" pitchFamily="34" charset="0"/>
                <a:ea typeface="MS PGothic" panose="020B0600070205080204" pitchFamily="34" charset="-128"/>
              </a:rPr>
              <a:t>methyltransferase</a:t>
            </a:r>
          </a:p>
        </p:txBody>
      </p:sp>
    </p:spTree>
    <p:extLst>
      <p:ext uri="{BB962C8B-B14F-4D97-AF65-F5344CB8AC3E}">
        <p14:creationId xmlns:p14="http://schemas.microsoft.com/office/powerpoint/2010/main" val="376454122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625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434" y="0"/>
            <a:ext cx="7956551" cy="198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625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1" y="2134253"/>
            <a:ext cx="5364163" cy="208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626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001" y="4366278"/>
            <a:ext cx="5364163"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6261" name="Rectangle 5"/>
          <p:cNvSpPr>
            <a:spLocks noChangeArrowheads="1"/>
          </p:cNvSpPr>
          <p:nvPr/>
        </p:nvSpPr>
        <p:spPr bwMode="auto">
          <a:xfrm>
            <a:off x="2135190" y="2852738"/>
            <a:ext cx="3529012" cy="36512"/>
          </a:xfrm>
          <a:prstGeom prst="rect">
            <a:avLst/>
          </a:prstGeom>
          <a:solidFill>
            <a:srgbClr val="FF0000"/>
          </a:solidFill>
          <a:ln>
            <a:noFill/>
          </a:ln>
          <a:effectLst>
            <a:outerShdw dist="17819" dir="2700000" algn="ctr" rotWithShape="0">
              <a:srgbClr val="990000"/>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it-IT" altLang="it-IT" sz="1800" kern="0">
              <a:solidFill>
                <a:prstClr val="black"/>
              </a:solidFill>
              <a:latin typeface="Arial" panose="020B0604020202020204" pitchFamily="34" charset="0"/>
              <a:ea typeface="MS PGothic" panose="020B0600070205080204" pitchFamily="34" charset="-128"/>
            </a:endParaRPr>
          </a:p>
        </p:txBody>
      </p:sp>
      <p:sp>
        <p:nvSpPr>
          <p:cNvPr id="96262" name="Rectangle 6"/>
          <p:cNvSpPr>
            <a:spLocks noChangeArrowheads="1"/>
          </p:cNvSpPr>
          <p:nvPr/>
        </p:nvSpPr>
        <p:spPr bwMode="auto">
          <a:xfrm>
            <a:off x="3214691" y="3068638"/>
            <a:ext cx="3529012" cy="36512"/>
          </a:xfrm>
          <a:prstGeom prst="rect">
            <a:avLst/>
          </a:prstGeom>
          <a:solidFill>
            <a:srgbClr val="FF0000"/>
          </a:solidFill>
          <a:ln>
            <a:noFill/>
          </a:ln>
          <a:effectLst>
            <a:outerShdw dist="17819" dir="2700000" algn="ctr" rotWithShape="0">
              <a:srgbClr val="990000"/>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it-IT" altLang="it-IT" sz="1800" kern="0">
              <a:solidFill>
                <a:prstClr val="black"/>
              </a:solidFill>
              <a:latin typeface="Arial" panose="020B0604020202020204" pitchFamily="34" charset="0"/>
              <a:ea typeface="MS PGothic" panose="020B0600070205080204" pitchFamily="34" charset="-128"/>
            </a:endParaRPr>
          </a:p>
        </p:txBody>
      </p:sp>
      <p:sp>
        <p:nvSpPr>
          <p:cNvPr id="96263" name="Rectangle 7"/>
          <p:cNvSpPr>
            <a:spLocks noChangeArrowheads="1"/>
          </p:cNvSpPr>
          <p:nvPr/>
        </p:nvSpPr>
        <p:spPr bwMode="auto">
          <a:xfrm>
            <a:off x="1558928" y="5950603"/>
            <a:ext cx="3529013" cy="36513"/>
          </a:xfrm>
          <a:prstGeom prst="rect">
            <a:avLst/>
          </a:prstGeom>
          <a:solidFill>
            <a:srgbClr val="FF0000"/>
          </a:solidFill>
          <a:ln>
            <a:noFill/>
          </a:ln>
          <a:effectLst>
            <a:outerShdw dist="17819" dir="2700000" algn="ctr" rotWithShape="0">
              <a:srgbClr val="990000"/>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it-IT" altLang="it-IT" sz="1800" kern="0">
              <a:solidFill>
                <a:prstClr val="black"/>
              </a:solidFill>
              <a:latin typeface="Arial" panose="020B0604020202020204" pitchFamily="34" charset="0"/>
              <a:ea typeface="MS PGothic" panose="020B0600070205080204" pitchFamily="34" charset="-128"/>
            </a:endParaRPr>
          </a:p>
        </p:txBody>
      </p:sp>
      <p:sp>
        <p:nvSpPr>
          <p:cNvPr id="96264" name="Rectangle 1"/>
          <p:cNvSpPr>
            <a:spLocks noChangeArrowheads="1"/>
          </p:cNvSpPr>
          <p:nvPr/>
        </p:nvSpPr>
        <p:spPr bwMode="auto">
          <a:xfrm>
            <a:off x="7108845" y="2373414"/>
            <a:ext cx="4744279" cy="3695500"/>
          </a:xfrm>
          <a:prstGeom prst="rect">
            <a:avLst/>
          </a:prstGeom>
          <a:solidFill>
            <a:srgbClr val="FFFF99"/>
          </a:solidFill>
          <a:ln w="9525">
            <a:solidFill>
              <a:srgbClr val="C00000"/>
            </a:solidFill>
            <a:round/>
            <a:headEnd/>
            <a:tailEnd/>
          </a:ln>
        </p:spPr>
        <p:txBody>
          <a:bodyPr wrap="squar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r>
              <a:rPr lang="en-US" altLang="it-IT" sz="1800" kern="0" dirty="0">
                <a:solidFill>
                  <a:srgbClr val="000000"/>
                </a:solidFill>
              </a:rPr>
              <a:t>Our study has supported the hypothesis that </a:t>
            </a:r>
            <a:r>
              <a:rPr lang="en-US" altLang="it-IT" sz="1800" b="1" i="1" u="sng" kern="0" dirty="0">
                <a:solidFill>
                  <a:srgbClr val="000000"/>
                </a:solidFill>
                <a:highlight>
                  <a:srgbClr val="FFFF00"/>
                </a:highlight>
              </a:rPr>
              <a:t>in utero </a:t>
            </a:r>
            <a:r>
              <a:rPr lang="en-US" altLang="it-IT" sz="1800" b="1" u="sng" kern="0" dirty="0">
                <a:solidFill>
                  <a:srgbClr val="000000"/>
                </a:solidFill>
                <a:highlight>
                  <a:srgbClr val="FFFF00"/>
                </a:highlight>
              </a:rPr>
              <a:t>exposure to chemicals causes MLL*</a:t>
            </a:r>
            <a:r>
              <a:rPr lang="en-US" altLang="it-IT" sz="1800" u="sng" kern="0" dirty="0">
                <a:solidFill>
                  <a:srgbClr val="000000"/>
                </a:solidFill>
                <a:highlight>
                  <a:srgbClr val="FFFF00"/>
                </a:highlight>
              </a:rPr>
              <a:t> infant leukemia </a:t>
            </a:r>
            <a:r>
              <a:rPr lang="en-US" altLang="it-IT" sz="1800" kern="0" dirty="0">
                <a:solidFill>
                  <a:srgbClr val="000000"/>
                </a:solidFill>
              </a:rPr>
              <a:t>and has generated specific hypotheses that require further testing. </a:t>
            </a:r>
          </a:p>
          <a:p>
            <a:pPr>
              <a:spcBef>
                <a:spcPct val="0"/>
              </a:spcBef>
              <a:buFont typeface="Arial" panose="020B0604020202020204" pitchFamily="34" charset="0"/>
              <a:buNone/>
              <a:defRPr/>
            </a:pPr>
            <a:r>
              <a:rPr lang="en-US" altLang="it-IT" sz="1800" u="sng" kern="0" dirty="0">
                <a:solidFill>
                  <a:srgbClr val="000000"/>
                </a:solidFill>
                <a:highlight>
                  <a:srgbClr val="FFFF00"/>
                </a:highlight>
              </a:rPr>
              <a:t>Exposure to </a:t>
            </a:r>
            <a:r>
              <a:rPr lang="en-US" altLang="it-IT" sz="1800" b="1" i="1" u="sng" kern="0" dirty="0">
                <a:solidFill>
                  <a:srgbClr val="000000"/>
                </a:solidFill>
                <a:highlight>
                  <a:srgbClr val="FFFF00"/>
                </a:highlight>
              </a:rPr>
              <a:t>dipyrone</a:t>
            </a:r>
            <a:r>
              <a:rPr lang="en-US" altLang="it-IT" sz="1800" u="sng" kern="0" dirty="0">
                <a:solidFill>
                  <a:srgbClr val="000000"/>
                </a:solidFill>
                <a:highlight>
                  <a:srgbClr val="FFFF00"/>
                </a:highlight>
              </a:rPr>
              <a:t> </a:t>
            </a:r>
            <a:r>
              <a:rPr lang="en-US" altLang="it-IT" sz="1800" kern="0" dirty="0">
                <a:solidFill>
                  <a:srgbClr val="000000"/>
                </a:solidFill>
                <a:highlight>
                  <a:srgbClr val="FFFF00"/>
                </a:highlight>
              </a:rPr>
              <a:t>is widespread</a:t>
            </a:r>
            <a:r>
              <a:rPr lang="en-US" altLang="it-IT" sz="1800" kern="0" dirty="0">
                <a:solidFill>
                  <a:srgbClr val="000000"/>
                </a:solidFill>
              </a:rPr>
              <a:t>, particularly in Central and South America where it is available as an inexpensive, nonprescription drug. </a:t>
            </a:r>
            <a:r>
              <a:rPr lang="en-US" altLang="it-IT" sz="1800" i="1" kern="0" dirty="0" err="1">
                <a:solidFill>
                  <a:srgbClr val="000000"/>
                </a:solidFill>
              </a:rPr>
              <a:t>Mosquitocidals</a:t>
            </a:r>
            <a:r>
              <a:rPr lang="en-US" altLang="it-IT" sz="1800" b="1" i="1" kern="0" dirty="0">
                <a:solidFill>
                  <a:srgbClr val="000000"/>
                </a:solidFill>
              </a:rPr>
              <a:t> </a:t>
            </a:r>
            <a:r>
              <a:rPr lang="en-US" altLang="it-IT" sz="1800" kern="0" dirty="0">
                <a:solidFill>
                  <a:srgbClr val="000000"/>
                </a:solidFill>
              </a:rPr>
              <a:t>are similarly in general use in these same settings. </a:t>
            </a:r>
            <a:r>
              <a:rPr lang="en-US" altLang="it-IT" sz="1800" b="1" i="1" u="sng" kern="0" dirty="0">
                <a:solidFill>
                  <a:srgbClr val="000000"/>
                </a:solidFill>
                <a:highlight>
                  <a:srgbClr val="FFFF00"/>
                </a:highlight>
              </a:rPr>
              <a:t>Propoxur</a:t>
            </a:r>
            <a:r>
              <a:rPr lang="en-US" altLang="it-IT" sz="1800" u="sng" kern="0" dirty="0">
                <a:solidFill>
                  <a:srgbClr val="000000"/>
                </a:solidFill>
                <a:highlight>
                  <a:srgbClr val="FFFF00"/>
                </a:highlight>
              </a:rPr>
              <a:t>  (</a:t>
            </a:r>
            <a:r>
              <a:rPr lang="en-US" altLang="it-IT" sz="1800" b="1" i="1" u="sng" kern="0" dirty="0" err="1">
                <a:solidFill>
                  <a:srgbClr val="000000"/>
                </a:solidFill>
                <a:highlight>
                  <a:srgbClr val="FFFF00"/>
                </a:highlight>
              </a:rPr>
              <a:t>Baygon</a:t>
            </a:r>
            <a:r>
              <a:rPr lang="en-US" altLang="it-IT" sz="1800" u="sng" kern="0" dirty="0">
                <a:solidFill>
                  <a:srgbClr val="000000"/>
                </a:solidFill>
                <a:highlight>
                  <a:srgbClr val="FFFF00"/>
                </a:highlight>
              </a:rPr>
              <a:t>°) is also widely used</a:t>
            </a:r>
            <a:r>
              <a:rPr lang="en-US" altLang="it-IT" sz="1800" kern="0" dirty="0">
                <a:solidFill>
                  <a:srgbClr val="000000"/>
                </a:solidFill>
                <a:highlight>
                  <a:srgbClr val="FFFF00"/>
                </a:highlight>
              </a:rPr>
              <a:t> </a:t>
            </a:r>
            <a:r>
              <a:rPr lang="en-US" altLang="it-IT" sz="1800" kern="0" dirty="0">
                <a:solidFill>
                  <a:srgbClr val="000000"/>
                </a:solidFill>
              </a:rPr>
              <a:t>against cockroaches, fleas, and similar pests. Therefore, it is important that the associations observed in this study are reevaluated in an extended case-control study</a:t>
            </a:r>
          </a:p>
        </p:txBody>
      </p:sp>
    </p:spTree>
    <p:extLst>
      <p:ext uri="{BB962C8B-B14F-4D97-AF65-F5344CB8AC3E}">
        <p14:creationId xmlns:p14="http://schemas.microsoft.com/office/powerpoint/2010/main" val="225672915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8306" name="Picture 2"/>
          <p:cNvPicPr>
            <a:picLocks noGrp="1" noChangeAspect="1" noChangeArrowheads="1"/>
          </p:cNvPicPr>
          <p:nvPr>
            <p:ph type="title" idx="4294967295"/>
          </p:nvPr>
        </p:nvPicPr>
        <p:blipFill>
          <a:blip r:embed="rId2">
            <a:extLst>
              <a:ext uri="{28A0092B-C50C-407E-A947-70E740481C1C}">
                <a14:useLocalDpi xmlns:a14="http://schemas.microsoft.com/office/drawing/2010/main" val="0"/>
              </a:ext>
            </a:extLst>
          </a:blip>
          <a:srcRect/>
          <a:stretch>
            <a:fillRect/>
          </a:stretch>
        </p:blipFill>
        <p:spPr>
          <a:xfrm>
            <a:off x="1524001" y="0"/>
            <a:ext cx="7229475" cy="2332038"/>
          </a:xfrm>
        </p:spPr>
      </p:pic>
      <p:pic>
        <p:nvPicPr>
          <p:cNvPr id="98307" name="Picture 3"/>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1774825" y="2492375"/>
            <a:ext cx="7786688" cy="2089150"/>
          </a:xfrm>
        </p:spPr>
      </p:pic>
      <p:pic>
        <p:nvPicPr>
          <p:cNvPr id="98308" name="Picture 4"/>
          <p:cNvPicPr>
            <a:picLocks noGrp="1" noChangeAspect="1" noChangeArrowheads="1"/>
          </p:cNvPicPr>
          <p:nvPr>
            <p:ph sz="half" idx="4294967295"/>
          </p:nvPr>
        </p:nvPicPr>
        <p:blipFill>
          <a:blip r:embed="rId4">
            <a:extLst>
              <a:ext uri="{28A0092B-C50C-407E-A947-70E740481C1C}">
                <a14:useLocalDpi xmlns:a14="http://schemas.microsoft.com/office/drawing/2010/main" val="0"/>
              </a:ext>
            </a:extLst>
          </a:blip>
          <a:srcRect/>
          <a:stretch>
            <a:fillRect/>
          </a:stretch>
        </p:blipFill>
        <p:spPr>
          <a:xfrm>
            <a:off x="6456364" y="4437716"/>
            <a:ext cx="4211637" cy="2420937"/>
          </a:xfrm>
        </p:spPr>
      </p:pic>
      <p:sp>
        <p:nvSpPr>
          <p:cNvPr id="108549" name="Line 5"/>
          <p:cNvSpPr>
            <a:spLocks noChangeShapeType="1"/>
          </p:cNvSpPr>
          <p:nvPr/>
        </p:nvSpPr>
        <p:spPr bwMode="auto">
          <a:xfrm>
            <a:off x="2782892" y="2708275"/>
            <a:ext cx="5761037" cy="0"/>
          </a:xfrm>
          <a:prstGeom prst="line">
            <a:avLst/>
          </a:prstGeom>
          <a:noFill/>
          <a:ln w="9525">
            <a:solidFill>
              <a:srgbClr val="990099"/>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8550" name="Line 6"/>
          <p:cNvSpPr>
            <a:spLocks noChangeShapeType="1"/>
          </p:cNvSpPr>
          <p:nvPr/>
        </p:nvSpPr>
        <p:spPr bwMode="auto">
          <a:xfrm>
            <a:off x="2566991" y="2997200"/>
            <a:ext cx="6769100" cy="0"/>
          </a:xfrm>
          <a:prstGeom prst="line">
            <a:avLst/>
          </a:prstGeom>
          <a:noFill/>
          <a:ln w="9525">
            <a:solidFill>
              <a:srgbClr val="990099"/>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8551" name="Line 7"/>
          <p:cNvSpPr>
            <a:spLocks noChangeShapeType="1"/>
          </p:cNvSpPr>
          <p:nvPr/>
        </p:nvSpPr>
        <p:spPr bwMode="auto">
          <a:xfrm>
            <a:off x="4727651" y="3213100"/>
            <a:ext cx="4608513"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8552" name="Line 8"/>
          <p:cNvSpPr>
            <a:spLocks noChangeShapeType="1"/>
          </p:cNvSpPr>
          <p:nvPr/>
        </p:nvSpPr>
        <p:spPr bwMode="auto">
          <a:xfrm>
            <a:off x="4727651" y="3284538"/>
            <a:ext cx="4608513"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8553" name="Line 9"/>
          <p:cNvSpPr>
            <a:spLocks noChangeShapeType="1"/>
          </p:cNvSpPr>
          <p:nvPr/>
        </p:nvSpPr>
        <p:spPr bwMode="auto">
          <a:xfrm>
            <a:off x="1774828" y="3429000"/>
            <a:ext cx="720725"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8554" name="Line 10"/>
          <p:cNvSpPr>
            <a:spLocks noChangeShapeType="1"/>
          </p:cNvSpPr>
          <p:nvPr/>
        </p:nvSpPr>
        <p:spPr bwMode="auto">
          <a:xfrm>
            <a:off x="2711886" y="4149725"/>
            <a:ext cx="6697663"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8555" name="Line 11"/>
          <p:cNvSpPr>
            <a:spLocks noChangeShapeType="1"/>
          </p:cNvSpPr>
          <p:nvPr/>
        </p:nvSpPr>
        <p:spPr bwMode="auto">
          <a:xfrm>
            <a:off x="1774825" y="4365625"/>
            <a:ext cx="4249739"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8556" name="Freeform 12"/>
          <p:cNvSpPr>
            <a:spLocks/>
          </p:cNvSpPr>
          <p:nvPr/>
        </p:nvSpPr>
        <p:spPr bwMode="auto">
          <a:xfrm>
            <a:off x="4292600" y="1676400"/>
            <a:ext cx="2184400" cy="723900"/>
          </a:xfrm>
          <a:custGeom>
            <a:avLst/>
            <a:gdLst>
              <a:gd name="T0" fmla="*/ 2147483646 w 1376"/>
              <a:gd name="T1" fmla="*/ 2147483646 h 456"/>
              <a:gd name="T2" fmla="*/ 2147483646 w 1376"/>
              <a:gd name="T3" fmla="*/ 2147483646 h 456"/>
              <a:gd name="T4" fmla="*/ 2147483646 w 1376"/>
              <a:gd name="T5" fmla="*/ 2147483646 h 456"/>
              <a:gd name="T6" fmla="*/ 2147483646 w 1376"/>
              <a:gd name="T7" fmla="*/ 2147483646 h 456"/>
              <a:gd name="T8" fmla="*/ 2147483646 w 1376"/>
              <a:gd name="T9" fmla="*/ 2147483646 h 456"/>
              <a:gd name="T10" fmla="*/ 2147483646 w 1376"/>
              <a:gd name="T11" fmla="*/ 2147483646 h 456"/>
              <a:gd name="T12" fmla="*/ 2147483646 w 1376"/>
              <a:gd name="T13" fmla="*/ 2147483646 h 456"/>
              <a:gd name="T14" fmla="*/ 2147483646 w 1376"/>
              <a:gd name="T15" fmla="*/ 2147483646 h 456"/>
              <a:gd name="T16" fmla="*/ 2147483646 w 1376"/>
              <a:gd name="T17" fmla="*/ 2147483646 h 456"/>
              <a:gd name="T18" fmla="*/ 2147483646 w 1376"/>
              <a:gd name="T19" fmla="*/ 0 h 456"/>
              <a:gd name="T20" fmla="*/ 2147483646 w 1376"/>
              <a:gd name="T21" fmla="*/ 2147483646 h 456"/>
              <a:gd name="T22" fmla="*/ 2147483646 w 1376"/>
              <a:gd name="T23" fmla="*/ 2147483646 h 456"/>
              <a:gd name="T24" fmla="*/ 2147483646 w 1376"/>
              <a:gd name="T25" fmla="*/ 2147483646 h 456"/>
              <a:gd name="T26" fmla="*/ 2147483646 w 1376"/>
              <a:gd name="T27" fmla="*/ 2147483646 h 456"/>
              <a:gd name="T28" fmla="*/ 2147483646 w 1376"/>
              <a:gd name="T29" fmla="*/ 2147483646 h 456"/>
              <a:gd name="T30" fmla="*/ 2147483646 w 1376"/>
              <a:gd name="T31" fmla="*/ 2147483646 h 456"/>
              <a:gd name="T32" fmla="*/ 2147483646 w 1376"/>
              <a:gd name="T33" fmla="*/ 2147483646 h 456"/>
              <a:gd name="T34" fmla="*/ 2147483646 w 1376"/>
              <a:gd name="T35" fmla="*/ 2147483646 h 4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76"/>
              <a:gd name="T55" fmla="*/ 0 h 456"/>
              <a:gd name="T56" fmla="*/ 1376 w 1376"/>
              <a:gd name="T57" fmla="*/ 456 h 45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76" h="456">
                <a:moveTo>
                  <a:pt x="1232" y="144"/>
                </a:moveTo>
                <a:cubicBezTo>
                  <a:pt x="1184" y="160"/>
                  <a:pt x="1136" y="144"/>
                  <a:pt x="1040" y="144"/>
                </a:cubicBezTo>
                <a:cubicBezTo>
                  <a:pt x="944" y="144"/>
                  <a:pt x="808" y="136"/>
                  <a:pt x="656" y="144"/>
                </a:cubicBezTo>
                <a:cubicBezTo>
                  <a:pt x="504" y="152"/>
                  <a:pt x="200" y="152"/>
                  <a:pt x="128" y="192"/>
                </a:cubicBezTo>
                <a:cubicBezTo>
                  <a:pt x="56" y="232"/>
                  <a:pt x="88" y="352"/>
                  <a:pt x="224" y="384"/>
                </a:cubicBezTo>
                <a:cubicBezTo>
                  <a:pt x="360" y="416"/>
                  <a:pt x="768" y="384"/>
                  <a:pt x="944" y="384"/>
                </a:cubicBezTo>
                <a:cubicBezTo>
                  <a:pt x="1120" y="384"/>
                  <a:pt x="1216" y="400"/>
                  <a:pt x="1280" y="384"/>
                </a:cubicBezTo>
                <a:cubicBezTo>
                  <a:pt x="1344" y="368"/>
                  <a:pt x="1328" y="344"/>
                  <a:pt x="1328" y="288"/>
                </a:cubicBezTo>
                <a:cubicBezTo>
                  <a:pt x="1328" y="232"/>
                  <a:pt x="1312" y="96"/>
                  <a:pt x="1280" y="48"/>
                </a:cubicBezTo>
                <a:cubicBezTo>
                  <a:pt x="1248" y="0"/>
                  <a:pt x="1272" y="0"/>
                  <a:pt x="1136" y="0"/>
                </a:cubicBezTo>
                <a:cubicBezTo>
                  <a:pt x="1000" y="0"/>
                  <a:pt x="640" y="24"/>
                  <a:pt x="464" y="48"/>
                </a:cubicBezTo>
                <a:cubicBezTo>
                  <a:pt x="288" y="72"/>
                  <a:pt x="128" y="88"/>
                  <a:pt x="80" y="144"/>
                </a:cubicBezTo>
                <a:cubicBezTo>
                  <a:pt x="32" y="200"/>
                  <a:pt x="0" y="336"/>
                  <a:pt x="176" y="384"/>
                </a:cubicBezTo>
                <a:cubicBezTo>
                  <a:pt x="352" y="432"/>
                  <a:pt x="944" y="424"/>
                  <a:pt x="1136" y="432"/>
                </a:cubicBezTo>
                <a:cubicBezTo>
                  <a:pt x="1328" y="440"/>
                  <a:pt x="1288" y="456"/>
                  <a:pt x="1328" y="432"/>
                </a:cubicBezTo>
                <a:cubicBezTo>
                  <a:pt x="1368" y="408"/>
                  <a:pt x="1376" y="352"/>
                  <a:pt x="1376" y="288"/>
                </a:cubicBezTo>
                <a:cubicBezTo>
                  <a:pt x="1376" y="224"/>
                  <a:pt x="1352" y="72"/>
                  <a:pt x="1328" y="48"/>
                </a:cubicBezTo>
                <a:cubicBezTo>
                  <a:pt x="1304" y="24"/>
                  <a:pt x="1280" y="128"/>
                  <a:pt x="1232" y="144"/>
                </a:cubicBezTo>
                <a:close/>
              </a:path>
            </a:pathLst>
          </a:custGeom>
          <a:solidFill>
            <a:schemeClr val="tx1"/>
          </a:solidFill>
          <a:ln w="9525">
            <a:solidFill>
              <a:schemeClr val="bg2"/>
            </a:solidFill>
            <a:round/>
            <a:headEnd/>
            <a:tailEnd/>
          </a:ln>
        </p:spPr>
        <p:txBody>
          <a:bodyPr/>
          <a:lstStyle/>
          <a:p>
            <a:pPr>
              <a:defRPr/>
            </a:pPr>
            <a:endParaRPr lang="it-IT" kern="0">
              <a:solidFill>
                <a:sysClr val="windowText" lastClr="000000"/>
              </a:solidFill>
            </a:endParaRPr>
          </a:p>
        </p:txBody>
      </p:sp>
      <p:sp>
        <p:nvSpPr>
          <p:cNvPr id="108557" name="Rectangle 13"/>
          <p:cNvSpPr>
            <a:spLocks noChangeArrowheads="1"/>
          </p:cNvSpPr>
          <p:nvPr/>
        </p:nvSpPr>
        <p:spPr bwMode="auto">
          <a:xfrm>
            <a:off x="4800655" y="3213100"/>
            <a:ext cx="4608513" cy="71438"/>
          </a:xfrm>
          <a:prstGeom prst="rect">
            <a:avLst/>
          </a:prstGeom>
          <a:solidFill>
            <a:srgbClr val="FF0000"/>
          </a:solidFill>
          <a:ln w="9525">
            <a:solidFill>
              <a:srgbClr val="FFFF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fr-FR" altLang="it-IT" sz="1800" kern="0">
              <a:solidFill>
                <a:prstClr val="black"/>
              </a:solidFill>
              <a:latin typeface="Arial" panose="020B0604020202020204" pitchFamily="34" charset="0"/>
            </a:endParaRPr>
          </a:p>
        </p:txBody>
      </p:sp>
      <p:sp>
        <p:nvSpPr>
          <p:cNvPr id="108558" name="Rectangle 14"/>
          <p:cNvSpPr>
            <a:spLocks noChangeArrowheads="1"/>
          </p:cNvSpPr>
          <p:nvPr/>
        </p:nvSpPr>
        <p:spPr bwMode="auto">
          <a:xfrm>
            <a:off x="1774828" y="3429000"/>
            <a:ext cx="720725" cy="71438"/>
          </a:xfrm>
          <a:prstGeom prst="rect">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fr-FR" altLang="it-IT" sz="1800" kern="0">
              <a:solidFill>
                <a:prstClr val="black"/>
              </a:solidFill>
              <a:latin typeface="Arial" panose="020B0604020202020204" pitchFamily="34" charset="0"/>
            </a:endParaRPr>
          </a:p>
        </p:txBody>
      </p:sp>
      <p:sp>
        <p:nvSpPr>
          <p:cNvPr id="108559" name="Rectangle 15"/>
          <p:cNvSpPr>
            <a:spLocks noChangeArrowheads="1"/>
          </p:cNvSpPr>
          <p:nvPr/>
        </p:nvSpPr>
        <p:spPr bwMode="auto">
          <a:xfrm>
            <a:off x="6096043" y="4149725"/>
            <a:ext cx="3313113" cy="71438"/>
          </a:xfrm>
          <a:prstGeom prst="rect">
            <a:avLst/>
          </a:prstGeom>
          <a:solidFill>
            <a:srgbClr val="FF0000"/>
          </a:solidFill>
          <a:ln w="9525">
            <a:solidFill>
              <a:srgbClr val="FFFF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fr-FR" altLang="it-IT" sz="1800" kern="0">
              <a:solidFill>
                <a:prstClr val="black"/>
              </a:solidFill>
              <a:latin typeface="Arial" panose="020B0604020202020204" pitchFamily="34" charset="0"/>
            </a:endParaRPr>
          </a:p>
        </p:txBody>
      </p:sp>
      <p:sp>
        <p:nvSpPr>
          <p:cNvPr id="108560" name="Rectangle 16"/>
          <p:cNvSpPr>
            <a:spLocks noChangeArrowheads="1"/>
          </p:cNvSpPr>
          <p:nvPr/>
        </p:nvSpPr>
        <p:spPr bwMode="auto">
          <a:xfrm>
            <a:off x="1847872" y="4365625"/>
            <a:ext cx="4248151" cy="71438"/>
          </a:xfrm>
          <a:prstGeom prst="rect">
            <a:avLst/>
          </a:prstGeom>
          <a:solidFill>
            <a:srgbClr val="FF0000"/>
          </a:solidFill>
          <a:ln w="9525">
            <a:solidFill>
              <a:srgbClr val="FFFF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fr-FR" altLang="it-IT" sz="1800" kern="0">
              <a:solidFill>
                <a:prstClr val="black"/>
              </a:solidFill>
              <a:latin typeface="Arial" panose="020B0604020202020204" pitchFamily="34" charset="0"/>
            </a:endParaRPr>
          </a:p>
        </p:txBody>
      </p:sp>
      <p:sp>
        <p:nvSpPr>
          <p:cNvPr id="108562" name="Rectangle 18"/>
          <p:cNvSpPr>
            <a:spLocks noChangeArrowheads="1"/>
          </p:cNvSpPr>
          <p:nvPr/>
        </p:nvSpPr>
        <p:spPr bwMode="auto">
          <a:xfrm>
            <a:off x="6672698" y="5229878"/>
            <a:ext cx="3995737" cy="36513"/>
          </a:xfrm>
          <a:prstGeom prst="rect">
            <a:avLst/>
          </a:prstGeom>
          <a:solidFill>
            <a:srgbClr val="FF0000"/>
          </a:solidFill>
          <a:ln w="9525">
            <a:solidFill>
              <a:schemeClr val="bg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fr-FR" altLang="it-IT" sz="1800" kern="0">
              <a:solidFill>
                <a:prstClr val="black"/>
              </a:solidFill>
              <a:latin typeface="Arial" panose="020B0604020202020204" pitchFamily="34" charset="0"/>
            </a:endParaRPr>
          </a:p>
        </p:txBody>
      </p:sp>
      <p:sp>
        <p:nvSpPr>
          <p:cNvPr id="108563" name="Rectangle 19"/>
          <p:cNvSpPr>
            <a:spLocks noChangeArrowheads="1"/>
          </p:cNvSpPr>
          <p:nvPr/>
        </p:nvSpPr>
        <p:spPr bwMode="auto">
          <a:xfrm>
            <a:off x="6672698" y="5445778"/>
            <a:ext cx="3995737" cy="36513"/>
          </a:xfrm>
          <a:prstGeom prst="rect">
            <a:avLst/>
          </a:prstGeom>
          <a:solidFill>
            <a:srgbClr val="FF0000"/>
          </a:solidFill>
          <a:ln w="9525">
            <a:solidFill>
              <a:schemeClr val="bg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fr-FR" altLang="it-IT" sz="1800" kern="0">
              <a:solidFill>
                <a:prstClr val="black"/>
              </a:solidFill>
              <a:latin typeface="Arial" panose="020B0604020202020204" pitchFamily="34" charset="0"/>
            </a:endParaRPr>
          </a:p>
        </p:txBody>
      </p:sp>
      <p:sp>
        <p:nvSpPr>
          <p:cNvPr id="20" name="Rettangolo 19"/>
          <p:cNvSpPr/>
          <p:nvPr/>
        </p:nvSpPr>
        <p:spPr>
          <a:xfrm>
            <a:off x="6167576" y="4143375"/>
            <a:ext cx="2071687" cy="46038"/>
          </a:xfrm>
          <a:prstGeom prst="rect">
            <a:avLst/>
          </a:prstGeom>
          <a:solidFill>
            <a:schemeClr val="tx2"/>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Tree>
    <p:extLst>
      <p:ext uri="{BB962C8B-B14F-4D97-AF65-F5344CB8AC3E}">
        <p14:creationId xmlns:p14="http://schemas.microsoft.com/office/powerpoint/2010/main" val="332714060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30" y="4000995"/>
            <a:ext cx="11715751" cy="27146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62819" name="Picture 4"/>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3" y="2"/>
            <a:ext cx="9334500" cy="3749675"/>
          </a:xfrm>
          <a:noFill/>
        </p:spPr>
      </p:pic>
      <p:sp>
        <p:nvSpPr>
          <p:cNvPr id="6" name="Rettangolo 5"/>
          <p:cNvSpPr/>
          <p:nvPr/>
        </p:nvSpPr>
        <p:spPr>
          <a:xfrm>
            <a:off x="5810251" y="1000125"/>
            <a:ext cx="2857500" cy="2857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162821" name="Rettangolo 3"/>
          <p:cNvSpPr>
            <a:spLocks noChangeArrowheads="1"/>
          </p:cNvSpPr>
          <p:nvPr/>
        </p:nvSpPr>
        <p:spPr bwMode="auto">
          <a:xfrm>
            <a:off x="8572500" y="857254"/>
            <a:ext cx="3429000" cy="2031325"/>
          </a:xfrm>
          <a:prstGeom prst="rect">
            <a:avLst/>
          </a:prstGeom>
          <a:solidFill>
            <a:srgbClr val="FFFF00"/>
          </a:solidFill>
          <a:ln w="57150">
            <a:solidFill>
              <a:srgbClr val="0000FF"/>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0"/>
              </a:spcBef>
              <a:spcAft>
                <a:spcPct val="0"/>
              </a:spcAft>
            </a:pPr>
            <a:r>
              <a:rPr lang="en-US" altLang="it-IT" sz="1400" dirty="0" smtClean="0">
                <a:solidFill>
                  <a:prstClr val="black"/>
                </a:solidFill>
                <a:latin typeface="Calibri" pitchFamily="34" charset="0"/>
              </a:rPr>
              <a:t>The hypothesis developed </a:t>
            </a:r>
            <a:br>
              <a:rPr lang="en-US" altLang="it-IT" sz="1400" dirty="0" smtClean="0">
                <a:solidFill>
                  <a:prstClr val="black"/>
                </a:solidFill>
                <a:latin typeface="Calibri" pitchFamily="34" charset="0"/>
              </a:rPr>
            </a:br>
            <a:r>
              <a:rPr lang="en-US" altLang="it-IT" sz="1400" dirty="0" smtClean="0">
                <a:solidFill>
                  <a:prstClr val="black"/>
                </a:solidFill>
                <a:latin typeface="Calibri" pitchFamily="34" charset="0"/>
              </a:rPr>
              <a:t>in this article is that chronic stressors can induce </a:t>
            </a:r>
            <a:r>
              <a:rPr lang="en-US" altLang="it-IT" sz="1400" b="1" dirty="0" smtClean="0">
                <a:solidFill>
                  <a:prstClr val="black"/>
                </a:solidFill>
                <a:effectLst>
                  <a:outerShdw blurRad="38100" dist="38100" dir="2700000" algn="tl">
                    <a:srgbClr val="000000">
                      <a:alpha val="43137"/>
                    </a:srgbClr>
                  </a:outerShdw>
                </a:effectLst>
                <a:latin typeface="Calibri" pitchFamily="34" charset="0"/>
              </a:rPr>
              <a:t>adaptive rearrangements </a:t>
            </a:r>
            <a:br>
              <a:rPr lang="en-US" altLang="it-IT" sz="1400" b="1" dirty="0" smtClean="0">
                <a:solidFill>
                  <a:prstClr val="black"/>
                </a:solidFill>
                <a:effectLst>
                  <a:outerShdw blurRad="38100" dist="38100" dir="2700000" algn="tl">
                    <a:srgbClr val="000000">
                      <a:alpha val="43137"/>
                    </a:srgbClr>
                  </a:outerShdw>
                </a:effectLst>
                <a:latin typeface="Calibri" pitchFamily="34" charset="0"/>
              </a:rPr>
            </a:br>
            <a:r>
              <a:rPr lang="en-US" altLang="it-IT" sz="1400" b="1" dirty="0" smtClean="0">
                <a:solidFill>
                  <a:prstClr val="black"/>
                </a:solidFill>
                <a:effectLst>
                  <a:outerShdw blurRad="38100" dist="38100" dir="2700000" algn="tl">
                    <a:srgbClr val="000000">
                      <a:alpha val="43137"/>
                    </a:srgbClr>
                  </a:outerShdw>
                </a:effectLst>
                <a:latin typeface="Calibri" pitchFamily="34" charset="0"/>
              </a:rPr>
              <a:t>of the genome which might </a:t>
            </a:r>
            <a:r>
              <a:rPr lang="en-US" altLang="it-IT" sz="1400" b="1" u="sng" dirty="0" smtClean="0">
                <a:solidFill>
                  <a:prstClr val="black"/>
                </a:solidFill>
                <a:effectLst>
                  <a:outerShdw blurRad="38100" dist="38100" dir="2700000" algn="tl">
                    <a:srgbClr val="000000">
                      <a:alpha val="43137"/>
                    </a:srgbClr>
                  </a:outerShdw>
                </a:effectLst>
                <a:latin typeface="Calibri" pitchFamily="34" charset="0"/>
              </a:rPr>
              <a:t>result in new proteins helping survival in a harmful environment </a:t>
            </a:r>
            <a:r>
              <a:rPr lang="en-US" altLang="it-IT" sz="1400" b="1" dirty="0" smtClean="0">
                <a:solidFill>
                  <a:prstClr val="black"/>
                </a:solidFill>
                <a:effectLst>
                  <a:outerShdw blurRad="38100" dist="38100" dir="2700000" algn="tl">
                    <a:srgbClr val="000000">
                      <a:alpha val="43137"/>
                    </a:srgbClr>
                  </a:outerShdw>
                </a:effectLst>
                <a:latin typeface="Calibri" pitchFamily="34" charset="0"/>
              </a:rPr>
              <a:t>or trigger  the </a:t>
            </a:r>
            <a:r>
              <a:rPr lang="en-US" altLang="it-IT" sz="1400" b="1" u="sng" dirty="0" smtClean="0">
                <a:solidFill>
                  <a:prstClr val="black"/>
                </a:solidFill>
                <a:effectLst>
                  <a:outerShdw blurRad="38100" dist="38100" dir="2700000" algn="tl">
                    <a:srgbClr val="000000">
                      <a:alpha val="43137"/>
                    </a:srgbClr>
                  </a:outerShdw>
                </a:effectLst>
                <a:latin typeface="Calibri" pitchFamily="34" charset="0"/>
              </a:rPr>
              <a:t>development of a completely ‘‘new’’ organ – the cancer </a:t>
            </a:r>
            <a:r>
              <a:rPr lang="en-US" altLang="it-IT" sz="1400" dirty="0" smtClean="0">
                <a:solidFill>
                  <a:prstClr val="black"/>
                </a:solidFill>
                <a:latin typeface="Calibri" pitchFamily="34" charset="0"/>
              </a:rPr>
              <a:t>– which also survives – even though its survival is at the expenses </a:t>
            </a:r>
            <a:r>
              <a:rPr lang="it-IT" altLang="it-IT" sz="1400" dirty="0" smtClean="0">
                <a:solidFill>
                  <a:prstClr val="black"/>
                </a:solidFill>
                <a:latin typeface="Calibri" pitchFamily="34" charset="0"/>
              </a:rPr>
              <a:t>of </a:t>
            </a:r>
            <a:r>
              <a:rPr lang="it-IT" altLang="it-IT" sz="1400" dirty="0" err="1" smtClean="0">
                <a:solidFill>
                  <a:prstClr val="black"/>
                </a:solidFill>
                <a:latin typeface="Calibri" pitchFamily="34" charset="0"/>
              </a:rPr>
              <a:t>its</a:t>
            </a:r>
            <a:r>
              <a:rPr lang="it-IT" altLang="it-IT" sz="1400" dirty="0" smtClean="0">
                <a:solidFill>
                  <a:prstClr val="black"/>
                </a:solidFill>
                <a:latin typeface="Calibri" pitchFamily="34" charset="0"/>
              </a:rPr>
              <a:t> </a:t>
            </a:r>
            <a:r>
              <a:rPr lang="it-IT" altLang="it-IT" sz="1400" dirty="0" err="1" smtClean="0">
                <a:solidFill>
                  <a:prstClr val="black"/>
                </a:solidFill>
                <a:latin typeface="Calibri" pitchFamily="34" charset="0"/>
              </a:rPr>
              <a:t>host</a:t>
            </a:r>
            <a:r>
              <a:rPr lang="it-IT" altLang="it-IT" sz="1400" dirty="0" smtClean="0">
                <a:solidFill>
                  <a:prstClr val="black"/>
                </a:solidFill>
                <a:latin typeface="Calibri" pitchFamily="34" charset="0"/>
              </a:rPr>
              <a:t>.</a:t>
            </a:r>
          </a:p>
        </p:txBody>
      </p:sp>
      <p:sp>
        <p:nvSpPr>
          <p:cNvPr id="162822" name="Rettangolo 6"/>
          <p:cNvSpPr>
            <a:spLocks noChangeArrowheads="1"/>
          </p:cNvSpPr>
          <p:nvPr/>
        </p:nvSpPr>
        <p:spPr bwMode="auto">
          <a:xfrm>
            <a:off x="1416029" y="359755"/>
            <a:ext cx="5823127" cy="954107"/>
          </a:xfrm>
          <a:prstGeom prst="rect">
            <a:avLst/>
          </a:prstGeom>
          <a:solidFill>
            <a:srgbClr val="FFFF00"/>
          </a:solidFill>
          <a:ln w="38100">
            <a:solidFill>
              <a:srgbClr val="FF0000"/>
            </a:solidFill>
            <a:miter lim="800000"/>
            <a:headEnd/>
            <a:tailEnd/>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1400" b="1" i="1" dirty="0" smtClean="0">
                <a:solidFill>
                  <a:prstClr val="black"/>
                </a:solidFill>
                <a:effectLst>
                  <a:outerShdw blurRad="38100" dist="38100" dir="2700000" algn="tl">
                    <a:srgbClr val="000000">
                      <a:alpha val="43137"/>
                    </a:srgbClr>
                  </a:outerShdw>
                </a:effectLst>
                <a:latin typeface="Calibri" pitchFamily="34" charset="0"/>
              </a:rPr>
              <a:t>Stressors</a:t>
            </a:r>
            <a:r>
              <a:rPr lang="en-US" altLang="it-IT" sz="1400" b="1" dirty="0" smtClean="0">
                <a:solidFill>
                  <a:prstClr val="black"/>
                </a:solidFill>
                <a:effectLst>
                  <a:outerShdw blurRad="38100" dist="38100" dir="2700000" algn="tl">
                    <a:srgbClr val="000000">
                      <a:alpha val="43137"/>
                    </a:srgbClr>
                  </a:outerShdw>
                </a:effectLst>
                <a:latin typeface="Calibri" pitchFamily="34" charset="0"/>
              </a:rPr>
              <a:t>, which cannot be compensated for with the usual cell possibilities might arouse </a:t>
            </a:r>
            <a:r>
              <a:rPr lang="en-US" altLang="it-IT" sz="1400" b="1" u="sng" dirty="0" smtClean="0">
                <a:solidFill>
                  <a:prstClr val="black"/>
                </a:solidFill>
                <a:effectLst>
                  <a:outerShdw blurRad="38100" dist="38100" dir="2700000" algn="tl">
                    <a:srgbClr val="000000">
                      <a:alpha val="43137"/>
                    </a:srgbClr>
                  </a:outerShdw>
                </a:effectLst>
                <a:latin typeface="Calibri" pitchFamily="34" charset="0"/>
              </a:rPr>
              <a:t>evolutionary</a:t>
            </a:r>
            <a:r>
              <a:rPr lang="en-US" altLang="it-IT" sz="1400" b="1" dirty="0" smtClean="0">
                <a:solidFill>
                  <a:prstClr val="black"/>
                </a:solidFill>
                <a:effectLst>
                  <a:outerShdw blurRad="38100" dist="38100" dir="2700000" algn="tl">
                    <a:srgbClr val="000000">
                      <a:alpha val="43137"/>
                    </a:srgbClr>
                  </a:outerShdw>
                </a:effectLst>
                <a:latin typeface="Calibri" pitchFamily="34" charset="0"/>
              </a:rPr>
              <a:t> </a:t>
            </a:r>
            <a:r>
              <a:rPr lang="en-US" altLang="it-IT" sz="1400" b="1" i="1" u="sng" dirty="0" smtClean="0">
                <a:solidFill>
                  <a:srgbClr val="C00000"/>
                </a:solidFill>
                <a:effectLst>
                  <a:outerShdw blurRad="38100" dist="38100" dir="2700000" algn="tl">
                    <a:srgbClr val="000000">
                      <a:alpha val="43137"/>
                    </a:srgbClr>
                  </a:outerShdw>
                </a:effectLst>
                <a:latin typeface="Calibri" pitchFamily="34" charset="0"/>
              </a:rPr>
              <a:t>mechanisms</a:t>
            </a:r>
            <a:r>
              <a:rPr lang="en-US" altLang="it-IT" sz="1400" b="1" dirty="0" smtClean="0">
                <a:solidFill>
                  <a:prstClr val="black"/>
                </a:solidFill>
                <a:effectLst>
                  <a:outerShdw blurRad="38100" dist="38100" dir="2700000" algn="tl">
                    <a:srgbClr val="000000">
                      <a:alpha val="43137"/>
                    </a:srgbClr>
                  </a:outerShdw>
                </a:effectLst>
                <a:latin typeface="Calibri" pitchFamily="34" charset="0"/>
              </a:rPr>
              <a:t> </a:t>
            </a:r>
            <a:r>
              <a:rPr lang="en-US" altLang="it-IT" sz="1400" dirty="0" smtClean="0">
                <a:solidFill>
                  <a:srgbClr val="C00000"/>
                </a:solidFill>
                <a:latin typeface="Calibri" pitchFamily="34" charset="0"/>
              </a:rPr>
              <a:t>intended </a:t>
            </a:r>
            <a:r>
              <a:rPr lang="en-US" altLang="it-IT" sz="1400" u="sng" dirty="0" smtClean="0">
                <a:solidFill>
                  <a:srgbClr val="C00000"/>
                </a:solidFill>
                <a:latin typeface="Calibri" pitchFamily="34" charset="0"/>
              </a:rPr>
              <a:t>to create </a:t>
            </a:r>
            <a:r>
              <a:rPr lang="en-US" altLang="it-IT" sz="1400" i="1" u="sng" dirty="0" smtClean="0">
                <a:solidFill>
                  <a:srgbClr val="C00000"/>
                </a:solidFill>
                <a:latin typeface="Calibri" pitchFamily="34" charset="0"/>
              </a:rPr>
              <a:t>new protein variants</a:t>
            </a:r>
            <a:r>
              <a:rPr lang="en-US" altLang="it-IT" sz="1400" dirty="0" smtClean="0">
                <a:solidFill>
                  <a:prstClr val="black"/>
                </a:solidFill>
                <a:latin typeface="Calibri" pitchFamily="34" charset="0"/>
              </a:rPr>
              <a:t>. One of these is the </a:t>
            </a:r>
            <a:r>
              <a:rPr lang="en-US" altLang="it-IT" sz="1400" i="1" u="sng" dirty="0" smtClean="0">
                <a:solidFill>
                  <a:srgbClr val="C00000"/>
                </a:solidFill>
                <a:latin typeface="Calibri" pitchFamily="34" charset="0"/>
              </a:rPr>
              <a:t>activation of transposable elements </a:t>
            </a:r>
            <a:r>
              <a:rPr lang="en-US" altLang="it-IT" sz="1400" dirty="0" smtClean="0">
                <a:solidFill>
                  <a:prstClr val="black"/>
                </a:solidFill>
                <a:latin typeface="Calibri" pitchFamily="34" charset="0"/>
              </a:rPr>
              <a:t>which leads to a </a:t>
            </a:r>
            <a:r>
              <a:rPr lang="en-US" altLang="it-IT" sz="1400" dirty="0" smtClean="0">
                <a:solidFill>
                  <a:srgbClr val="C00000"/>
                </a:solidFill>
                <a:latin typeface="Calibri" pitchFamily="34" charset="0"/>
              </a:rPr>
              <a:t>reformatting of the genome</a:t>
            </a:r>
            <a:r>
              <a:rPr lang="en-US" altLang="it-IT" sz="1400" dirty="0" smtClean="0">
                <a:solidFill>
                  <a:prstClr val="black"/>
                </a:solidFill>
                <a:latin typeface="Calibri" pitchFamily="34" charset="0"/>
              </a:rPr>
              <a:t>. </a:t>
            </a:r>
            <a:endParaRPr lang="it-IT" altLang="it-IT" sz="1400" dirty="0" smtClean="0">
              <a:solidFill>
                <a:prstClr val="black"/>
              </a:solidFill>
              <a:latin typeface="Calibri" pitchFamily="34" charset="0"/>
            </a:endParaRPr>
          </a:p>
        </p:txBody>
      </p:sp>
      <p:cxnSp>
        <p:nvCxnSpPr>
          <p:cNvPr id="9" name="Connettore 1 8"/>
          <p:cNvCxnSpPr/>
          <p:nvPr/>
        </p:nvCxnSpPr>
        <p:spPr>
          <a:xfrm>
            <a:off x="3429088" y="4286250"/>
            <a:ext cx="8286751" cy="158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Connettore 1 9"/>
          <p:cNvCxnSpPr/>
          <p:nvPr/>
        </p:nvCxnSpPr>
        <p:spPr>
          <a:xfrm>
            <a:off x="7239001" y="4786808"/>
            <a:ext cx="4667251" cy="158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Connettore 1 12"/>
          <p:cNvCxnSpPr/>
          <p:nvPr/>
        </p:nvCxnSpPr>
        <p:spPr>
          <a:xfrm>
            <a:off x="285752" y="5000625"/>
            <a:ext cx="1047749" cy="158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Connettore 2 14"/>
          <p:cNvCxnSpPr/>
          <p:nvPr/>
        </p:nvCxnSpPr>
        <p:spPr>
          <a:xfrm>
            <a:off x="1143000" y="5000625"/>
            <a:ext cx="381000"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Connettore 1 16"/>
          <p:cNvCxnSpPr/>
          <p:nvPr/>
        </p:nvCxnSpPr>
        <p:spPr>
          <a:xfrm>
            <a:off x="1714501" y="5000625"/>
            <a:ext cx="3905251" cy="158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Connettore 2 18"/>
          <p:cNvCxnSpPr/>
          <p:nvPr/>
        </p:nvCxnSpPr>
        <p:spPr>
          <a:xfrm>
            <a:off x="5143830" y="5000625"/>
            <a:ext cx="66675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Connettore 1 21"/>
          <p:cNvCxnSpPr/>
          <p:nvPr/>
        </p:nvCxnSpPr>
        <p:spPr>
          <a:xfrm>
            <a:off x="2857500" y="5286375"/>
            <a:ext cx="2667000" cy="158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Connettore 2 24"/>
          <p:cNvCxnSpPr/>
          <p:nvPr/>
        </p:nvCxnSpPr>
        <p:spPr>
          <a:xfrm rot="5400000" flipH="1" flipV="1">
            <a:off x="4119892" y="3119438"/>
            <a:ext cx="3571875" cy="76200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Connettore 2 26"/>
          <p:cNvCxnSpPr/>
          <p:nvPr/>
        </p:nvCxnSpPr>
        <p:spPr>
          <a:xfrm flipV="1">
            <a:off x="5905588" y="2643683"/>
            <a:ext cx="2571751" cy="714375"/>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62832" name="Connettore 2 30"/>
          <p:cNvCxnSpPr>
            <a:cxnSpLocks noChangeShapeType="1"/>
          </p:cNvCxnSpPr>
          <p:nvPr/>
        </p:nvCxnSpPr>
        <p:spPr bwMode="auto">
          <a:xfrm>
            <a:off x="3143251" y="6462327"/>
            <a:ext cx="5905500" cy="1588"/>
          </a:xfrm>
          <a:prstGeom prst="straightConnector1">
            <a:avLst/>
          </a:prstGeom>
          <a:noFill/>
          <a:ln w="57150" algn="ctr">
            <a:solidFill>
              <a:srgbClr val="0000FF"/>
            </a:solidFill>
            <a:round/>
            <a:headEnd/>
            <a:tailEnd type="arrow" w="med" len="med"/>
          </a:ln>
          <a:extLst>
            <a:ext uri="{909E8E84-426E-40DD-AFC4-6F175D3DCCD1}">
              <a14:hiddenFill xmlns:a14="http://schemas.microsoft.com/office/drawing/2010/main">
                <a:noFill/>
              </a14:hiddenFill>
            </a:ext>
          </a:extLst>
        </p:spPr>
      </p:cxnSp>
      <p:cxnSp>
        <p:nvCxnSpPr>
          <p:cNvPr id="33" name="Connettore 1 32"/>
          <p:cNvCxnSpPr/>
          <p:nvPr/>
        </p:nvCxnSpPr>
        <p:spPr>
          <a:xfrm>
            <a:off x="9239251" y="6429375"/>
            <a:ext cx="2476500" cy="158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5" name="Connettore 1 34"/>
          <p:cNvCxnSpPr/>
          <p:nvPr/>
        </p:nvCxnSpPr>
        <p:spPr>
          <a:xfrm>
            <a:off x="381000" y="6715125"/>
            <a:ext cx="6096000" cy="158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Connettore 2 37"/>
          <p:cNvCxnSpPr/>
          <p:nvPr/>
        </p:nvCxnSpPr>
        <p:spPr>
          <a:xfrm>
            <a:off x="476252" y="5072558"/>
            <a:ext cx="2571749" cy="1214437"/>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9" name="Ovale 38"/>
          <p:cNvSpPr/>
          <p:nvPr/>
        </p:nvSpPr>
        <p:spPr>
          <a:xfrm>
            <a:off x="5715000" y="5000625"/>
            <a:ext cx="381000" cy="285750"/>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dirty="0">
                <a:solidFill>
                  <a:prstClr val="black"/>
                </a:solidFill>
              </a:rPr>
              <a:t>1</a:t>
            </a:r>
          </a:p>
        </p:txBody>
      </p:sp>
      <p:sp>
        <p:nvSpPr>
          <p:cNvPr id="40" name="Ovale 39"/>
          <p:cNvSpPr/>
          <p:nvPr/>
        </p:nvSpPr>
        <p:spPr>
          <a:xfrm>
            <a:off x="8177767" y="2144713"/>
            <a:ext cx="381000" cy="285750"/>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dirty="0">
                <a:solidFill>
                  <a:prstClr val="black"/>
                </a:solidFill>
              </a:rPr>
              <a:t>2</a:t>
            </a:r>
          </a:p>
        </p:txBody>
      </p:sp>
      <p:sp>
        <p:nvSpPr>
          <p:cNvPr id="41" name="Rettangolo 40"/>
          <p:cNvSpPr/>
          <p:nvPr/>
        </p:nvSpPr>
        <p:spPr>
          <a:xfrm>
            <a:off x="3524581" y="5286375"/>
            <a:ext cx="2000249" cy="2540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42" name="Ovale 41"/>
          <p:cNvSpPr/>
          <p:nvPr/>
        </p:nvSpPr>
        <p:spPr>
          <a:xfrm>
            <a:off x="7440084" y="836613"/>
            <a:ext cx="381000" cy="295275"/>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dirty="0">
                <a:solidFill>
                  <a:prstClr val="black"/>
                </a:solidFill>
              </a:rPr>
              <a:t>1</a:t>
            </a:r>
          </a:p>
        </p:txBody>
      </p:sp>
      <p:sp>
        <p:nvSpPr>
          <p:cNvPr id="43" name="Ovale 42"/>
          <p:cNvSpPr/>
          <p:nvPr/>
        </p:nvSpPr>
        <p:spPr>
          <a:xfrm>
            <a:off x="11620500" y="6429375"/>
            <a:ext cx="381000" cy="285750"/>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dirty="0">
                <a:solidFill>
                  <a:prstClr val="black"/>
                </a:solidFill>
              </a:rPr>
              <a:t>3</a:t>
            </a:r>
          </a:p>
        </p:txBody>
      </p:sp>
      <p:cxnSp>
        <p:nvCxnSpPr>
          <p:cNvPr id="45" name="Connettore 2 44"/>
          <p:cNvCxnSpPr>
            <a:stCxn id="162822" idx="3"/>
          </p:cNvCxnSpPr>
          <p:nvPr/>
        </p:nvCxnSpPr>
        <p:spPr>
          <a:xfrm>
            <a:off x="7239156" y="836809"/>
            <a:ext cx="965174" cy="750083"/>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Connettore 2 46"/>
          <p:cNvCxnSpPr/>
          <p:nvPr/>
        </p:nvCxnSpPr>
        <p:spPr>
          <a:xfrm rot="16200000" flipH="1">
            <a:off x="7620001" y="1404938"/>
            <a:ext cx="571500" cy="76200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Connettore 1 28"/>
          <p:cNvCxnSpPr/>
          <p:nvPr/>
        </p:nvCxnSpPr>
        <p:spPr>
          <a:xfrm>
            <a:off x="1714501" y="2500808"/>
            <a:ext cx="3905251" cy="1587"/>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30" name="Connettore 1 29"/>
          <p:cNvCxnSpPr/>
          <p:nvPr/>
        </p:nvCxnSpPr>
        <p:spPr>
          <a:xfrm>
            <a:off x="190501" y="2143125"/>
            <a:ext cx="3905251" cy="158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32" name="Connettore 1 31"/>
          <p:cNvCxnSpPr/>
          <p:nvPr/>
        </p:nvCxnSpPr>
        <p:spPr>
          <a:xfrm flipV="1">
            <a:off x="6191252" y="2143620"/>
            <a:ext cx="1225549" cy="9525"/>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62847" name="Connettore 1 28"/>
          <p:cNvCxnSpPr>
            <a:cxnSpLocks noChangeShapeType="1"/>
          </p:cNvCxnSpPr>
          <p:nvPr/>
        </p:nvCxnSpPr>
        <p:spPr bwMode="auto">
          <a:xfrm>
            <a:off x="239185" y="6693544"/>
            <a:ext cx="6144683" cy="0"/>
          </a:xfrm>
          <a:prstGeom prst="line">
            <a:avLst/>
          </a:prstGeom>
          <a:noFill/>
          <a:ln w="57150" algn="ctr">
            <a:solidFill>
              <a:srgbClr val="C00000"/>
            </a:solidFill>
            <a:round/>
            <a:headEnd/>
            <a:tailEnd/>
          </a:ln>
          <a:extLst>
            <a:ext uri="{909E8E84-426E-40DD-AFC4-6F175D3DCCD1}">
              <a14:hiddenFill xmlns:a14="http://schemas.microsoft.com/office/drawing/2010/main">
                <a:noFill/>
              </a14:hiddenFill>
            </a:ext>
          </a:extLst>
        </p:spPr>
      </p:cxnSp>
      <p:sp>
        <p:nvSpPr>
          <p:cNvPr id="162848" name="AutoShape 2"/>
          <p:cNvSpPr>
            <a:spLocks noChangeArrowheads="1"/>
          </p:cNvSpPr>
          <p:nvPr/>
        </p:nvSpPr>
        <p:spPr bwMode="auto">
          <a:xfrm>
            <a:off x="4877130" y="5598020"/>
            <a:ext cx="311151" cy="650875"/>
          </a:xfrm>
          <a:prstGeom prst="downArrow">
            <a:avLst>
              <a:gd name="adj1" fmla="val 50000"/>
              <a:gd name="adj2" fmla="val 69728"/>
            </a:avLst>
          </a:prstGeom>
          <a:solidFill>
            <a:srgbClr val="FF0000"/>
          </a:solidFill>
          <a:ln w="38100">
            <a:solidFill>
              <a:srgbClr val="0000FF"/>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latin typeface="Calibri" pitchFamily="34" charset="0"/>
            </a:endParaRPr>
          </a:p>
        </p:txBody>
      </p:sp>
    </p:spTree>
    <p:extLst>
      <p:ext uri="{BB962C8B-B14F-4D97-AF65-F5344CB8AC3E}">
        <p14:creationId xmlns:p14="http://schemas.microsoft.com/office/powerpoint/2010/main" val="202238462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 y="495"/>
            <a:ext cx="1028700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5251" y="1357313"/>
            <a:ext cx="426720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752" y="1500188"/>
            <a:ext cx="6381749"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3" y="4143375"/>
            <a:ext cx="12001500"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Connettore 1 6"/>
          <p:cNvCxnSpPr/>
          <p:nvPr/>
        </p:nvCxnSpPr>
        <p:spPr>
          <a:xfrm>
            <a:off x="2286001" y="5572125"/>
            <a:ext cx="2000251" cy="158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Connettore 2 8"/>
          <p:cNvCxnSpPr/>
          <p:nvPr/>
        </p:nvCxnSpPr>
        <p:spPr>
          <a:xfrm rot="5400000" flipH="1" flipV="1">
            <a:off x="2381251" y="4620119"/>
            <a:ext cx="857250" cy="104775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Connettore 1 10"/>
          <p:cNvCxnSpPr/>
          <p:nvPr/>
        </p:nvCxnSpPr>
        <p:spPr>
          <a:xfrm>
            <a:off x="4572003" y="5572125"/>
            <a:ext cx="2476500" cy="1588"/>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Connettore 2 12"/>
          <p:cNvCxnSpPr/>
          <p:nvPr/>
        </p:nvCxnSpPr>
        <p:spPr>
          <a:xfrm rot="16200000" flipV="1">
            <a:off x="6179345" y="4703216"/>
            <a:ext cx="785812" cy="9525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Connettore 1 14"/>
          <p:cNvCxnSpPr/>
          <p:nvPr/>
        </p:nvCxnSpPr>
        <p:spPr>
          <a:xfrm>
            <a:off x="1714501" y="5429250"/>
            <a:ext cx="3524251"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Connettore 2 16"/>
          <p:cNvCxnSpPr/>
          <p:nvPr/>
        </p:nvCxnSpPr>
        <p:spPr>
          <a:xfrm rot="16200000" flipV="1">
            <a:off x="1107612" y="4726782"/>
            <a:ext cx="642937"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1674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73903" y="214313"/>
            <a:ext cx="51181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9" name="Rettangolo 18"/>
          <p:cNvSpPr>
            <a:spLocks noChangeArrowheads="1"/>
          </p:cNvSpPr>
          <p:nvPr/>
        </p:nvSpPr>
        <p:spPr bwMode="auto">
          <a:xfrm>
            <a:off x="381330" y="3571881"/>
            <a:ext cx="8667751"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1400" b="1" smtClean="0">
                <a:solidFill>
                  <a:prstClr val="black"/>
                </a:solidFill>
                <a:latin typeface="Calibri" pitchFamily="34" charset="0"/>
              </a:rPr>
              <a:t>L1s</a:t>
            </a:r>
            <a:r>
              <a:rPr lang="en-US" altLang="it-IT" sz="1400" smtClean="0">
                <a:solidFill>
                  <a:prstClr val="black"/>
                </a:solidFill>
                <a:latin typeface="Calibri" pitchFamily="34" charset="0"/>
              </a:rPr>
              <a:t> account directly or indirectly for about </a:t>
            </a:r>
            <a:r>
              <a:rPr lang="en-US" altLang="it-IT" sz="1400" b="1" smtClean="0">
                <a:solidFill>
                  <a:prstClr val="black"/>
                </a:solidFill>
                <a:latin typeface="Calibri" pitchFamily="34" charset="0"/>
              </a:rPr>
              <a:t>one-third of the human genome</a:t>
            </a:r>
            <a:endParaRPr lang="it-IT" altLang="it-IT" sz="1400" b="1" smtClean="0">
              <a:solidFill>
                <a:prstClr val="black"/>
              </a:solidFill>
              <a:latin typeface="Calibri" pitchFamily="34" charset="0"/>
            </a:endParaRPr>
          </a:p>
        </p:txBody>
      </p:sp>
      <p:sp>
        <p:nvSpPr>
          <p:cNvPr id="116750" name="Rettangolo 19"/>
          <p:cNvSpPr>
            <a:spLocks noChangeArrowheads="1"/>
          </p:cNvSpPr>
          <p:nvPr/>
        </p:nvSpPr>
        <p:spPr bwMode="auto">
          <a:xfrm>
            <a:off x="239184" y="6001245"/>
            <a:ext cx="10865421" cy="83099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1200" b="1" u="sng" dirty="0" smtClean="0">
                <a:solidFill>
                  <a:srgbClr val="0000FF"/>
                </a:solidFill>
                <a:effectLst>
                  <a:outerShdw blurRad="38100" dist="38100" dir="2700000" algn="tl">
                    <a:srgbClr val="000000">
                      <a:alpha val="43137"/>
                    </a:srgbClr>
                  </a:outerShdw>
                </a:effectLst>
                <a:latin typeface="Calibri" pitchFamily="34" charset="0"/>
              </a:rPr>
              <a:t>RETROTRANSPOSITION IN THE ORGANISM LIKELY OCCURS IN BOTH MALE AND FEMALE GERM CELLS AND MAY ALSO OCCUR VERY EARLY IN EMBRYONIC DEVELOPMENT</a:t>
            </a:r>
            <a:r>
              <a:rPr lang="en-US" altLang="it-IT" sz="1200" dirty="0" smtClean="0">
                <a:solidFill>
                  <a:prstClr val="black"/>
                </a:solidFill>
                <a:latin typeface="Calibri" pitchFamily="34" charset="0"/>
              </a:rPr>
              <a:t>. </a:t>
            </a:r>
          </a:p>
          <a:p>
            <a:pPr eaLnBrk="1" fontAlgn="base" hangingPunct="1">
              <a:spcBef>
                <a:spcPct val="0"/>
              </a:spcBef>
              <a:spcAft>
                <a:spcPct val="0"/>
              </a:spcAft>
            </a:pPr>
            <a:endParaRPr lang="en-US" altLang="it-IT" sz="1200" dirty="0">
              <a:solidFill>
                <a:prstClr val="black"/>
              </a:solidFill>
              <a:latin typeface="Calibri" pitchFamily="34" charset="0"/>
            </a:endParaRPr>
          </a:p>
          <a:p>
            <a:pPr eaLnBrk="1" fontAlgn="base" hangingPunct="1">
              <a:spcBef>
                <a:spcPct val="0"/>
              </a:spcBef>
              <a:spcAft>
                <a:spcPct val="0"/>
              </a:spcAft>
            </a:pPr>
            <a:r>
              <a:rPr lang="en-US" altLang="it-IT" sz="1200" dirty="0" smtClean="0">
                <a:solidFill>
                  <a:prstClr val="black"/>
                </a:solidFill>
                <a:latin typeface="Calibri" pitchFamily="34" charset="0"/>
              </a:rPr>
              <a:t>THERE IS STRONG EVIDENCE THAT </a:t>
            </a:r>
            <a:r>
              <a:rPr lang="en-US" altLang="it-IT" sz="1200" b="1" dirty="0" smtClean="0">
                <a:solidFill>
                  <a:prstClr val="black"/>
                </a:solidFill>
                <a:latin typeface="Calibri" pitchFamily="34" charset="0"/>
              </a:rPr>
              <a:t>L1 RETROTRANSPOSITION IS SUPPRESSED IN SOMATIC CELLS </a:t>
            </a:r>
            <a:r>
              <a:rPr lang="en-US" altLang="it-IT" sz="1200" dirty="0" smtClean="0">
                <a:solidFill>
                  <a:prstClr val="black"/>
                </a:solidFill>
                <a:latin typeface="Calibri" pitchFamily="34" charset="0"/>
              </a:rPr>
              <a:t>BY MECHANISMS NOT CLEARLY UNDERSTOOD, ALTHOUGH </a:t>
            </a:r>
            <a:r>
              <a:rPr lang="en-US" altLang="it-IT" sz="1200" b="1" dirty="0" smtClean="0">
                <a:solidFill>
                  <a:prstClr val="black"/>
                </a:solidFill>
                <a:latin typeface="Calibri" pitchFamily="34" charset="0"/>
              </a:rPr>
              <a:t>PROMOTER REPRESSION, METHYLATION, AND RNA INTERFERENCE</a:t>
            </a:r>
            <a:r>
              <a:rPr lang="en-US" altLang="it-IT" sz="1200" dirty="0" smtClean="0">
                <a:solidFill>
                  <a:prstClr val="black"/>
                </a:solidFill>
                <a:latin typeface="Calibri" pitchFamily="34" charset="0"/>
              </a:rPr>
              <a:t> ARE AMONG THE USUAL SUSPECTS</a:t>
            </a:r>
            <a:endParaRPr lang="it-IT" altLang="it-IT" sz="1200" dirty="0" smtClean="0">
              <a:solidFill>
                <a:prstClr val="black"/>
              </a:solidFill>
              <a:latin typeface="Calibri" pitchFamily="34" charset="0"/>
            </a:endParaRPr>
          </a:p>
        </p:txBody>
      </p:sp>
      <p:cxnSp>
        <p:nvCxnSpPr>
          <p:cNvPr id="16" name="Connettore 1 15"/>
          <p:cNvCxnSpPr/>
          <p:nvPr/>
        </p:nvCxnSpPr>
        <p:spPr>
          <a:xfrm>
            <a:off x="3714751" y="2143125"/>
            <a:ext cx="3048000" cy="158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1" name="Connettore 1 20"/>
          <p:cNvCxnSpPr/>
          <p:nvPr/>
        </p:nvCxnSpPr>
        <p:spPr>
          <a:xfrm>
            <a:off x="857251" y="2786558"/>
            <a:ext cx="4572000" cy="1587"/>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3" name="Connettore 1 22"/>
          <p:cNvCxnSpPr/>
          <p:nvPr/>
        </p:nvCxnSpPr>
        <p:spPr>
          <a:xfrm>
            <a:off x="857252" y="2571750"/>
            <a:ext cx="5619749" cy="158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10744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31000">
              <a:schemeClr val="tx2">
                <a:lumMod val="40000"/>
                <a:lumOff val="60000"/>
              </a:schemeClr>
            </a:gs>
            <a:gs pos="100000">
              <a:srgbClr val="E1E8F5"/>
            </a:gs>
          </a:gsLst>
          <a:lin ang="5400000" scaled="1"/>
        </a:gradFill>
        <a:effectLst/>
      </p:bgPr>
    </p:bg>
    <p:spTree>
      <p:nvGrpSpPr>
        <p:cNvPr id="1" name=""/>
        <p:cNvGrpSpPr/>
        <p:nvPr/>
      </p:nvGrpSpPr>
      <p:grpSpPr>
        <a:xfrm>
          <a:off x="0" y="0"/>
          <a:ext cx="0" cy="0"/>
          <a:chOff x="0" y="0"/>
          <a:chExt cx="0" cy="0"/>
        </a:xfrm>
      </p:grpSpPr>
      <p:sp>
        <p:nvSpPr>
          <p:cNvPr id="3" name="Segnaposto contenuto 2"/>
          <p:cNvSpPr>
            <a:spLocks noGrp="1"/>
          </p:cNvSpPr>
          <p:nvPr>
            <p:ph idx="4294967295"/>
          </p:nvPr>
        </p:nvSpPr>
        <p:spPr>
          <a:xfrm>
            <a:off x="901485" y="544368"/>
            <a:ext cx="9145835" cy="4970497"/>
          </a:xfrm>
          <a:solidFill>
            <a:srgbClr val="FFFFCC"/>
          </a:solidFill>
          <a:ln>
            <a:solidFill>
              <a:schemeClr val="accent1"/>
            </a:solidFill>
          </a:ln>
        </p:spPr>
        <p:txBody>
          <a:bodyPr/>
          <a:lstStyle/>
          <a:p>
            <a:pPr eaLnBrk="1" hangingPunct="1">
              <a:lnSpc>
                <a:spcPct val="80000"/>
              </a:lnSpc>
              <a:defRPr/>
            </a:pPr>
            <a:endParaRPr lang="en-GB" sz="2000" u="sng" dirty="0">
              <a:solidFill>
                <a:srgbClr val="0000FF"/>
              </a:solidFill>
              <a:highlight>
                <a:srgbClr val="FFFF00"/>
              </a:highlight>
            </a:endParaRPr>
          </a:p>
          <a:p>
            <a:pPr eaLnBrk="1" hangingPunct="1">
              <a:defRPr/>
            </a:pPr>
            <a:r>
              <a:rPr lang="en-GB" sz="1600" u="sng" dirty="0">
                <a:solidFill>
                  <a:srgbClr val="0000FF"/>
                </a:solidFill>
                <a:highlight>
                  <a:srgbClr val="FFFF00"/>
                </a:highlight>
              </a:rPr>
              <a:t>the </a:t>
            </a:r>
            <a:r>
              <a:rPr lang="en-GB" sz="1600" b="1" u="sng" dirty="0">
                <a:solidFill>
                  <a:srgbClr val="0000FF"/>
                </a:solidFill>
                <a:highlight>
                  <a:srgbClr val="FFFF00"/>
                </a:highlight>
              </a:rPr>
              <a:t>large size of the study sample </a:t>
            </a:r>
            <a:r>
              <a:rPr lang="en-GB" sz="1600" b="1" dirty="0"/>
              <a:t>(</a:t>
            </a:r>
            <a:r>
              <a:rPr lang="en-GB" sz="1600" b="1" u="sng" dirty="0">
                <a:highlight>
                  <a:srgbClr val="FFFF00"/>
                </a:highlight>
              </a:rPr>
              <a:t>63 cancer registries </a:t>
            </a:r>
            <a:r>
              <a:rPr lang="en-GB" sz="1600" u="sng" dirty="0">
                <a:highlight>
                  <a:srgbClr val="FFFF00"/>
                </a:highlight>
              </a:rPr>
              <a:t>from </a:t>
            </a:r>
            <a:r>
              <a:rPr lang="en-GB" sz="1600" b="1" u="sng" dirty="0">
                <a:effectLst>
                  <a:outerShdw blurRad="38100" dist="38100" dir="2700000" algn="tl">
                    <a:srgbClr val="000000">
                      <a:alpha val="43137"/>
                    </a:srgbClr>
                  </a:outerShdw>
                </a:effectLst>
                <a:highlight>
                  <a:srgbClr val="FFFF00"/>
                </a:highlight>
              </a:rPr>
              <a:t>19 European countries</a:t>
            </a:r>
            <a:r>
              <a:rPr lang="en-GB" sz="1600" u="sng" dirty="0">
                <a:highlight>
                  <a:srgbClr val="FFFF00"/>
                </a:highlight>
              </a:rPr>
              <a:t>, for a total of </a:t>
            </a:r>
            <a:r>
              <a:rPr lang="en-GB" sz="1600" b="1" u="sng" dirty="0">
                <a:highlight>
                  <a:srgbClr val="FFFF00"/>
                </a:highlight>
              </a:rPr>
              <a:t>more than 130000 cancers of all kinds</a:t>
            </a:r>
            <a:r>
              <a:rPr lang="en-GB" sz="1600" b="1" dirty="0"/>
              <a:t>: 113000 </a:t>
            </a:r>
            <a:r>
              <a:rPr lang="en-GB" sz="1600" dirty="0"/>
              <a:t>strictly paediatric and 18000 teenager cancers); </a:t>
            </a:r>
          </a:p>
          <a:p>
            <a:pPr marL="0" indent="0" eaLnBrk="1" hangingPunct="1">
              <a:buNone/>
              <a:defRPr/>
            </a:pPr>
            <a:endParaRPr lang="it-IT" sz="1600" dirty="0"/>
          </a:p>
          <a:p>
            <a:pPr eaLnBrk="1" hangingPunct="1">
              <a:defRPr/>
            </a:pPr>
            <a:r>
              <a:rPr lang="en-GB" sz="1600" dirty="0">
                <a:highlight>
                  <a:srgbClr val="FFFF00"/>
                </a:highlight>
              </a:rPr>
              <a:t>a </a:t>
            </a:r>
            <a:r>
              <a:rPr lang="en-GB" sz="1600" b="1" u="sng" dirty="0">
                <a:effectLst>
                  <a:outerShdw blurRad="38100" dist="38100" dir="2700000" algn="tl">
                    <a:srgbClr val="000000">
                      <a:alpha val="43137"/>
                    </a:srgbClr>
                  </a:outerShdw>
                </a:effectLst>
                <a:highlight>
                  <a:srgbClr val="FFFF00"/>
                </a:highlight>
              </a:rPr>
              <a:t>sufficiently prolonged period of observation (20 years); </a:t>
            </a:r>
          </a:p>
          <a:p>
            <a:pPr marL="0" indent="0" eaLnBrk="1" hangingPunct="1">
              <a:buNone/>
              <a:defRPr/>
            </a:pPr>
            <a:endParaRPr lang="it-IT" sz="1600" b="1" u="sng" dirty="0">
              <a:effectLst>
                <a:outerShdw blurRad="38100" dist="38100" dir="2700000" algn="tl">
                  <a:srgbClr val="000000">
                    <a:alpha val="43137"/>
                  </a:srgbClr>
                </a:outerShdw>
              </a:effectLst>
              <a:highlight>
                <a:srgbClr val="FFFF00"/>
              </a:highlight>
            </a:endParaRPr>
          </a:p>
          <a:p>
            <a:pPr eaLnBrk="1" hangingPunct="1">
              <a:defRPr/>
            </a:pPr>
            <a:r>
              <a:rPr lang="en-GB" sz="1600" b="1" dirty="0">
                <a:solidFill>
                  <a:srgbClr val="0000FF"/>
                </a:solidFill>
                <a:effectLst>
                  <a:outerShdw blurRad="38100" dist="38100" dir="2700000" algn="tl">
                    <a:srgbClr val="000000">
                      <a:alpha val="43137"/>
                    </a:srgbClr>
                  </a:outerShdw>
                </a:effectLst>
                <a:highlight>
                  <a:srgbClr val="FFFF00"/>
                </a:highlight>
              </a:rPr>
              <a:t>a </a:t>
            </a:r>
            <a:r>
              <a:rPr lang="en-GB" sz="1600" b="1" u="sng" dirty="0">
                <a:solidFill>
                  <a:srgbClr val="0000FF"/>
                </a:solidFill>
                <a:effectLst>
                  <a:outerShdw blurRad="38100" dist="38100" dir="2700000" algn="tl">
                    <a:srgbClr val="000000">
                      <a:alpha val="43137"/>
                    </a:srgbClr>
                  </a:outerShdw>
                </a:effectLst>
                <a:highlight>
                  <a:srgbClr val="FFFF00"/>
                </a:highlight>
              </a:rPr>
              <a:t>maximum increase in the first year of age</a:t>
            </a:r>
            <a:r>
              <a:rPr lang="en-GB" sz="1600" dirty="0"/>
              <a:t>, which suggests a </a:t>
            </a:r>
            <a:br>
              <a:rPr lang="en-GB" sz="1600" dirty="0"/>
            </a:br>
            <a:r>
              <a:rPr lang="en-GB" sz="1600" b="1" i="1" u="sng" dirty="0" err="1">
                <a:effectLst>
                  <a:outerShdw blurRad="38100" dist="38100" dir="2700000" algn="tl">
                    <a:srgbClr val="FFFFFF"/>
                  </a:outerShdw>
                </a:effectLst>
                <a:highlight>
                  <a:srgbClr val="FFFF00"/>
                </a:highlight>
              </a:rPr>
              <a:t>transplacental</a:t>
            </a:r>
            <a:r>
              <a:rPr lang="en-GB" sz="1600" dirty="0">
                <a:highlight>
                  <a:srgbClr val="FFFF00"/>
                </a:highlight>
              </a:rPr>
              <a:t> </a:t>
            </a:r>
            <a:r>
              <a:rPr lang="en-GB" sz="1600" dirty="0"/>
              <a:t>(from maternal and </a:t>
            </a:r>
            <a:r>
              <a:rPr lang="en-GB" sz="1600" dirty="0" err="1"/>
              <a:t>fetal</a:t>
            </a:r>
            <a:r>
              <a:rPr lang="en-GB" sz="1600" dirty="0"/>
              <a:t> exposure to pro-carcinogenic agents) </a:t>
            </a:r>
            <a:br>
              <a:rPr lang="en-GB" sz="1600" dirty="0"/>
            </a:br>
            <a:r>
              <a:rPr lang="en-GB" sz="1600" b="1" u="sng" dirty="0">
                <a:effectLst>
                  <a:outerShdw blurRad="38100" dist="38100" dir="2700000" algn="tl">
                    <a:srgbClr val="FFFFFF"/>
                  </a:outerShdw>
                </a:effectLst>
                <a:highlight>
                  <a:srgbClr val="FFFF00"/>
                </a:highlight>
              </a:rPr>
              <a:t>or even a </a:t>
            </a:r>
            <a:r>
              <a:rPr lang="en-GB" sz="1600" b="1" i="1" u="sng" dirty="0">
                <a:effectLst>
                  <a:outerShdw blurRad="38100" dist="38100" dir="2700000" algn="tl">
                    <a:srgbClr val="FFFFFF"/>
                  </a:outerShdw>
                </a:effectLst>
                <a:highlight>
                  <a:srgbClr val="FFFF00"/>
                </a:highlight>
              </a:rPr>
              <a:t>transgenerational</a:t>
            </a:r>
            <a:r>
              <a:rPr lang="en-GB" sz="1600" b="1" u="sng" dirty="0">
                <a:effectLst>
                  <a:outerShdw blurRad="38100" dist="38100" dir="2700000" algn="tl">
                    <a:srgbClr val="FFFFFF"/>
                  </a:outerShdw>
                </a:effectLst>
                <a:highlight>
                  <a:srgbClr val="FFFF00"/>
                </a:highlight>
              </a:rPr>
              <a:t> (</a:t>
            </a:r>
            <a:r>
              <a:rPr lang="en-GB" sz="1600" b="1" i="1" u="sng" dirty="0">
                <a:effectLst>
                  <a:outerShdw blurRad="38100" dist="38100" dir="2700000" algn="tl">
                    <a:srgbClr val="FFFFFF"/>
                  </a:outerShdw>
                </a:effectLst>
                <a:highlight>
                  <a:srgbClr val="FFFF00"/>
                </a:highlight>
              </a:rPr>
              <a:t>epigenetic/gametic</a:t>
            </a:r>
            <a:r>
              <a:rPr lang="en-GB" sz="1600" b="1" u="sng" dirty="0">
                <a:effectLst>
                  <a:outerShdw blurRad="38100" dist="38100" dir="2700000" algn="tl">
                    <a:srgbClr val="FFFFFF"/>
                  </a:outerShdw>
                </a:effectLst>
                <a:highlight>
                  <a:srgbClr val="FFFF00"/>
                </a:highlight>
              </a:rPr>
              <a:t>) origin</a:t>
            </a:r>
            <a:r>
              <a:rPr lang="en-GB" sz="1600" b="1" u="sng" dirty="0">
                <a:solidFill>
                  <a:srgbClr val="0000FF"/>
                </a:solidFill>
                <a:effectLst>
                  <a:outerShdw blurRad="38100" dist="38100" dir="2700000" algn="tl">
                    <a:srgbClr val="FFFFFF"/>
                  </a:outerShdw>
                </a:effectLst>
                <a:highlight>
                  <a:srgbClr val="FFFF00"/>
                </a:highlight>
              </a:rPr>
              <a:t>; </a:t>
            </a:r>
          </a:p>
          <a:p>
            <a:pPr eaLnBrk="1" hangingPunct="1">
              <a:defRPr/>
            </a:pPr>
            <a:endParaRPr lang="it-IT" sz="1600" b="1" u="sng" dirty="0">
              <a:solidFill>
                <a:srgbClr val="0000FF"/>
              </a:solidFill>
              <a:effectLst>
                <a:outerShdw blurRad="38100" dist="38100" dir="2700000" algn="tl">
                  <a:srgbClr val="FFFFFF"/>
                </a:outerShdw>
              </a:effectLst>
              <a:highlight>
                <a:srgbClr val="FFFF00"/>
              </a:highlight>
            </a:endParaRPr>
          </a:p>
          <a:p>
            <a:pPr eaLnBrk="1" hangingPunct="1">
              <a:defRPr/>
            </a:pPr>
            <a:r>
              <a:rPr lang="en-GB" sz="1600" b="1" u="sng" dirty="0">
                <a:effectLst>
                  <a:outerShdw blurRad="38100" dist="38100" dir="2700000" algn="tl">
                    <a:srgbClr val="000000">
                      <a:alpha val="43137"/>
                    </a:srgbClr>
                  </a:outerShdw>
                </a:effectLst>
                <a:highlight>
                  <a:srgbClr val="FFFF00"/>
                </a:highlight>
              </a:rPr>
              <a:t>the </a:t>
            </a:r>
            <a:r>
              <a:rPr lang="en-GB" sz="1600" b="1" u="sng" dirty="0">
                <a:solidFill>
                  <a:srgbClr val="0000FF"/>
                </a:solidFill>
                <a:effectLst>
                  <a:outerShdw blurRad="38100" dist="38100" dir="2700000" algn="tl">
                    <a:srgbClr val="000000">
                      <a:alpha val="43137"/>
                    </a:srgbClr>
                  </a:outerShdw>
                </a:effectLst>
                <a:highlight>
                  <a:srgbClr val="FFFF00"/>
                </a:highlight>
              </a:rPr>
              <a:t>concomitant increase </a:t>
            </a:r>
            <a:r>
              <a:rPr lang="en-GB" sz="1600" dirty="0">
                <a:solidFill>
                  <a:srgbClr val="0000FF"/>
                </a:solidFill>
              </a:rPr>
              <a:t>in the whole northern hemisphere </a:t>
            </a:r>
            <a:r>
              <a:rPr lang="en-GB" sz="1600" dirty="0">
                <a:solidFill>
                  <a:srgbClr val="0000FF"/>
                </a:solidFill>
                <a:highlight>
                  <a:srgbClr val="FFFF00"/>
                </a:highlight>
              </a:rPr>
              <a:t>of a variety of </a:t>
            </a:r>
            <a:r>
              <a:rPr lang="en-GB" sz="1600" b="1" u="sng" dirty="0">
                <a:solidFill>
                  <a:srgbClr val="0000FF"/>
                </a:solidFill>
                <a:effectLst>
                  <a:outerShdw blurRad="38100" dist="38100" dir="2700000" algn="tl">
                    <a:srgbClr val="FFFFFF"/>
                  </a:outerShdw>
                </a:effectLst>
                <a:highlight>
                  <a:srgbClr val="FFFF00"/>
                </a:highlight>
              </a:rPr>
              <a:t>chronic-degenerative and inflammatory diseases </a:t>
            </a:r>
            <a:r>
              <a:rPr lang="en-GB" sz="1600" dirty="0"/>
              <a:t>(endocrine-metabolic: </a:t>
            </a:r>
            <a:r>
              <a:rPr lang="en-GB" sz="1600" b="1" dirty="0"/>
              <a:t>obesity, type 2 diabetes</a:t>
            </a:r>
            <a:r>
              <a:rPr lang="en-GB" sz="1600" dirty="0"/>
              <a:t>; immune-mediated: </a:t>
            </a:r>
            <a:r>
              <a:rPr lang="en-GB" sz="1600" b="1" dirty="0"/>
              <a:t>allergies, autoimmune diseases</a:t>
            </a:r>
            <a:r>
              <a:rPr lang="en-GB" sz="1600" dirty="0"/>
              <a:t>, neuro-development and neuro-degenerative diseases: </a:t>
            </a:r>
            <a:r>
              <a:rPr lang="en-GB" sz="1600" b="1" dirty="0"/>
              <a:t>autism, ADHD, Alzheimer's disease</a:t>
            </a:r>
            <a:r>
              <a:rPr lang="en-GB" sz="1600" dirty="0"/>
              <a:t>.. ) </a:t>
            </a:r>
            <a:r>
              <a:rPr lang="en-GB" sz="1600" b="1" u="sng" dirty="0">
                <a:solidFill>
                  <a:srgbClr val="0000FF"/>
                </a:solidFill>
                <a:effectLst>
                  <a:outerShdw blurRad="38100" dist="38100" dir="2700000" algn="tl">
                    <a:srgbClr val="FFFFFF"/>
                  </a:outerShdw>
                </a:effectLst>
              </a:rPr>
              <a:t>for all of which</a:t>
            </a:r>
            <a:r>
              <a:rPr lang="en-GB" sz="1600" u="sng" dirty="0">
                <a:solidFill>
                  <a:srgbClr val="0000FF"/>
                </a:solidFill>
              </a:rPr>
              <a:t> </a:t>
            </a:r>
            <a:r>
              <a:rPr lang="en-GB" sz="1600" u="sng" dirty="0">
                <a:solidFill>
                  <a:srgbClr val="0000FF"/>
                </a:solidFill>
                <a:highlight>
                  <a:srgbClr val="FFFF00"/>
                </a:highlight>
              </a:rPr>
              <a:t>a significant pathogenic role of the </a:t>
            </a:r>
            <a:r>
              <a:rPr lang="en-GB" sz="1600" b="1" u="sng" dirty="0">
                <a:solidFill>
                  <a:srgbClr val="0000FF"/>
                </a:solidFill>
                <a:effectLst>
                  <a:outerShdw blurRad="38100" dist="38100" dir="2700000" algn="tl">
                    <a:srgbClr val="FFFFFF"/>
                  </a:outerShdw>
                </a:effectLst>
                <a:highlight>
                  <a:srgbClr val="FFFF00"/>
                </a:highlight>
              </a:rPr>
              <a:t>mechanisms of early epigenetic dysregulation (</a:t>
            </a:r>
            <a:r>
              <a:rPr lang="en-GB" sz="1600" b="1" i="1" u="sng" dirty="0" err="1">
                <a:solidFill>
                  <a:srgbClr val="0000FF"/>
                </a:solidFill>
                <a:effectLst>
                  <a:outerShdw blurRad="38100" dist="38100" dir="2700000" algn="tl">
                    <a:srgbClr val="FFFFFF"/>
                  </a:outerShdw>
                </a:effectLst>
                <a:highlight>
                  <a:srgbClr val="FFFF00"/>
                </a:highlight>
              </a:rPr>
              <a:t>fetal</a:t>
            </a:r>
            <a:r>
              <a:rPr lang="en-GB" sz="1600" b="1" i="1" u="sng" dirty="0">
                <a:solidFill>
                  <a:srgbClr val="0000FF"/>
                </a:solidFill>
                <a:effectLst>
                  <a:outerShdw blurRad="38100" dist="38100" dir="2700000" algn="tl">
                    <a:srgbClr val="FFFFFF"/>
                  </a:outerShdw>
                </a:effectLst>
                <a:highlight>
                  <a:srgbClr val="FFFF00"/>
                </a:highlight>
              </a:rPr>
              <a:t> programming</a:t>
            </a:r>
            <a:r>
              <a:rPr lang="en-GB" sz="1600" b="1" u="sng" dirty="0">
                <a:solidFill>
                  <a:srgbClr val="0000FF"/>
                </a:solidFill>
                <a:effectLst>
                  <a:outerShdw blurRad="38100" dist="38100" dir="2700000" algn="tl">
                    <a:srgbClr val="FFFFFF"/>
                  </a:outerShdw>
                </a:effectLst>
                <a:highlight>
                  <a:srgbClr val="FFFF00"/>
                </a:highlight>
              </a:rPr>
              <a:t>) </a:t>
            </a:r>
            <a:r>
              <a:rPr lang="en-GB" sz="1600" u="sng" dirty="0">
                <a:solidFill>
                  <a:srgbClr val="0000FF"/>
                </a:solidFill>
                <a:effectLst>
                  <a:outerShdw blurRad="38100" dist="38100" dir="2700000" algn="tl">
                    <a:srgbClr val="FFFFFF"/>
                  </a:outerShdw>
                </a:effectLst>
              </a:rPr>
              <a:t>on various organs and tissues </a:t>
            </a:r>
            <a:r>
              <a:rPr lang="en-GB" sz="1600" b="1" u="sng" dirty="0">
                <a:solidFill>
                  <a:srgbClr val="0000FF"/>
                </a:solidFill>
                <a:effectLst>
                  <a:outerShdw blurRad="38100" dist="38100" dir="2700000" algn="tl">
                    <a:srgbClr val="FFFFFF"/>
                  </a:outerShdw>
                </a:effectLst>
                <a:highlight>
                  <a:srgbClr val="FFFF00"/>
                </a:highlight>
              </a:rPr>
              <a:t>has recently been suggested</a:t>
            </a:r>
            <a:r>
              <a:rPr lang="en-GB" sz="1600" u="sng" dirty="0">
                <a:solidFill>
                  <a:srgbClr val="0000FF"/>
                </a:solidFill>
                <a:effectLst>
                  <a:outerShdw blurRad="38100" dist="38100" dir="2700000" algn="tl">
                    <a:srgbClr val="FFFFFF"/>
                  </a:outerShdw>
                </a:effectLst>
                <a:highlight>
                  <a:srgbClr val="FFFF00"/>
                </a:highlight>
              </a:rPr>
              <a:t> </a:t>
            </a:r>
            <a:r>
              <a:rPr lang="en-GB" sz="1600" b="1" u="sng" dirty="0">
                <a:solidFill>
                  <a:srgbClr val="0000FF"/>
                </a:solidFill>
                <a:effectLst>
                  <a:outerShdw blurRad="38100" dist="38100" dir="2700000" algn="tl">
                    <a:srgbClr val="FFFFFF"/>
                  </a:outerShdw>
                </a:effectLst>
                <a:highlight>
                  <a:srgbClr val="FFFF00"/>
                </a:highlight>
              </a:rPr>
              <a:t>(</a:t>
            </a:r>
            <a:r>
              <a:rPr lang="en-GB" sz="1600" b="1" i="1" u="sng" dirty="0">
                <a:solidFill>
                  <a:srgbClr val="0000FF"/>
                </a:solidFill>
                <a:effectLst>
                  <a:outerShdw blurRad="38100" dist="38100" dir="2700000" algn="tl">
                    <a:srgbClr val="FFFFFF"/>
                  </a:outerShdw>
                </a:effectLst>
                <a:highlight>
                  <a:srgbClr val="FFFF00"/>
                </a:highlight>
              </a:rPr>
              <a:t>DOHaD-Developmental Origins of Health and Diseases</a:t>
            </a:r>
            <a:r>
              <a:rPr lang="en-GB" sz="1600" b="1" u="sng" dirty="0">
                <a:solidFill>
                  <a:srgbClr val="0000FF"/>
                </a:solidFill>
                <a:effectLst>
                  <a:outerShdw blurRad="38100" dist="38100" dir="2700000" algn="tl">
                    <a:srgbClr val="FFFFFF"/>
                  </a:outerShdw>
                </a:effectLst>
                <a:highlight>
                  <a:srgbClr val="FFFF00"/>
                </a:highlight>
              </a:rPr>
              <a:t>).</a:t>
            </a:r>
            <a:endParaRPr lang="it-IT" sz="1600" b="1" u="sng" dirty="0">
              <a:solidFill>
                <a:srgbClr val="0000FF"/>
              </a:solidFill>
              <a:effectLst>
                <a:outerShdw blurRad="38100" dist="38100" dir="2700000" algn="tl">
                  <a:srgbClr val="FFFFFF"/>
                </a:outerShdw>
              </a:effectLst>
              <a:highlight>
                <a:srgbClr val="FFFF00"/>
              </a:highlight>
            </a:endParaRPr>
          </a:p>
        </p:txBody>
      </p:sp>
      <p:sp>
        <p:nvSpPr>
          <p:cNvPr id="31749" name="Rettangolo 3"/>
          <p:cNvSpPr>
            <a:spLocks noChangeArrowheads="1"/>
          </p:cNvSpPr>
          <p:nvPr/>
        </p:nvSpPr>
        <p:spPr bwMode="auto">
          <a:xfrm>
            <a:off x="3695888" y="5844644"/>
            <a:ext cx="5647007" cy="461665"/>
          </a:xfrm>
          <a:prstGeom prst="rect">
            <a:avLst/>
          </a:prstGeom>
          <a:solidFill>
            <a:srgbClr val="FFFFCC"/>
          </a:solidFill>
          <a:ln w="9525">
            <a:solidFill>
              <a:srgbClr val="C00000"/>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it-IT" sz="12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Gluckman</a:t>
            </a:r>
            <a:r>
              <a:rPr kumimoji="0" lang="en-GB" altLang="it-IT" sz="12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PD, Hanson MA</a:t>
            </a:r>
            <a:r>
              <a:rPr kumimoji="0" lang="en-GB" altLang="it-IT" sz="1200" b="1"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a:t>
            </a:r>
            <a:r>
              <a:rPr kumimoji="0" lang="en-GB" altLang="it-IT" sz="1200" b="1" i="1" u="none" strike="noStrike" kern="0" cap="none" spc="0" normalizeH="0" baseline="0" noProof="0" dirty="0">
                <a:ln>
                  <a:noFill/>
                </a:ln>
                <a:solidFill>
                  <a:prstClr val="black"/>
                </a:solidFill>
                <a:effectLst/>
                <a:uLnTx/>
                <a:uFillTx/>
                <a:latin typeface="Calibri" panose="020F0502020204030204" pitchFamily="34" charset="0"/>
                <a:ea typeface="+mn-ea"/>
                <a:cs typeface="+mn-cs"/>
              </a:rPr>
              <a:t>Developmental origins of disease paradigm: a mechanistic and evolutionary perspective</a:t>
            </a:r>
            <a:r>
              <a:rPr kumimoji="0" lang="en-GB" altLang="it-IT" sz="1200" b="0" i="1" u="none" strike="noStrike" kern="0" cap="none" spc="0" normalizeH="0" baseline="0" noProof="0" dirty="0">
                <a:ln>
                  <a:noFill/>
                </a:ln>
                <a:solidFill>
                  <a:prstClr val="black"/>
                </a:solidFill>
                <a:effectLst/>
                <a:uLnTx/>
                <a:uFillTx/>
                <a:latin typeface="Calibri" panose="020F0502020204030204" pitchFamily="34" charset="0"/>
                <a:ea typeface="+mn-ea"/>
                <a:cs typeface="+mn-cs"/>
              </a:rPr>
              <a:t>. </a:t>
            </a:r>
            <a:r>
              <a:rPr kumimoji="0" lang="en-GB" altLang="it-IT" sz="12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Pediatr</a:t>
            </a:r>
            <a:r>
              <a:rPr kumimoji="0" lang="en-GB" altLang="it-IT" sz="12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Res</a:t>
            </a:r>
            <a:r>
              <a:rPr kumimoji="0" lang="en-GB" altLang="it-IT" sz="1200" b="0" i="1" u="none" strike="noStrike" kern="0" cap="none" spc="0" normalizeH="0" baseline="0" noProof="0" dirty="0">
                <a:ln>
                  <a:noFill/>
                </a:ln>
                <a:solidFill>
                  <a:prstClr val="black"/>
                </a:solidFill>
                <a:effectLst/>
                <a:uLnTx/>
                <a:uFillTx/>
                <a:latin typeface="Calibri" panose="020F0502020204030204" pitchFamily="34" charset="0"/>
                <a:ea typeface="+mn-ea"/>
                <a:cs typeface="+mn-cs"/>
              </a:rPr>
              <a:t>. </a:t>
            </a:r>
            <a:r>
              <a:rPr kumimoji="0" lang="en-GB" altLang="it-IT" sz="12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( 2004); 56:311–17</a:t>
            </a:r>
            <a:endParaRPr kumimoji="0" lang="it-IT" altLang="it-IT" sz="1200" b="0" i="0" u="none" strike="noStrike" kern="0" cap="none" spc="0" normalizeH="0" baseline="0" noProof="0" dirty="0">
              <a:ln>
                <a:noFill/>
              </a:ln>
              <a:solidFill>
                <a:prstClr val="black"/>
              </a:solidFill>
              <a:effectLst/>
              <a:uLnTx/>
              <a:uFillTx/>
              <a:latin typeface="Calibri" panose="020F0502020204030204" pitchFamily="34" charset="0"/>
              <a:ea typeface="+mn-ea"/>
              <a:cs typeface="+mn-cs"/>
            </a:endParaRPr>
          </a:p>
        </p:txBody>
      </p:sp>
      <p:cxnSp>
        <p:nvCxnSpPr>
          <p:cNvPr id="10" name="Connettore 2 9"/>
          <p:cNvCxnSpPr>
            <a:cxnSpLocks/>
          </p:cNvCxnSpPr>
          <p:nvPr/>
        </p:nvCxnSpPr>
        <p:spPr>
          <a:xfrm>
            <a:off x="3229517" y="5635431"/>
            <a:ext cx="466315" cy="41712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2188678"/>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95"/>
            <a:ext cx="1104900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3" y="1572120"/>
            <a:ext cx="6616700"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4" name="Rettangolo 3"/>
          <p:cNvSpPr>
            <a:spLocks noChangeArrowheads="1"/>
          </p:cNvSpPr>
          <p:nvPr/>
        </p:nvSpPr>
        <p:spPr bwMode="auto">
          <a:xfrm>
            <a:off x="334433" y="2428878"/>
            <a:ext cx="3744384" cy="2862322"/>
          </a:xfrm>
          <a:prstGeom prst="rect">
            <a:avLst/>
          </a:prstGeom>
          <a:solidFill>
            <a:srgbClr val="FFFF00"/>
          </a:solidFill>
          <a:ln w="38100">
            <a:solidFill>
              <a:srgbClr val="0000FF"/>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dirty="0" smtClean="0">
                <a:solidFill>
                  <a:prstClr val="black"/>
                </a:solidFill>
                <a:latin typeface="Calibri" pitchFamily="34" charset="0"/>
              </a:rPr>
              <a:t>Our study demonstrates </a:t>
            </a:r>
            <a:br>
              <a:rPr lang="en-US" altLang="it-IT" dirty="0" smtClean="0">
                <a:solidFill>
                  <a:prstClr val="black"/>
                </a:solidFill>
                <a:latin typeface="Calibri" pitchFamily="34" charset="0"/>
              </a:rPr>
            </a:br>
            <a:r>
              <a:rPr lang="en-US" altLang="it-IT" dirty="0" smtClean="0">
                <a:solidFill>
                  <a:prstClr val="black"/>
                </a:solidFill>
                <a:latin typeface="Calibri" pitchFamily="34" charset="0"/>
              </a:rPr>
              <a:t>the </a:t>
            </a:r>
            <a:r>
              <a:rPr lang="en-US" altLang="it-IT" b="1" u="sng" dirty="0" smtClean="0">
                <a:solidFill>
                  <a:srgbClr val="C00000"/>
                </a:solidFill>
                <a:effectLst>
                  <a:outerShdw blurRad="38100" dist="38100" dir="2700000" algn="tl">
                    <a:srgbClr val="000000">
                      <a:alpha val="43137"/>
                    </a:srgbClr>
                  </a:outerShdw>
                </a:effectLst>
                <a:latin typeface="Calibri" pitchFamily="34" charset="0"/>
              </a:rPr>
              <a:t>strong link </a:t>
            </a:r>
            <a:r>
              <a:rPr lang="en-US" altLang="it-IT" u="sng" dirty="0" smtClean="0">
                <a:solidFill>
                  <a:srgbClr val="C00000"/>
                </a:solidFill>
                <a:effectLst>
                  <a:outerShdw blurRad="38100" dist="38100" dir="2700000" algn="tl">
                    <a:srgbClr val="000000">
                      <a:alpha val="43137"/>
                    </a:srgbClr>
                  </a:outerShdw>
                </a:effectLst>
                <a:latin typeface="Calibri" pitchFamily="34" charset="0"/>
              </a:rPr>
              <a:t>between</a:t>
            </a:r>
          </a:p>
          <a:p>
            <a:pPr eaLnBrk="1" fontAlgn="base" hangingPunct="1">
              <a:spcBef>
                <a:spcPct val="0"/>
              </a:spcBef>
              <a:spcAft>
                <a:spcPct val="0"/>
              </a:spcAft>
            </a:pPr>
            <a:r>
              <a:rPr lang="en-US" altLang="it-IT" b="1" u="sng" dirty="0" err="1" smtClean="0">
                <a:solidFill>
                  <a:srgbClr val="C00000"/>
                </a:solidFill>
                <a:effectLst>
                  <a:outerShdw blurRad="38100" dist="38100" dir="2700000" algn="tl">
                    <a:srgbClr val="000000">
                      <a:alpha val="43137"/>
                    </a:srgbClr>
                  </a:outerShdw>
                </a:effectLst>
                <a:latin typeface="Calibri" pitchFamily="34" charset="0"/>
              </a:rPr>
              <a:t>hypomethylation</a:t>
            </a:r>
            <a:r>
              <a:rPr lang="en-US" altLang="it-IT" b="1" u="sng" dirty="0" smtClean="0">
                <a:solidFill>
                  <a:srgbClr val="C00000"/>
                </a:solidFill>
                <a:effectLst>
                  <a:outerShdw blurRad="38100" dist="38100" dir="2700000" algn="tl">
                    <a:srgbClr val="000000">
                      <a:alpha val="43137"/>
                    </a:srgbClr>
                  </a:outerShdw>
                </a:effectLst>
                <a:latin typeface="Calibri" pitchFamily="34" charset="0"/>
              </a:rPr>
              <a:t> of transposable elements </a:t>
            </a:r>
            <a:r>
              <a:rPr lang="en-US" altLang="it-IT" dirty="0" smtClean="0">
                <a:solidFill>
                  <a:srgbClr val="C00000"/>
                </a:solidFill>
                <a:effectLst>
                  <a:outerShdw blurRad="38100" dist="38100" dir="2700000" algn="tl">
                    <a:srgbClr val="000000">
                      <a:alpha val="43137"/>
                    </a:srgbClr>
                  </a:outerShdw>
                </a:effectLst>
                <a:latin typeface="Calibri" pitchFamily="34" charset="0"/>
              </a:rPr>
              <a:t>with </a:t>
            </a:r>
            <a:r>
              <a:rPr lang="en-US" altLang="it-IT" b="1" u="sng" dirty="0" smtClean="0">
                <a:solidFill>
                  <a:srgbClr val="C00000"/>
                </a:solidFill>
                <a:effectLst>
                  <a:outerShdw blurRad="38100" dist="38100" dir="2700000" algn="tl">
                    <a:srgbClr val="000000">
                      <a:alpha val="43137"/>
                    </a:srgbClr>
                  </a:outerShdw>
                </a:effectLst>
                <a:latin typeface="Calibri" pitchFamily="34" charset="0"/>
              </a:rPr>
              <a:t>genomic instability</a:t>
            </a:r>
          </a:p>
          <a:p>
            <a:pPr eaLnBrk="1" fontAlgn="base" hangingPunct="1">
              <a:spcBef>
                <a:spcPct val="0"/>
              </a:spcBef>
              <a:spcAft>
                <a:spcPct val="0"/>
              </a:spcAft>
            </a:pPr>
            <a:r>
              <a:rPr lang="en-US" altLang="it-IT" dirty="0" smtClean="0">
                <a:solidFill>
                  <a:prstClr val="black"/>
                </a:solidFill>
                <a:latin typeface="Calibri" pitchFamily="34" charset="0"/>
              </a:rPr>
              <a:t>in non-small cell lung </a:t>
            </a:r>
            <a:br>
              <a:rPr lang="en-US" altLang="it-IT" dirty="0" smtClean="0">
                <a:solidFill>
                  <a:prstClr val="black"/>
                </a:solidFill>
                <a:latin typeface="Calibri" pitchFamily="34" charset="0"/>
              </a:rPr>
            </a:br>
            <a:r>
              <a:rPr lang="en-US" altLang="it-IT" dirty="0" smtClean="0">
                <a:solidFill>
                  <a:prstClr val="black"/>
                </a:solidFill>
                <a:latin typeface="Calibri" pitchFamily="34" charset="0"/>
              </a:rPr>
              <a:t>cancer and provides </a:t>
            </a:r>
            <a:br>
              <a:rPr lang="en-US" altLang="it-IT" dirty="0" smtClean="0">
                <a:solidFill>
                  <a:prstClr val="black"/>
                </a:solidFill>
                <a:latin typeface="Calibri" pitchFamily="34" charset="0"/>
              </a:rPr>
            </a:br>
            <a:r>
              <a:rPr lang="en-US" altLang="it-IT" b="1" u="sng" dirty="0" smtClean="0">
                <a:solidFill>
                  <a:prstClr val="black"/>
                </a:solidFill>
                <a:latin typeface="Calibri" pitchFamily="34" charset="0"/>
              </a:rPr>
              <a:t>early evidence for </a:t>
            </a:r>
            <a:br>
              <a:rPr lang="en-US" altLang="it-IT" b="1" u="sng" dirty="0" smtClean="0">
                <a:solidFill>
                  <a:prstClr val="black"/>
                </a:solidFill>
                <a:latin typeface="Calibri" pitchFamily="34" charset="0"/>
              </a:rPr>
            </a:br>
            <a:r>
              <a:rPr lang="en-US" altLang="it-IT" b="1" u="sng" dirty="0" smtClean="0">
                <a:solidFill>
                  <a:prstClr val="black"/>
                </a:solidFill>
                <a:latin typeface="Calibri" pitchFamily="34" charset="0"/>
              </a:rPr>
              <a:t>a potential active role </a:t>
            </a:r>
            <a:br>
              <a:rPr lang="en-US" altLang="it-IT" b="1" u="sng" dirty="0" smtClean="0">
                <a:solidFill>
                  <a:prstClr val="black"/>
                </a:solidFill>
                <a:latin typeface="Calibri" pitchFamily="34" charset="0"/>
              </a:rPr>
            </a:br>
            <a:r>
              <a:rPr lang="en-US" altLang="it-IT" b="1" u="sng" dirty="0" smtClean="0">
                <a:solidFill>
                  <a:prstClr val="black"/>
                </a:solidFill>
                <a:latin typeface="Calibri" pitchFamily="34" charset="0"/>
              </a:rPr>
              <a:t>of these elements </a:t>
            </a:r>
            <a:br>
              <a:rPr lang="en-US" altLang="it-IT" b="1" u="sng" dirty="0" smtClean="0">
                <a:solidFill>
                  <a:prstClr val="black"/>
                </a:solidFill>
                <a:latin typeface="Calibri" pitchFamily="34" charset="0"/>
              </a:rPr>
            </a:br>
            <a:r>
              <a:rPr lang="en-US" altLang="it-IT" b="1" u="sng" dirty="0" smtClean="0">
                <a:solidFill>
                  <a:prstClr val="black"/>
                </a:solidFill>
                <a:latin typeface="Calibri" pitchFamily="34" charset="0"/>
              </a:rPr>
              <a:t>in lung neoplasia.</a:t>
            </a:r>
          </a:p>
        </p:txBody>
      </p:sp>
      <p:pic>
        <p:nvPicPr>
          <p:cNvPr id="11776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3600" y="0"/>
            <a:ext cx="87884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6"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47400" y="495"/>
            <a:ext cx="124460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Connettore 1 7"/>
          <p:cNvCxnSpPr/>
          <p:nvPr/>
        </p:nvCxnSpPr>
        <p:spPr>
          <a:xfrm>
            <a:off x="5048252" y="1785939"/>
            <a:ext cx="5619749"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Connettore 1 9"/>
          <p:cNvCxnSpPr/>
          <p:nvPr/>
        </p:nvCxnSpPr>
        <p:spPr>
          <a:xfrm>
            <a:off x="5810252" y="2000250"/>
            <a:ext cx="4095749"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Connettore 1 11"/>
          <p:cNvCxnSpPr/>
          <p:nvPr/>
        </p:nvCxnSpPr>
        <p:spPr>
          <a:xfrm>
            <a:off x="5810251" y="2215058"/>
            <a:ext cx="3238500" cy="158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Connettore 1 14"/>
          <p:cNvCxnSpPr/>
          <p:nvPr/>
        </p:nvCxnSpPr>
        <p:spPr>
          <a:xfrm>
            <a:off x="6286503" y="2929433"/>
            <a:ext cx="5143500"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Connettore 1 16"/>
          <p:cNvCxnSpPr/>
          <p:nvPr/>
        </p:nvCxnSpPr>
        <p:spPr>
          <a:xfrm>
            <a:off x="4953000" y="3143250"/>
            <a:ext cx="6477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Connettore 1 19"/>
          <p:cNvCxnSpPr/>
          <p:nvPr/>
        </p:nvCxnSpPr>
        <p:spPr>
          <a:xfrm>
            <a:off x="5048252" y="3286125"/>
            <a:ext cx="4095749"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Connettore 1 21"/>
          <p:cNvCxnSpPr/>
          <p:nvPr/>
        </p:nvCxnSpPr>
        <p:spPr>
          <a:xfrm>
            <a:off x="9239251" y="3643319"/>
            <a:ext cx="2286000"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Connettore 1 23"/>
          <p:cNvCxnSpPr/>
          <p:nvPr/>
        </p:nvCxnSpPr>
        <p:spPr>
          <a:xfrm>
            <a:off x="4953000" y="3857625"/>
            <a:ext cx="6477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Connettore 1 25"/>
          <p:cNvCxnSpPr/>
          <p:nvPr/>
        </p:nvCxnSpPr>
        <p:spPr>
          <a:xfrm>
            <a:off x="4953088" y="4071944"/>
            <a:ext cx="5619751" cy="1587"/>
          </a:xfrm>
          <a:prstGeom prst="line">
            <a:avLst/>
          </a:prstGeom>
        </p:spPr>
        <p:style>
          <a:lnRef idx="1">
            <a:schemeClr val="accent1"/>
          </a:lnRef>
          <a:fillRef idx="0">
            <a:schemeClr val="accent1"/>
          </a:fillRef>
          <a:effectRef idx="0">
            <a:schemeClr val="accent1"/>
          </a:effectRef>
          <a:fontRef idx="minor">
            <a:schemeClr val="tx1"/>
          </a:fontRef>
        </p:style>
      </p:cxnSp>
      <p:sp>
        <p:nvSpPr>
          <p:cNvPr id="16" name="Rettangolo 15"/>
          <p:cNvSpPr/>
          <p:nvPr/>
        </p:nvSpPr>
        <p:spPr>
          <a:xfrm>
            <a:off x="2095501" y="214318"/>
            <a:ext cx="857251" cy="46037"/>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18" name="Freccia circolare a sinistra 17"/>
          <p:cNvSpPr/>
          <p:nvPr/>
        </p:nvSpPr>
        <p:spPr>
          <a:xfrm rot="903429">
            <a:off x="3123509" y="3774799"/>
            <a:ext cx="863600" cy="1428750"/>
          </a:xfrm>
          <a:prstGeom prst="curvedLef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it-IT">
              <a:solidFill>
                <a:prstClr val="black"/>
              </a:solidFill>
            </a:endParaRPr>
          </a:p>
        </p:txBody>
      </p:sp>
    </p:spTree>
    <p:extLst>
      <p:ext uri="{BB962C8B-B14F-4D97-AF65-F5344CB8AC3E}">
        <p14:creationId xmlns:p14="http://schemas.microsoft.com/office/powerpoint/2010/main" val="1571664802"/>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495"/>
            <a:ext cx="10128251"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68413"/>
            <a:ext cx="12192000"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44" name="Line 4"/>
          <p:cNvSpPr>
            <a:spLocks noChangeShapeType="1"/>
          </p:cNvSpPr>
          <p:nvPr/>
        </p:nvSpPr>
        <p:spPr bwMode="auto">
          <a:xfrm>
            <a:off x="9072033" y="2060575"/>
            <a:ext cx="2305051"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45" name="Line 5"/>
          <p:cNvSpPr>
            <a:spLocks noChangeShapeType="1"/>
          </p:cNvSpPr>
          <p:nvPr/>
        </p:nvSpPr>
        <p:spPr bwMode="auto">
          <a:xfrm>
            <a:off x="3312727" y="260350"/>
            <a:ext cx="575944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46" name="Line 6"/>
          <p:cNvSpPr>
            <a:spLocks noChangeShapeType="1"/>
          </p:cNvSpPr>
          <p:nvPr/>
        </p:nvSpPr>
        <p:spPr bwMode="auto">
          <a:xfrm>
            <a:off x="9072033" y="260845"/>
            <a:ext cx="1151467" cy="1655763"/>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47" name="Line 7"/>
          <p:cNvSpPr>
            <a:spLocks noChangeShapeType="1"/>
          </p:cNvSpPr>
          <p:nvPr/>
        </p:nvSpPr>
        <p:spPr bwMode="auto">
          <a:xfrm>
            <a:off x="143933" y="2276475"/>
            <a:ext cx="2305051"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48" name="Line 8"/>
          <p:cNvSpPr>
            <a:spLocks noChangeShapeType="1"/>
          </p:cNvSpPr>
          <p:nvPr/>
        </p:nvSpPr>
        <p:spPr bwMode="auto">
          <a:xfrm flipH="1">
            <a:off x="6288617" y="260845"/>
            <a:ext cx="2783416" cy="1800225"/>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49" name="Line 9"/>
          <p:cNvSpPr>
            <a:spLocks noChangeShapeType="1"/>
          </p:cNvSpPr>
          <p:nvPr/>
        </p:nvSpPr>
        <p:spPr bwMode="auto">
          <a:xfrm>
            <a:off x="3503084" y="2276475"/>
            <a:ext cx="3073400"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50" name="Line 10"/>
          <p:cNvSpPr>
            <a:spLocks noChangeShapeType="1"/>
          </p:cNvSpPr>
          <p:nvPr/>
        </p:nvSpPr>
        <p:spPr bwMode="auto">
          <a:xfrm>
            <a:off x="8113184" y="2276475"/>
            <a:ext cx="3073400"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51" name="Line 11"/>
          <p:cNvSpPr>
            <a:spLocks noChangeShapeType="1"/>
          </p:cNvSpPr>
          <p:nvPr/>
        </p:nvSpPr>
        <p:spPr bwMode="auto">
          <a:xfrm>
            <a:off x="7057297" y="2636838"/>
            <a:ext cx="4222751"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52" name="Line 12"/>
          <p:cNvSpPr>
            <a:spLocks noChangeShapeType="1"/>
          </p:cNvSpPr>
          <p:nvPr/>
        </p:nvSpPr>
        <p:spPr bwMode="auto">
          <a:xfrm>
            <a:off x="1102785" y="2997200"/>
            <a:ext cx="1344083"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53" name="Line 13"/>
          <p:cNvSpPr>
            <a:spLocks noChangeShapeType="1"/>
          </p:cNvSpPr>
          <p:nvPr/>
        </p:nvSpPr>
        <p:spPr bwMode="auto">
          <a:xfrm>
            <a:off x="3" y="2781300"/>
            <a:ext cx="912284"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54" name="Line 14"/>
          <p:cNvSpPr>
            <a:spLocks noChangeShapeType="1"/>
          </p:cNvSpPr>
          <p:nvPr/>
        </p:nvSpPr>
        <p:spPr bwMode="auto">
          <a:xfrm flipH="1">
            <a:off x="8879417" y="333375"/>
            <a:ext cx="192616" cy="1727200"/>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55" name="Line 15"/>
          <p:cNvSpPr>
            <a:spLocks noChangeShapeType="1"/>
          </p:cNvSpPr>
          <p:nvPr/>
        </p:nvSpPr>
        <p:spPr bwMode="auto">
          <a:xfrm>
            <a:off x="7823530" y="3429000"/>
            <a:ext cx="4129617" cy="0"/>
          </a:xfrm>
          <a:prstGeom prst="line">
            <a:avLst/>
          </a:prstGeom>
          <a:noFill/>
          <a:ln w="38100">
            <a:solidFill>
              <a:srgbClr val="990033"/>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56" name="Line 16"/>
          <p:cNvSpPr>
            <a:spLocks noChangeShapeType="1"/>
          </p:cNvSpPr>
          <p:nvPr/>
        </p:nvSpPr>
        <p:spPr bwMode="auto">
          <a:xfrm>
            <a:off x="1" y="3644900"/>
            <a:ext cx="4464051" cy="0"/>
          </a:xfrm>
          <a:prstGeom prst="line">
            <a:avLst/>
          </a:prstGeom>
          <a:noFill/>
          <a:ln w="38100">
            <a:solidFill>
              <a:srgbClr val="990033"/>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57" name="Line 17"/>
          <p:cNvSpPr>
            <a:spLocks noChangeShapeType="1"/>
          </p:cNvSpPr>
          <p:nvPr/>
        </p:nvSpPr>
        <p:spPr bwMode="auto">
          <a:xfrm>
            <a:off x="527381" y="4437063"/>
            <a:ext cx="7488767" cy="0"/>
          </a:xfrm>
          <a:prstGeom prst="line">
            <a:avLst/>
          </a:prstGeom>
          <a:noFill/>
          <a:ln w="38100">
            <a:solidFill>
              <a:srgbClr val="292929"/>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58" name="Line 18"/>
          <p:cNvSpPr>
            <a:spLocks noChangeShapeType="1"/>
          </p:cNvSpPr>
          <p:nvPr/>
        </p:nvSpPr>
        <p:spPr bwMode="auto">
          <a:xfrm>
            <a:off x="3215217" y="4724400"/>
            <a:ext cx="7874000" cy="0"/>
          </a:xfrm>
          <a:prstGeom prst="line">
            <a:avLst/>
          </a:prstGeom>
          <a:noFill/>
          <a:ln w="38100">
            <a:solidFill>
              <a:srgbClr val="292929"/>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59" name="Line 19"/>
          <p:cNvSpPr>
            <a:spLocks noChangeShapeType="1"/>
          </p:cNvSpPr>
          <p:nvPr/>
        </p:nvSpPr>
        <p:spPr bwMode="auto">
          <a:xfrm flipH="1" flipV="1">
            <a:off x="624424" y="4437558"/>
            <a:ext cx="2688167" cy="2873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60" name="Line 20"/>
          <p:cNvSpPr>
            <a:spLocks noChangeShapeType="1"/>
          </p:cNvSpPr>
          <p:nvPr/>
        </p:nvSpPr>
        <p:spPr bwMode="auto">
          <a:xfrm>
            <a:off x="3407860" y="5373688"/>
            <a:ext cx="6432551" cy="0"/>
          </a:xfrm>
          <a:prstGeom prst="line">
            <a:avLst/>
          </a:prstGeom>
          <a:noFill/>
          <a:ln w="38100">
            <a:solidFill>
              <a:srgbClr val="292929"/>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61" name="Line 21"/>
          <p:cNvSpPr>
            <a:spLocks noChangeShapeType="1"/>
          </p:cNvSpPr>
          <p:nvPr/>
        </p:nvSpPr>
        <p:spPr bwMode="auto">
          <a:xfrm>
            <a:off x="10223830" y="5157788"/>
            <a:ext cx="1824567" cy="0"/>
          </a:xfrm>
          <a:prstGeom prst="line">
            <a:avLst/>
          </a:prstGeom>
          <a:noFill/>
          <a:ln w="38100">
            <a:solidFill>
              <a:srgbClr val="292929"/>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62" name="Line 22"/>
          <p:cNvSpPr>
            <a:spLocks noChangeShapeType="1"/>
          </p:cNvSpPr>
          <p:nvPr/>
        </p:nvSpPr>
        <p:spPr bwMode="auto">
          <a:xfrm>
            <a:off x="2927487" y="5949950"/>
            <a:ext cx="7969249" cy="0"/>
          </a:xfrm>
          <a:prstGeom prst="line">
            <a:avLst/>
          </a:prstGeom>
          <a:noFill/>
          <a:ln w="38100">
            <a:solidFill>
              <a:srgbClr val="292929"/>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63" name="Line 23"/>
          <p:cNvSpPr>
            <a:spLocks noChangeShapeType="1"/>
          </p:cNvSpPr>
          <p:nvPr/>
        </p:nvSpPr>
        <p:spPr bwMode="auto">
          <a:xfrm>
            <a:off x="624417" y="4437558"/>
            <a:ext cx="2783416" cy="9366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64" name="Line 24"/>
          <p:cNvSpPr>
            <a:spLocks noChangeShapeType="1"/>
          </p:cNvSpPr>
          <p:nvPr/>
        </p:nvSpPr>
        <p:spPr bwMode="auto">
          <a:xfrm>
            <a:off x="624420" y="4437063"/>
            <a:ext cx="2302933" cy="14398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65" name="Oval 25"/>
          <p:cNvSpPr>
            <a:spLocks noChangeArrowheads="1"/>
          </p:cNvSpPr>
          <p:nvPr/>
        </p:nvSpPr>
        <p:spPr bwMode="auto">
          <a:xfrm>
            <a:off x="9359900" y="188913"/>
            <a:ext cx="383117" cy="215900"/>
          </a:xfrm>
          <a:prstGeom prst="ellipse">
            <a:avLst/>
          </a:prstGeom>
          <a:solidFill>
            <a:srgbClr val="0000FF"/>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b="1" smtClean="0">
                <a:solidFill>
                  <a:srgbClr val="FFFF00"/>
                </a:solidFill>
                <a:latin typeface="Calibri" pitchFamily="34" charset="0"/>
              </a:rPr>
              <a:t>1</a:t>
            </a:r>
          </a:p>
        </p:txBody>
      </p:sp>
      <p:pic>
        <p:nvPicPr>
          <p:cNvPr id="163866" name="Picture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021388"/>
            <a:ext cx="12192000"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67" name="Line 27"/>
          <p:cNvSpPr>
            <a:spLocks noChangeShapeType="1"/>
          </p:cNvSpPr>
          <p:nvPr/>
        </p:nvSpPr>
        <p:spPr bwMode="auto">
          <a:xfrm>
            <a:off x="330" y="6237288"/>
            <a:ext cx="11089217"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68" name="Oval 28"/>
          <p:cNvSpPr>
            <a:spLocks noChangeArrowheads="1"/>
          </p:cNvSpPr>
          <p:nvPr/>
        </p:nvSpPr>
        <p:spPr bwMode="auto">
          <a:xfrm>
            <a:off x="11808887" y="5949950"/>
            <a:ext cx="383116" cy="215900"/>
          </a:xfrm>
          <a:prstGeom prst="ellipse">
            <a:avLst/>
          </a:prstGeom>
          <a:solidFill>
            <a:srgbClr val="FF0000"/>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b="1" smtClean="0">
                <a:solidFill>
                  <a:srgbClr val="FFFF00"/>
                </a:solidFill>
                <a:latin typeface="Calibri" pitchFamily="34" charset="0"/>
              </a:rPr>
              <a:t>4</a:t>
            </a:r>
          </a:p>
        </p:txBody>
      </p:sp>
      <p:sp>
        <p:nvSpPr>
          <p:cNvPr id="163869" name="Line 29"/>
          <p:cNvSpPr>
            <a:spLocks noChangeShapeType="1"/>
          </p:cNvSpPr>
          <p:nvPr/>
        </p:nvSpPr>
        <p:spPr bwMode="auto">
          <a:xfrm>
            <a:off x="3215217" y="6453188"/>
            <a:ext cx="8161867"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70" name="Line 30"/>
          <p:cNvSpPr>
            <a:spLocks noChangeShapeType="1"/>
          </p:cNvSpPr>
          <p:nvPr/>
        </p:nvSpPr>
        <p:spPr bwMode="auto">
          <a:xfrm>
            <a:off x="239240" y="6669088"/>
            <a:ext cx="7488767"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71" name="Line 31"/>
          <p:cNvSpPr>
            <a:spLocks noChangeShapeType="1"/>
          </p:cNvSpPr>
          <p:nvPr/>
        </p:nvSpPr>
        <p:spPr bwMode="auto">
          <a:xfrm flipH="1">
            <a:off x="10991852" y="6093320"/>
            <a:ext cx="768349" cy="144463"/>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72" name="Line 32"/>
          <p:cNvSpPr>
            <a:spLocks noChangeShapeType="1"/>
          </p:cNvSpPr>
          <p:nvPr/>
        </p:nvSpPr>
        <p:spPr bwMode="auto">
          <a:xfrm flipH="1">
            <a:off x="11377085" y="6165850"/>
            <a:ext cx="287867" cy="287338"/>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73" name="Rectangle 33"/>
          <p:cNvSpPr>
            <a:spLocks noChangeArrowheads="1"/>
          </p:cNvSpPr>
          <p:nvPr/>
        </p:nvSpPr>
        <p:spPr bwMode="auto">
          <a:xfrm>
            <a:off x="1871463" y="3283228"/>
            <a:ext cx="6388287" cy="369332"/>
          </a:xfrm>
          <a:prstGeom prst="rect">
            <a:avLst/>
          </a:prstGeom>
          <a:solidFill>
            <a:srgbClr val="FFFF00"/>
          </a:solidFill>
          <a:ln w="28575">
            <a:solidFill>
              <a:srgbClr val="0033CC"/>
            </a:solidFill>
            <a:miter lim="800000"/>
            <a:headEnd/>
            <a:tailEnd/>
          </a:ln>
        </p:spPr>
        <p:txBody>
          <a:bodyPr wrap="none"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z="1000" smtClean="0">
                <a:solidFill>
                  <a:prstClr val="black"/>
                </a:solidFill>
                <a:latin typeface="Calibri" pitchFamily="34" charset="0"/>
              </a:rPr>
              <a:t>the </a:t>
            </a:r>
            <a:r>
              <a:rPr lang="it-IT" altLang="it-IT" sz="1000" b="1" smtClean="0">
                <a:solidFill>
                  <a:prstClr val="black"/>
                </a:solidFill>
                <a:latin typeface="Calibri" pitchFamily="34" charset="0"/>
              </a:rPr>
              <a:t>main difference</a:t>
            </a:r>
            <a:r>
              <a:rPr lang="it-IT" altLang="it-IT" sz="1000" smtClean="0">
                <a:solidFill>
                  <a:prstClr val="black"/>
                </a:solidFill>
                <a:latin typeface="Calibri" pitchFamily="34" charset="0"/>
              </a:rPr>
              <a:t> being that </a:t>
            </a:r>
            <a:r>
              <a:rPr lang="it-IT" altLang="it-IT" sz="1000" b="1" smtClean="0">
                <a:solidFill>
                  <a:prstClr val="black"/>
                </a:solidFill>
                <a:latin typeface="Calibri" pitchFamily="34" charset="0"/>
              </a:rPr>
              <a:t>Lamarck favoured an active adaptation and a transmission of the acquired properties</a:t>
            </a:r>
            <a:r>
              <a:rPr lang="it-IT" altLang="it-IT" b="1" smtClean="0">
                <a:solidFill>
                  <a:prstClr val="black"/>
                </a:solidFill>
                <a:latin typeface="Calibri" pitchFamily="34" charset="0"/>
              </a:rPr>
              <a:t> </a:t>
            </a:r>
          </a:p>
        </p:txBody>
      </p:sp>
      <p:sp>
        <p:nvSpPr>
          <p:cNvPr id="163874" name="Rectangle 34"/>
          <p:cNvSpPr>
            <a:spLocks noChangeArrowheads="1"/>
          </p:cNvSpPr>
          <p:nvPr/>
        </p:nvSpPr>
        <p:spPr bwMode="auto">
          <a:xfrm>
            <a:off x="624747" y="2130803"/>
            <a:ext cx="4376519" cy="677108"/>
          </a:xfrm>
          <a:prstGeom prst="rect">
            <a:avLst/>
          </a:prstGeom>
          <a:solidFill>
            <a:srgbClr val="FFFF00"/>
          </a:solidFill>
          <a:ln w="19050">
            <a:solidFill>
              <a:srgbClr val="0033CC"/>
            </a:solidFill>
            <a:miter lim="800000"/>
            <a:headEnd/>
            <a:tailEnd/>
          </a:ln>
        </p:spPr>
        <p:txBody>
          <a:bodyPr wrap="none" anchor="ctr">
            <a:spAutoFit/>
          </a:bodyPr>
          <a:lstStyle>
            <a:lvl1pPr marL="371475" indent="-371475"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buFontTx/>
              <a:buAutoNum type="romanLcParenBoth"/>
            </a:pPr>
            <a:r>
              <a:rPr lang="it-IT" altLang="it-IT" sz="1000" b="1" smtClean="0">
                <a:solidFill>
                  <a:prstClr val="black"/>
                </a:solidFill>
                <a:latin typeface="Calibri" pitchFamily="34" charset="0"/>
              </a:rPr>
              <a:t>both create </a:t>
            </a:r>
            <a:r>
              <a:rPr lang="it-IT" altLang="it-IT" sz="1000" b="1" u="sng" smtClean="0">
                <a:solidFill>
                  <a:prstClr val="black"/>
                </a:solidFill>
                <a:latin typeface="Calibri" pitchFamily="34" charset="0"/>
              </a:rPr>
              <a:t>new entities</a:t>
            </a:r>
            <a:r>
              <a:rPr lang="it-IT" altLang="it-IT" sz="1000" smtClean="0">
                <a:solidFill>
                  <a:prstClr val="black"/>
                </a:solidFill>
                <a:latin typeface="Calibri" pitchFamily="34" charset="0"/>
              </a:rPr>
              <a:t> (a new species and a new “organ”, respectively)</a:t>
            </a:r>
            <a:br>
              <a:rPr lang="it-IT" altLang="it-IT" sz="1000" smtClean="0">
                <a:solidFill>
                  <a:prstClr val="black"/>
                </a:solidFill>
                <a:latin typeface="Calibri" pitchFamily="34" charset="0"/>
              </a:rPr>
            </a:br>
            <a:r>
              <a:rPr lang="it-IT" altLang="it-IT" sz="1000" smtClean="0">
                <a:solidFill>
                  <a:prstClr val="black"/>
                </a:solidFill>
                <a:latin typeface="Calibri" pitchFamily="34" charset="0"/>
              </a:rPr>
              <a:t>(ii)</a:t>
            </a:r>
            <a:r>
              <a:rPr lang="it-IT" altLang="it-IT" smtClean="0">
                <a:solidFill>
                  <a:prstClr val="black"/>
                </a:solidFill>
                <a:latin typeface="Calibri" pitchFamily="34" charset="0"/>
              </a:rPr>
              <a:t> </a:t>
            </a:r>
            <a:r>
              <a:rPr lang="it-IT" altLang="it-IT" sz="1000" b="1" smtClean="0">
                <a:solidFill>
                  <a:prstClr val="black"/>
                </a:solidFill>
                <a:latin typeface="Calibri" pitchFamily="34" charset="0"/>
              </a:rPr>
              <a:t>both</a:t>
            </a:r>
            <a:r>
              <a:rPr lang="it-IT" altLang="it-IT" sz="1000" smtClean="0">
                <a:solidFill>
                  <a:prstClr val="black"/>
                </a:solidFill>
                <a:latin typeface="Calibri" pitchFamily="34" charset="0"/>
              </a:rPr>
              <a:t> are associated with </a:t>
            </a:r>
            <a:r>
              <a:rPr lang="it-IT" altLang="it-IT" sz="1000" b="1" u="sng" smtClean="0">
                <a:solidFill>
                  <a:prstClr val="black"/>
                </a:solidFill>
                <a:latin typeface="Calibri" pitchFamily="34" charset="0"/>
              </a:rPr>
              <a:t>genetic changes</a:t>
            </a:r>
            <a:r>
              <a:rPr lang="it-IT" altLang="it-IT" sz="1000" smtClean="0">
                <a:solidFill>
                  <a:prstClr val="black"/>
                </a:solidFill>
                <a:latin typeface="Calibri" pitchFamily="34" charset="0"/>
              </a:rPr>
              <a:t>, </a:t>
            </a:r>
            <a:br>
              <a:rPr lang="it-IT" altLang="it-IT" sz="1000" smtClean="0">
                <a:solidFill>
                  <a:prstClr val="black"/>
                </a:solidFill>
                <a:latin typeface="Calibri" pitchFamily="34" charset="0"/>
              </a:rPr>
            </a:br>
            <a:r>
              <a:rPr lang="it-IT" altLang="it-IT" sz="1000" smtClean="0">
                <a:solidFill>
                  <a:prstClr val="black"/>
                </a:solidFill>
                <a:latin typeface="Calibri" pitchFamily="34" charset="0"/>
              </a:rPr>
              <a:t>(iii) both are thought to be the </a:t>
            </a:r>
            <a:r>
              <a:rPr lang="it-IT" altLang="it-IT" sz="1000" b="1" i="1" smtClean="0">
                <a:solidFill>
                  <a:prstClr val="black"/>
                </a:solidFill>
                <a:latin typeface="Calibri" pitchFamily="34" charset="0"/>
              </a:rPr>
              <a:t>result of </a:t>
            </a:r>
            <a:r>
              <a:rPr lang="it-IT" altLang="it-IT" sz="1000" b="1" i="1" u="sng" smtClean="0">
                <a:solidFill>
                  <a:prstClr val="black"/>
                </a:solidFill>
                <a:latin typeface="Calibri" pitchFamily="34" charset="0"/>
              </a:rPr>
              <a:t>random mutations</a:t>
            </a:r>
            <a:r>
              <a:rPr lang="it-IT" altLang="it-IT" sz="1000" smtClean="0">
                <a:solidFill>
                  <a:prstClr val="black"/>
                </a:solidFill>
                <a:latin typeface="Calibri" pitchFamily="34" charset="0"/>
              </a:rPr>
              <a:t>.</a:t>
            </a:r>
            <a:r>
              <a:rPr lang="it-IT" altLang="it-IT" sz="1000" b="1" smtClean="0">
                <a:solidFill>
                  <a:prstClr val="black"/>
                </a:solidFill>
                <a:latin typeface="Calibri" pitchFamily="34" charset="0"/>
              </a:rPr>
              <a:t> </a:t>
            </a:r>
          </a:p>
        </p:txBody>
      </p:sp>
      <p:sp>
        <p:nvSpPr>
          <p:cNvPr id="163875" name="Line 35"/>
          <p:cNvSpPr>
            <a:spLocks noChangeShapeType="1"/>
          </p:cNvSpPr>
          <p:nvPr/>
        </p:nvSpPr>
        <p:spPr bwMode="auto">
          <a:xfrm>
            <a:off x="5232401" y="2781795"/>
            <a:ext cx="1151467" cy="5762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76" name="Rectangle 36"/>
          <p:cNvSpPr>
            <a:spLocks noChangeArrowheads="1"/>
          </p:cNvSpPr>
          <p:nvPr/>
        </p:nvSpPr>
        <p:spPr bwMode="auto">
          <a:xfrm>
            <a:off x="239199" y="4018241"/>
            <a:ext cx="7396577" cy="369332"/>
          </a:xfrm>
          <a:prstGeom prst="rect">
            <a:avLst/>
          </a:prstGeom>
          <a:solidFill>
            <a:srgbClr val="FFFF00"/>
          </a:solidFill>
          <a:ln w="28575">
            <a:solidFill>
              <a:srgbClr val="FF0000"/>
            </a:solidFill>
            <a:miter lim="800000"/>
            <a:headEnd/>
            <a:tailEnd/>
          </a:ln>
        </p:spPr>
        <p:txBody>
          <a:bodyPr wrap="none"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z="1000" smtClean="0">
                <a:solidFill>
                  <a:prstClr val="black"/>
                </a:solidFill>
                <a:latin typeface="Calibri" pitchFamily="34" charset="0"/>
              </a:rPr>
              <a:t>There are </a:t>
            </a:r>
            <a:r>
              <a:rPr lang="it-IT" altLang="it-IT" sz="1000" b="1" u="sng" smtClean="0">
                <a:solidFill>
                  <a:prstClr val="black"/>
                </a:solidFill>
                <a:latin typeface="Calibri" pitchFamily="34" charset="0"/>
              </a:rPr>
              <a:t>discontinuities</a:t>
            </a:r>
            <a:r>
              <a:rPr lang="it-IT" altLang="it-IT" sz="1000" smtClean="0">
                <a:solidFill>
                  <a:prstClr val="black"/>
                </a:solidFill>
                <a:latin typeface="Calibri" pitchFamily="34" charset="0"/>
              </a:rPr>
              <a:t> or – so called jumps – in the evolution of species that cannot</a:t>
            </a:r>
            <a:r>
              <a:rPr lang="it-IT" altLang="it-IT" smtClean="0">
                <a:solidFill>
                  <a:prstClr val="black"/>
                </a:solidFill>
                <a:latin typeface="Calibri" pitchFamily="34" charset="0"/>
              </a:rPr>
              <a:t> </a:t>
            </a:r>
            <a:r>
              <a:rPr lang="it-IT" altLang="it-IT" sz="1000" smtClean="0">
                <a:solidFill>
                  <a:prstClr val="black"/>
                </a:solidFill>
                <a:latin typeface="Calibri" pitchFamily="34" charset="0"/>
              </a:rPr>
              <a:t>be satisfactorily explained by the Darwinian theory</a:t>
            </a:r>
            <a:r>
              <a:rPr lang="it-IT" altLang="it-IT" sz="1000" b="1" smtClean="0">
                <a:solidFill>
                  <a:prstClr val="black"/>
                </a:solidFill>
                <a:latin typeface="Calibri" pitchFamily="34" charset="0"/>
              </a:rPr>
              <a:t> </a:t>
            </a:r>
          </a:p>
        </p:txBody>
      </p:sp>
      <p:sp>
        <p:nvSpPr>
          <p:cNvPr id="163877" name="Rectangle 37"/>
          <p:cNvSpPr>
            <a:spLocks noChangeArrowheads="1"/>
          </p:cNvSpPr>
          <p:nvPr/>
        </p:nvSpPr>
        <p:spPr bwMode="auto">
          <a:xfrm>
            <a:off x="719997" y="6336834"/>
            <a:ext cx="6074099" cy="523220"/>
          </a:xfrm>
          <a:prstGeom prst="rect">
            <a:avLst/>
          </a:prstGeom>
          <a:solidFill>
            <a:srgbClr val="FFFF00"/>
          </a:solidFill>
          <a:ln w="28575">
            <a:solidFill>
              <a:srgbClr val="FF0000"/>
            </a:solidFill>
            <a:miter lim="800000"/>
            <a:headEnd/>
            <a:tailEnd/>
          </a:ln>
        </p:spPr>
        <p:txBody>
          <a:bodyPr wrap="none"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z="1000" smtClean="0">
                <a:solidFill>
                  <a:prstClr val="black"/>
                </a:solidFill>
                <a:latin typeface="Calibri" pitchFamily="34" charset="0"/>
              </a:rPr>
              <a:t>… </a:t>
            </a:r>
            <a:r>
              <a:rPr lang="it-IT" altLang="it-IT" sz="1000" b="1" u="sng" smtClean="0">
                <a:solidFill>
                  <a:prstClr val="black"/>
                </a:solidFill>
                <a:latin typeface="Calibri" pitchFamily="34" charset="0"/>
              </a:rPr>
              <a:t>chronic stressors can induce adaptive rearrangements of the genome</a:t>
            </a:r>
            <a:r>
              <a:rPr lang="it-IT" altLang="it-IT" smtClean="0">
                <a:solidFill>
                  <a:prstClr val="black"/>
                </a:solidFill>
                <a:latin typeface="Calibri" pitchFamily="34" charset="0"/>
              </a:rPr>
              <a:t> </a:t>
            </a:r>
            <a:r>
              <a:rPr lang="it-IT" altLang="it-IT" sz="1000" smtClean="0">
                <a:solidFill>
                  <a:prstClr val="black"/>
                </a:solidFill>
                <a:latin typeface="Calibri" pitchFamily="34" charset="0"/>
              </a:rPr>
              <a:t>which might result in </a:t>
            </a:r>
            <a:r>
              <a:rPr lang="it-IT" altLang="it-IT" sz="1000" b="1" u="sng" smtClean="0">
                <a:solidFill>
                  <a:prstClr val="black"/>
                </a:solidFill>
                <a:latin typeface="Calibri" pitchFamily="34" charset="0"/>
              </a:rPr>
              <a:t>new proteins</a:t>
            </a:r>
            <a:r>
              <a:rPr lang="it-IT" altLang="it-IT" sz="1000" smtClean="0">
                <a:solidFill>
                  <a:prstClr val="black"/>
                </a:solidFill>
                <a:latin typeface="Calibri" pitchFamily="34" charset="0"/>
              </a:rPr>
              <a:t> </a:t>
            </a:r>
            <a:br>
              <a:rPr lang="it-IT" altLang="it-IT" sz="1000" smtClean="0">
                <a:solidFill>
                  <a:prstClr val="black"/>
                </a:solidFill>
                <a:latin typeface="Calibri" pitchFamily="34" charset="0"/>
              </a:rPr>
            </a:br>
            <a:r>
              <a:rPr lang="it-IT" altLang="it-IT" sz="1000" smtClean="0">
                <a:solidFill>
                  <a:prstClr val="black"/>
                </a:solidFill>
                <a:latin typeface="Calibri" pitchFamily="34" charset="0"/>
              </a:rPr>
              <a:t>helping </a:t>
            </a:r>
            <a:r>
              <a:rPr lang="it-IT" altLang="it-IT" sz="1000" b="1" u="sng" smtClean="0">
                <a:solidFill>
                  <a:prstClr val="black"/>
                </a:solidFill>
                <a:latin typeface="Calibri" pitchFamily="34" charset="0"/>
              </a:rPr>
              <a:t>survival in a harmful environment or trigger the development of a completely “new” organ, the cancer </a:t>
            </a:r>
          </a:p>
        </p:txBody>
      </p:sp>
      <p:sp>
        <p:nvSpPr>
          <p:cNvPr id="163878" name="Oval 38"/>
          <p:cNvSpPr>
            <a:spLocks noChangeArrowheads="1"/>
          </p:cNvSpPr>
          <p:nvPr/>
        </p:nvSpPr>
        <p:spPr bwMode="auto">
          <a:xfrm>
            <a:off x="624419" y="2420938"/>
            <a:ext cx="383116" cy="215900"/>
          </a:xfrm>
          <a:prstGeom prst="ellipse">
            <a:avLst/>
          </a:prstGeom>
          <a:solidFill>
            <a:srgbClr val="0000FF"/>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b="1" smtClean="0">
                <a:solidFill>
                  <a:srgbClr val="FFFF00"/>
                </a:solidFill>
                <a:latin typeface="Calibri" pitchFamily="34" charset="0"/>
              </a:rPr>
              <a:t>1</a:t>
            </a:r>
          </a:p>
        </p:txBody>
      </p:sp>
      <p:sp>
        <p:nvSpPr>
          <p:cNvPr id="163879" name="Oval 39"/>
          <p:cNvSpPr>
            <a:spLocks noChangeArrowheads="1"/>
          </p:cNvSpPr>
          <p:nvPr/>
        </p:nvSpPr>
        <p:spPr bwMode="auto">
          <a:xfrm>
            <a:off x="1678519" y="3284538"/>
            <a:ext cx="383116" cy="215900"/>
          </a:xfrm>
          <a:prstGeom prst="ellipse">
            <a:avLst/>
          </a:prstGeom>
          <a:solidFill>
            <a:srgbClr val="990033"/>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b="1" smtClean="0">
                <a:solidFill>
                  <a:srgbClr val="FFFF00"/>
                </a:solidFill>
                <a:latin typeface="Calibri" pitchFamily="34" charset="0"/>
              </a:rPr>
              <a:t>2</a:t>
            </a:r>
          </a:p>
        </p:txBody>
      </p:sp>
      <p:sp>
        <p:nvSpPr>
          <p:cNvPr id="163880" name="Oval 40"/>
          <p:cNvSpPr>
            <a:spLocks noChangeArrowheads="1"/>
          </p:cNvSpPr>
          <p:nvPr/>
        </p:nvSpPr>
        <p:spPr bwMode="auto">
          <a:xfrm>
            <a:off x="239187" y="3860800"/>
            <a:ext cx="383116" cy="215900"/>
          </a:xfrm>
          <a:prstGeom prst="ellipse">
            <a:avLst/>
          </a:prstGeom>
          <a:solidFill>
            <a:schemeClr val="tx2"/>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b="1" smtClean="0">
                <a:solidFill>
                  <a:srgbClr val="FFFF00"/>
                </a:solidFill>
                <a:latin typeface="Calibri" pitchFamily="34" charset="0"/>
              </a:rPr>
              <a:t>3</a:t>
            </a:r>
          </a:p>
        </p:txBody>
      </p:sp>
      <p:sp>
        <p:nvSpPr>
          <p:cNvPr id="163881" name="Oval 41"/>
          <p:cNvSpPr>
            <a:spLocks noChangeArrowheads="1"/>
          </p:cNvSpPr>
          <p:nvPr/>
        </p:nvSpPr>
        <p:spPr bwMode="auto">
          <a:xfrm>
            <a:off x="719668" y="6308725"/>
            <a:ext cx="383117" cy="215900"/>
          </a:xfrm>
          <a:prstGeom prst="ellipse">
            <a:avLst/>
          </a:prstGeom>
          <a:solidFill>
            <a:srgbClr val="FF0000"/>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b="1" smtClean="0">
                <a:solidFill>
                  <a:srgbClr val="FFFF00"/>
                </a:solidFill>
                <a:latin typeface="Calibri" pitchFamily="34" charset="0"/>
              </a:rPr>
              <a:t>4</a:t>
            </a:r>
          </a:p>
        </p:txBody>
      </p:sp>
      <p:sp>
        <p:nvSpPr>
          <p:cNvPr id="163882" name="Rectangle 42"/>
          <p:cNvSpPr>
            <a:spLocks noChangeArrowheads="1"/>
          </p:cNvSpPr>
          <p:nvPr/>
        </p:nvSpPr>
        <p:spPr bwMode="auto">
          <a:xfrm>
            <a:off x="10183285" y="6585444"/>
            <a:ext cx="1330814" cy="246221"/>
          </a:xfrm>
          <a:prstGeom prst="rect">
            <a:avLst/>
          </a:prstGeom>
          <a:solidFill>
            <a:srgbClr val="FFFF00"/>
          </a:solidFill>
          <a:ln w="28575">
            <a:solidFill>
              <a:srgbClr val="FF0000"/>
            </a:solidFill>
            <a:miter lim="800000"/>
            <a:headEnd/>
            <a:tailEnd/>
          </a:ln>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z="1000" b="1" i="1" u="sng" smtClean="0">
                <a:solidFill>
                  <a:prstClr val="black"/>
                </a:solidFill>
                <a:latin typeface="Calibri" pitchFamily="34" charset="0"/>
              </a:rPr>
              <a:t>emergent properties</a:t>
            </a:r>
            <a:r>
              <a:rPr lang="it-IT" altLang="it-IT" sz="1000" b="1" i="1" smtClean="0">
                <a:solidFill>
                  <a:prstClr val="black"/>
                </a:solidFill>
                <a:latin typeface="Calibri" pitchFamily="34" charset="0"/>
              </a:rPr>
              <a:t> </a:t>
            </a:r>
            <a:r>
              <a:rPr lang="it-IT" altLang="it-IT" sz="1000" b="1" i="1" u="sng" smtClean="0">
                <a:solidFill>
                  <a:prstClr val="black"/>
                </a:solidFill>
                <a:latin typeface="Calibri" pitchFamily="34" charset="0"/>
              </a:rPr>
              <a:t> </a:t>
            </a:r>
          </a:p>
        </p:txBody>
      </p:sp>
      <p:sp>
        <p:nvSpPr>
          <p:cNvPr id="163883" name="Line 43"/>
          <p:cNvSpPr>
            <a:spLocks noChangeShapeType="1"/>
          </p:cNvSpPr>
          <p:nvPr/>
        </p:nvSpPr>
        <p:spPr bwMode="auto">
          <a:xfrm>
            <a:off x="9745136" y="6669088"/>
            <a:ext cx="383117"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63884" name="AutoShape 44"/>
          <p:cNvSpPr>
            <a:spLocks noChangeArrowheads="1"/>
          </p:cNvSpPr>
          <p:nvPr/>
        </p:nvSpPr>
        <p:spPr bwMode="auto">
          <a:xfrm>
            <a:off x="6604012" y="5410695"/>
            <a:ext cx="311151" cy="650875"/>
          </a:xfrm>
          <a:prstGeom prst="downArrow">
            <a:avLst>
              <a:gd name="adj1" fmla="val 50000"/>
              <a:gd name="adj2" fmla="val 69728"/>
            </a:avLst>
          </a:prstGeom>
          <a:solidFill>
            <a:srgbClr val="FF0000"/>
          </a:solidFill>
          <a:ln w="38100">
            <a:solidFill>
              <a:srgbClr val="0000FF"/>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latin typeface="Calibri" pitchFamily="34" charset="0"/>
            </a:endParaRPr>
          </a:p>
        </p:txBody>
      </p:sp>
      <p:sp>
        <p:nvSpPr>
          <p:cNvPr id="163885" name="AutoShape 45"/>
          <p:cNvSpPr>
            <a:spLocks noChangeArrowheads="1"/>
          </p:cNvSpPr>
          <p:nvPr/>
        </p:nvSpPr>
        <p:spPr bwMode="auto">
          <a:xfrm>
            <a:off x="6807220" y="2667495"/>
            <a:ext cx="311151" cy="650875"/>
          </a:xfrm>
          <a:prstGeom prst="downArrow">
            <a:avLst>
              <a:gd name="adj1" fmla="val 50000"/>
              <a:gd name="adj2" fmla="val 69728"/>
            </a:avLst>
          </a:prstGeom>
          <a:solidFill>
            <a:srgbClr val="FF0000"/>
          </a:solidFill>
          <a:ln w="38100">
            <a:solidFill>
              <a:srgbClr val="0000FF"/>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latin typeface="Calibri" pitchFamily="34" charset="0"/>
            </a:endParaRPr>
          </a:p>
        </p:txBody>
      </p:sp>
    </p:spTree>
    <p:extLst>
      <p:ext uri="{BB962C8B-B14F-4D97-AF65-F5344CB8AC3E}">
        <p14:creationId xmlns:p14="http://schemas.microsoft.com/office/powerpoint/2010/main" val="3103934509"/>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2" descr="C:\Documents and Settings\Utente\Documenti\Immagini\immunology\Rudolf-Vircho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9996488" y="0"/>
            <a:ext cx="2160587" cy="266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3" y="0"/>
            <a:ext cx="796290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436" y="2852738"/>
            <a:ext cx="5508625" cy="400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ttangolo 3"/>
          <p:cNvSpPr/>
          <p:nvPr/>
        </p:nvSpPr>
        <p:spPr>
          <a:xfrm>
            <a:off x="3071817" y="6597650"/>
            <a:ext cx="3887787" cy="2603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pic>
        <p:nvPicPr>
          <p:cNvPr id="102405"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43701" y="653"/>
            <a:ext cx="2686051"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6"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12128" y="765175"/>
            <a:ext cx="1192213"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5" name="Rettangolo 6"/>
          <p:cNvSpPr>
            <a:spLocks noChangeArrowheads="1"/>
          </p:cNvSpPr>
          <p:nvPr/>
        </p:nvSpPr>
        <p:spPr bwMode="auto">
          <a:xfrm>
            <a:off x="7265988" y="2432185"/>
            <a:ext cx="3850653" cy="584775"/>
          </a:xfrm>
          <a:prstGeom prst="rect">
            <a:avLst/>
          </a:prstGeom>
          <a:solidFill>
            <a:srgbClr val="FFFFCC"/>
          </a:solidFill>
          <a:ln w="9525">
            <a:solidFill>
              <a:srgbClr val="000000"/>
            </a:solidFill>
            <a:miter lim="800000"/>
            <a:headEnd/>
            <a:tailEnd/>
          </a:ln>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altLang="it-IT" sz="1600" b="0" i="0" u="none" strike="noStrike" kern="0" cap="none" spc="0" normalizeH="0" baseline="0" noProof="0" dirty="0">
                <a:ln>
                  <a:noFill/>
                </a:ln>
                <a:solidFill>
                  <a:schemeClr val="tx1"/>
                </a:solidFill>
                <a:effectLst/>
                <a:uLnTx/>
                <a:uFillTx/>
                <a:latin typeface="Arial" panose="020B0604020202020204" pitchFamily="34" charset="0"/>
              </a:rPr>
              <a:t>Is the </a:t>
            </a:r>
            <a:r>
              <a:rPr kumimoji="0" lang="en-GB" altLang="it-IT" sz="1600" b="1" i="0" u="none" strike="noStrike" kern="0" cap="none" spc="0" normalizeH="0" baseline="0" noProof="0" dirty="0">
                <a:ln>
                  <a:noFill/>
                </a:ln>
                <a:solidFill>
                  <a:schemeClr val="tx1"/>
                </a:solidFill>
                <a:effectLst>
                  <a:outerShdw blurRad="38100" dist="38100" dir="2700000" algn="tl">
                    <a:srgbClr val="000000">
                      <a:alpha val="43137"/>
                    </a:srgbClr>
                  </a:outerShdw>
                </a:effectLst>
                <a:highlight>
                  <a:srgbClr val="FFFF00"/>
                </a:highlight>
                <a:uLnTx/>
                <a:uFillTx/>
                <a:latin typeface="Arial" panose="020B0604020202020204" pitchFamily="34" charset="0"/>
              </a:rPr>
              <a:t>carcinogenic process  the </a:t>
            </a:r>
            <a:r>
              <a:rPr kumimoji="0" lang="en-GB" altLang="it-IT" sz="1600" b="1" i="0" u="none" strike="noStrike" kern="0" cap="none" spc="0" normalizeH="0" baseline="0" noProof="0" dirty="0" err="1">
                <a:ln>
                  <a:noFill/>
                </a:ln>
                <a:solidFill>
                  <a:schemeClr val="tx1"/>
                </a:solidFill>
                <a:effectLst>
                  <a:outerShdw blurRad="38100" dist="38100" dir="2700000" algn="tl">
                    <a:srgbClr val="000000">
                      <a:alpha val="43137"/>
                    </a:srgbClr>
                  </a:outerShdw>
                </a:effectLst>
                <a:highlight>
                  <a:srgbClr val="FFFF00"/>
                </a:highlight>
                <a:uLnTx/>
                <a:uFillTx/>
                <a:latin typeface="Arial" panose="020B0604020202020204" pitchFamily="34" charset="0"/>
              </a:rPr>
              <a:t>ontogenic</a:t>
            </a:r>
            <a:r>
              <a:rPr kumimoji="0" lang="en-GB" altLang="it-IT" sz="1600" b="1" i="0" u="none" strike="noStrike" kern="0" cap="none" spc="0" normalizeH="0" baseline="0" noProof="0" dirty="0">
                <a:ln>
                  <a:noFill/>
                </a:ln>
                <a:solidFill>
                  <a:schemeClr val="tx1"/>
                </a:solidFill>
                <a:effectLst>
                  <a:outerShdw blurRad="38100" dist="38100" dir="2700000" algn="tl">
                    <a:srgbClr val="000000">
                      <a:alpha val="43137"/>
                    </a:srgbClr>
                  </a:outerShdw>
                </a:effectLst>
                <a:highlight>
                  <a:srgbClr val="FFFF00"/>
                </a:highlight>
                <a:uLnTx/>
                <a:uFillTx/>
                <a:latin typeface="Arial" panose="020B0604020202020204" pitchFamily="34" charset="0"/>
              </a:rPr>
              <a:t> development gone awry ?</a:t>
            </a:r>
            <a:endParaRPr kumimoji="0" lang="it-IT" altLang="it-IT" sz="1600" b="1" i="0" u="none" strike="noStrike" kern="0" cap="none" spc="0" normalizeH="0" baseline="0" noProof="0" dirty="0">
              <a:ln>
                <a:noFill/>
              </a:ln>
              <a:solidFill>
                <a:schemeClr val="tx1"/>
              </a:solidFill>
              <a:effectLst>
                <a:outerShdw blurRad="38100" dist="38100" dir="2700000" algn="tl">
                  <a:srgbClr val="000000">
                    <a:alpha val="43137"/>
                  </a:srgbClr>
                </a:outerShdw>
              </a:effectLst>
              <a:highlight>
                <a:srgbClr val="FFFF00"/>
              </a:highlight>
              <a:uLnTx/>
              <a:uFillTx/>
              <a:latin typeface="Arial" panose="020B0604020202020204" pitchFamily="34" charset="0"/>
            </a:endParaRPr>
          </a:p>
        </p:txBody>
      </p:sp>
      <p:sp>
        <p:nvSpPr>
          <p:cNvPr id="145416" name="Rettangolo 7"/>
          <p:cNvSpPr>
            <a:spLocks noChangeArrowheads="1"/>
          </p:cNvSpPr>
          <p:nvPr/>
        </p:nvSpPr>
        <p:spPr bwMode="auto">
          <a:xfrm>
            <a:off x="7940677" y="3254365"/>
            <a:ext cx="3934099" cy="1077218"/>
          </a:xfrm>
          <a:prstGeom prst="rect">
            <a:avLst/>
          </a:prstGeom>
          <a:solidFill>
            <a:srgbClr val="FFFFCC"/>
          </a:solidFill>
          <a:ln>
            <a:solidFill>
              <a:srgbClr val="C00000"/>
            </a:solidFill>
          </a:ln>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altLang="it-IT" sz="1600" b="0" i="0" u="none" strike="noStrike" kern="0" cap="none" spc="0" normalizeH="0" baseline="0" noProof="0" dirty="0">
                <a:ln>
                  <a:noFill/>
                </a:ln>
                <a:solidFill>
                  <a:schemeClr val="tx1"/>
                </a:solidFill>
                <a:effectLst/>
                <a:uLnTx/>
                <a:uFillTx/>
                <a:latin typeface="Arial" panose="020B0604020202020204" pitchFamily="34" charset="0"/>
              </a:rPr>
              <a:t>… and the main cause of cancer </a:t>
            </a:r>
            <a:r>
              <a:rPr kumimoji="0" lang="en-GB" altLang="it-IT" sz="1600" b="1" i="0" u="sng" strike="noStrike" kern="0" cap="none" spc="0" normalizeH="0" baseline="0" noProof="0" dirty="0">
                <a:ln>
                  <a:noFill/>
                </a:ln>
                <a:solidFill>
                  <a:schemeClr val="tx1"/>
                </a:solidFill>
                <a:effectLst>
                  <a:outerShdw blurRad="38100" dist="38100" dir="2700000" algn="tl">
                    <a:srgbClr val="000000">
                      <a:alpha val="43137"/>
                    </a:srgbClr>
                  </a:outerShdw>
                </a:effectLst>
                <a:highlight>
                  <a:srgbClr val="FFFF00"/>
                </a:highlight>
                <a:uLnTx/>
                <a:uFillTx/>
                <a:latin typeface="Arial" panose="020B0604020202020204" pitchFamily="34" charset="0"/>
              </a:rPr>
              <a:t>a block in cell differentiation programs (just the “hallmark”, inexplicably neglected by major theorists of SMT) </a:t>
            </a:r>
            <a:r>
              <a:rPr kumimoji="0" lang="en-GB" altLang="it-IT" sz="1600" b="0" i="0" u="none" strike="noStrike" kern="0" cap="none" spc="0" normalizeH="0" baseline="0" noProof="0" dirty="0">
                <a:ln>
                  <a:noFill/>
                </a:ln>
                <a:solidFill>
                  <a:schemeClr val="tx1"/>
                </a:solidFill>
                <a:effectLst/>
                <a:uLnTx/>
                <a:uFillTx/>
                <a:latin typeface="Arial" panose="020B0604020202020204" pitchFamily="34" charset="0"/>
              </a:rPr>
              <a:t>?</a:t>
            </a:r>
            <a:endParaRPr kumimoji="0" lang="it-IT" altLang="it-IT" sz="1600" b="0" i="0" u="none" strike="noStrike" kern="0" cap="none" spc="0" normalizeH="0" baseline="0" noProof="0" dirty="0">
              <a:ln>
                <a:noFill/>
              </a:ln>
              <a:solidFill>
                <a:schemeClr val="tx1"/>
              </a:solidFill>
              <a:effectLst/>
              <a:uLnTx/>
              <a:uFillTx/>
              <a:latin typeface="Arial" panose="020B0604020202020204" pitchFamily="34" charset="0"/>
            </a:endParaRPr>
          </a:p>
        </p:txBody>
      </p:sp>
      <p:sp>
        <p:nvSpPr>
          <p:cNvPr id="2" name="Rectangle 7"/>
          <p:cNvSpPr>
            <a:spLocks noChangeArrowheads="1"/>
          </p:cNvSpPr>
          <p:nvPr/>
        </p:nvSpPr>
        <p:spPr bwMode="auto">
          <a:xfrm>
            <a:off x="4837044" y="5307007"/>
            <a:ext cx="7145408" cy="1384995"/>
          </a:xfrm>
          <a:prstGeom prst="rect">
            <a:avLst/>
          </a:prstGeom>
          <a:solidFill>
            <a:srgbClr val="FFFFCC"/>
          </a:solid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sysClr val="windowText" lastClr="000000"/>
                </a:solidFill>
                <a:effectLst/>
                <a:uLnTx/>
                <a:uFillTx/>
                <a:latin typeface="Arial" panose="020B0604020202020204" pitchFamily="34" charset="0"/>
                <a:ea typeface="Times New Roman" pitchFamily="18" charset="0"/>
                <a:cs typeface="Arial" panose="020B0604020202020204" pitchFamily="34" charset="0"/>
              </a:rPr>
              <a:t>Some </a:t>
            </a:r>
            <a:r>
              <a:rPr kumimoji="0" lang="en-GB" sz="1400" b="1" i="0" u="none" strike="noStrike" kern="0" cap="none" spc="0" normalizeH="0" baseline="0" noProof="0" dirty="0" err="1">
                <a:ln>
                  <a:noFill/>
                </a:ln>
                <a:solidFill>
                  <a:sysClr val="windowText" lastClr="000000"/>
                </a:solidFill>
                <a:effectLst/>
                <a:uLnTx/>
                <a:uFillTx/>
                <a:latin typeface="Arial" panose="020B0604020202020204" pitchFamily="34" charset="0"/>
                <a:ea typeface="Times New Roman" pitchFamily="18" charset="0"/>
                <a:cs typeface="Arial" panose="020B0604020202020204" pitchFamily="34" charset="0"/>
              </a:rPr>
              <a:t>Virckow</a:t>
            </a:r>
            <a:r>
              <a:rPr kumimoji="0" lang="en-GB" sz="1400" b="0" i="0" u="none" strike="noStrike" kern="0" cap="none" spc="0" normalizeH="0" baseline="0" noProof="0" dirty="0" err="1">
                <a:ln>
                  <a:noFill/>
                </a:ln>
                <a:solidFill>
                  <a:sysClr val="windowText" lastClr="000000"/>
                </a:solidFill>
                <a:effectLst/>
                <a:uLnTx/>
                <a:uFillTx/>
                <a:latin typeface="Arial" panose="020B0604020202020204" pitchFamily="34" charset="0"/>
                <a:ea typeface="Times New Roman" pitchFamily="18" charset="0"/>
                <a:cs typeface="Arial" panose="020B0604020202020204" pitchFamily="34" charset="0"/>
              </a:rPr>
              <a:t>’s</a:t>
            </a:r>
            <a:r>
              <a:rPr kumimoji="0" lang="en-GB" sz="1400" b="0" i="0" u="none" strike="noStrike" kern="0" cap="none" spc="0" normalizeH="0" baseline="0" noProof="0" dirty="0">
                <a:ln>
                  <a:noFill/>
                </a:ln>
                <a:solidFill>
                  <a:sysClr val="windowText" lastClr="000000"/>
                </a:solidFill>
                <a:effectLst/>
                <a:uLnTx/>
                <a:uFillTx/>
                <a:latin typeface="Arial" panose="020B0604020202020204" pitchFamily="34" charset="0"/>
                <a:ea typeface="Times New Roman" pitchFamily="18" charset="0"/>
                <a:cs typeface="Arial" panose="020B0604020202020204" pitchFamily="34" charset="0"/>
              </a:rPr>
              <a:t> followers  (1870 ca) formulated the theory that </a:t>
            </a:r>
            <a:r>
              <a:rPr kumimoji="0" lang="en-GB" sz="14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highlight>
                  <a:srgbClr val="FFFF00"/>
                </a:highlight>
                <a:uLnTx/>
                <a:uFillTx/>
                <a:latin typeface="Arial" panose="020B0604020202020204" pitchFamily="34" charset="0"/>
                <a:ea typeface="Times New Roman" pitchFamily="18" charset="0"/>
                <a:cs typeface="Arial" panose="020B0604020202020204" pitchFamily="34" charset="0"/>
              </a:rPr>
              <a:t>adult tissues</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highlight>
                  <a:srgbClr val="FFFF00"/>
                </a:highlight>
                <a:uLnTx/>
                <a:uFillTx/>
                <a:latin typeface="Arial" panose="020B0604020202020204" pitchFamily="34" charset="0"/>
                <a:ea typeface="Times New Roman" pitchFamily="18" charset="0"/>
                <a:cs typeface="Arial" panose="020B0604020202020204" pitchFamily="34" charset="0"/>
              </a:rPr>
              <a:t>contain </a:t>
            </a:r>
            <a:r>
              <a:rPr kumimoji="0" lang="en-GB" sz="1400" b="1" i="1"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highlight>
                  <a:srgbClr val="FFFF00"/>
                </a:highlight>
                <a:uLnTx/>
                <a:uFillTx/>
                <a:latin typeface="Arial" panose="020B0604020202020204" pitchFamily="34" charset="0"/>
                <a:ea typeface="Times New Roman" pitchFamily="18" charset="0"/>
                <a:cs typeface="Arial" panose="020B0604020202020204" pitchFamily="34" charset="0"/>
              </a:rPr>
              <a:t>dormant embryonic remnants</a:t>
            </a:r>
            <a:r>
              <a:rPr kumimoji="0" lang="en-GB" sz="14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highlight>
                  <a:srgbClr val="FFFF00"/>
                </a:highlight>
                <a:uLnTx/>
                <a:uFillTx/>
                <a:latin typeface="Arial" panose="020B0604020202020204" pitchFamily="34" charset="0"/>
                <a:ea typeface="Times New Roman" pitchFamily="18" charset="0"/>
                <a:cs typeface="Arial" panose="020B0604020202020204" pitchFamily="34" charset="0"/>
              </a:rPr>
              <a:t> that could be activated to become cancer</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sysClr val="windowText" lastClr="000000"/>
                </a:solidFill>
                <a:effectLst/>
                <a:uLnTx/>
                <a:uFillTx/>
                <a:latin typeface="Arial" panose="020B0604020202020204" pitchFamily="34" charset="0"/>
                <a:ea typeface="Times New Roman" pitchFamily="18" charset="0"/>
                <a:cs typeface="Arial" panose="020B0604020202020204" pitchFamily="34" charset="0"/>
              </a:rPr>
              <a:t>Perhaps the most intriguing aspect of the theory concerned the </a:t>
            </a:r>
            <a:r>
              <a:rPr kumimoji="0" lang="en-GB" sz="1400" b="1"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highlight>
                  <a:srgbClr val="FFFF00"/>
                </a:highlight>
                <a:uLnTx/>
                <a:uFillTx/>
                <a:latin typeface="Arial" panose="020B0604020202020204" pitchFamily="34" charset="0"/>
                <a:ea typeface="Times New Roman" pitchFamily="18" charset="0"/>
                <a:cs typeface="Arial" panose="020B0604020202020204" pitchFamily="34" charset="0"/>
              </a:rPr>
              <a:t>hypothesized </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GB" sz="1400" b="1"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highlight>
                  <a:srgbClr val="FFFF00"/>
                </a:highlight>
                <a:uLnTx/>
                <a:uFillTx/>
                <a:latin typeface="Arial" panose="020B0604020202020204" pitchFamily="34" charset="0"/>
                <a:ea typeface="Times New Roman" pitchFamily="18" charset="0"/>
                <a:cs typeface="Arial" panose="020B0604020202020204" pitchFamily="34" charset="0"/>
              </a:rPr>
              <a:t>trigger of the process: ..a change in the environment, a “disequilibrium” in the surrounding tissue, </a:t>
            </a:r>
            <a:r>
              <a:rPr kumimoji="0" lang="en-GB" sz="1400" b="0" i="0" u="none" strike="noStrike" kern="0" cap="none" spc="0" normalizeH="0" baseline="0" noProof="0" dirty="0">
                <a:ln>
                  <a:noFill/>
                </a:ln>
                <a:solidFill>
                  <a:sysClr val="windowText" lastClr="000000"/>
                </a:solidFill>
                <a:effectLst/>
                <a:uLnTx/>
                <a:uFillTx/>
                <a:latin typeface="Arial" panose="020B0604020202020204" pitchFamily="34" charset="0"/>
                <a:ea typeface="Times New Roman" pitchFamily="18" charset="0"/>
                <a:cs typeface="Arial" panose="020B0604020202020204" pitchFamily="34" charset="0"/>
              </a:rPr>
              <a:t>that </a:t>
            </a:r>
            <a:r>
              <a:rPr kumimoji="0" lang="en-GB" sz="1400" b="1" i="0" u="sng" strike="noStrike" kern="0" cap="none" spc="0" normalizeH="0" baseline="0" noProof="0" dirty="0">
                <a:ln>
                  <a:noFill/>
                </a:ln>
                <a:solidFill>
                  <a:sysClr val="windowText" lastClr="000000"/>
                </a:solidFill>
                <a:effectLst/>
                <a:highlight>
                  <a:srgbClr val="FFFF00"/>
                </a:highlight>
                <a:uLnTx/>
                <a:uFillTx/>
                <a:latin typeface="Arial" panose="020B0604020202020204" pitchFamily="34" charset="0"/>
                <a:ea typeface="Times New Roman" pitchFamily="18" charset="0"/>
                <a:cs typeface="Arial" panose="020B0604020202020204" pitchFamily="34" charset="0"/>
              </a:rPr>
              <a:t>would induce these embryonic remnants to resume cell proliferation and to produce masses of cells resembling  </a:t>
            </a:r>
            <a:r>
              <a:rPr kumimoji="0" lang="en-GB" sz="1400" b="1" i="0" u="sng" strike="noStrike" kern="0" cap="none" spc="0" normalizeH="0" baseline="0" noProof="0" dirty="0" err="1">
                <a:ln>
                  <a:noFill/>
                </a:ln>
                <a:solidFill>
                  <a:sysClr val="windowText" lastClr="000000"/>
                </a:solidFill>
                <a:effectLst/>
                <a:highlight>
                  <a:srgbClr val="FFFF00"/>
                </a:highlight>
                <a:uLnTx/>
                <a:uFillTx/>
                <a:latin typeface="Arial" panose="020B0604020202020204" pitchFamily="34" charset="0"/>
                <a:ea typeface="Times New Roman" pitchFamily="18" charset="0"/>
                <a:cs typeface="Arial" panose="020B0604020202020204" pitchFamily="34" charset="0"/>
              </a:rPr>
              <a:t>fetal</a:t>
            </a:r>
            <a:r>
              <a:rPr kumimoji="0" lang="en-GB" sz="1400" b="1" i="0" u="sng" strike="noStrike" kern="0" cap="none" spc="0" normalizeH="0" baseline="0" noProof="0" dirty="0">
                <a:ln>
                  <a:noFill/>
                </a:ln>
                <a:solidFill>
                  <a:sysClr val="windowText" lastClr="000000"/>
                </a:solidFill>
                <a:effectLst/>
                <a:highlight>
                  <a:srgbClr val="FFFF00"/>
                </a:highlight>
                <a:uLnTx/>
                <a:uFillTx/>
                <a:latin typeface="Arial" panose="020B0604020202020204" pitchFamily="34" charset="0"/>
                <a:ea typeface="Times New Roman" pitchFamily="18" charset="0"/>
                <a:cs typeface="Arial" panose="020B0604020202020204" pitchFamily="34" charset="0"/>
              </a:rPr>
              <a:t> tissues (</a:t>
            </a:r>
            <a:r>
              <a:rPr kumimoji="0" lang="en-GB" sz="1400" b="1" i="1" u="sng" strike="noStrike" kern="0" cap="none" spc="0" normalizeH="0" baseline="0" noProof="0" dirty="0">
                <a:ln>
                  <a:noFill/>
                </a:ln>
                <a:solidFill>
                  <a:sysClr val="windowText" lastClr="000000"/>
                </a:solidFill>
                <a:effectLst/>
                <a:highlight>
                  <a:srgbClr val="FFFF00"/>
                </a:highlight>
                <a:uLnTx/>
                <a:uFillTx/>
                <a:latin typeface="Arial" panose="020B0604020202020204" pitchFamily="34" charset="0"/>
                <a:ea typeface="Times New Roman" pitchFamily="18" charset="0"/>
                <a:cs typeface="Arial" panose="020B0604020202020204" pitchFamily="34" charset="0"/>
              </a:rPr>
              <a:t>field theory</a:t>
            </a:r>
            <a:r>
              <a:rPr kumimoji="0" lang="en-GB" sz="1400" b="1" i="0" u="sng" strike="noStrike" kern="0" cap="none" spc="0" normalizeH="0" baseline="0" noProof="0" dirty="0">
                <a:ln>
                  <a:noFill/>
                </a:ln>
                <a:solidFill>
                  <a:sysClr val="windowText" lastClr="000000"/>
                </a:solidFill>
                <a:effectLst/>
                <a:highlight>
                  <a:srgbClr val="FFFF00"/>
                </a:highlight>
                <a:uLnTx/>
                <a:uFillTx/>
                <a:latin typeface="Arial" panose="020B0604020202020204" pitchFamily="34" charset="0"/>
                <a:ea typeface="Times New Roman" pitchFamily="18" charset="0"/>
                <a:cs typeface="Arial" panose="020B0604020202020204" pitchFamily="34" charset="0"/>
              </a:rPr>
              <a:t>)</a:t>
            </a:r>
            <a:endParaRPr kumimoji="0" lang="en-GB" sz="1400" b="1" i="0" u="sng" strike="noStrike" kern="0" cap="none" spc="0" normalizeH="0" baseline="0" noProof="0" dirty="0">
              <a:ln>
                <a:noFill/>
              </a:ln>
              <a:solidFill>
                <a:sysClr val="windowText" lastClr="000000"/>
              </a:solidFill>
              <a:effectLst/>
              <a:highlight>
                <a:srgbClr val="FFFF00"/>
              </a:highlight>
              <a:uLnTx/>
              <a:uFillTx/>
              <a:latin typeface="Arial" panose="020B0604020202020204" pitchFamily="34" charset="0"/>
              <a:cs typeface="Arial" panose="020B0604020202020204" pitchFamily="34" charset="0"/>
            </a:endParaRPr>
          </a:p>
        </p:txBody>
      </p:sp>
      <p:sp>
        <p:nvSpPr>
          <p:cNvPr id="145418" name="Rettangolo 9"/>
          <p:cNvSpPr>
            <a:spLocks noChangeArrowheads="1"/>
          </p:cNvSpPr>
          <p:nvPr/>
        </p:nvSpPr>
        <p:spPr bwMode="auto">
          <a:xfrm>
            <a:off x="6463989" y="4734019"/>
            <a:ext cx="5454651" cy="307777"/>
          </a:xfrm>
          <a:prstGeom prst="rect">
            <a:avLst/>
          </a:prstGeom>
          <a:solidFill>
            <a:srgbClr val="FFFFCC"/>
          </a:solidFill>
          <a:ln>
            <a:solidFill>
              <a:srgbClr val="C00000"/>
            </a:solidFill>
          </a:ln>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altLang="it-IT" sz="1400" b="1" i="0" u="none" strike="noStrike" kern="0" cap="none" spc="0" normalizeH="0" baseline="0" noProof="0" dirty="0">
                <a:ln>
                  <a:noFill/>
                </a:ln>
                <a:solidFill>
                  <a:schemeClr val="tx1"/>
                </a:solidFill>
                <a:effectLst/>
                <a:uLnTx/>
                <a:uFillTx/>
                <a:latin typeface="Arial" panose="020B0604020202020204" pitchFamily="34" charset="0"/>
              </a:rPr>
              <a:t>The </a:t>
            </a:r>
            <a:r>
              <a:rPr kumimoji="0" lang="en-US" altLang="it-IT" sz="1400" b="0" i="1" u="sng" strike="noStrike" kern="0" cap="none" spc="0" normalizeH="0" baseline="0" noProof="0" dirty="0">
                <a:ln>
                  <a:noFill/>
                </a:ln>
                <a:solidFill>
                  <a:schemeClr val="tx1"/>
                </a:solidFill>
                <a:effectLst>
                  <a:outerShdw blurRad="38100" dist="38100" dir="2700000" algn="tl">
                    <a:srgbClr val="000000">
                      <a:alpha val="43137"/>
                    </a:srgbClr>
                  </a:outerShdw>
                </a:effectLst>
                <a:highlight>
                  <a:srgbClr val="FFFF00"/>
                </a:highlight>
                <a:uLnTx/>
                <a:uFillTx/>
                <a:latin typeface="Arial" panose="020B0604020202020204" pitchFamily="34" charset="0"/>
              </a:rPr>
              <a:t>Embryonic Rest Theory </a:t>
            </a:r>
            <a:r>
              <a:rPr kumimoji="0" lang="en-GB" altLang="it-IT" sz="1400" b="1" i="0" u="none" strike="noStrike" kern="0" cap="none" spc="0" normalizeH="0" baseline="0" noProof="0" dirty="0">
                <a:ln>
                  <a:noFill/>
                </a:ln>
                <a:solidFill>
                  <a:schemeClr val="tx1"/>
                </a:solidFill>
                <a:effectLst/>
                <a:uLnTx/>
                <a:uFillTx/>
                <a:latin typeface="Arial" panose="020B0604020202020204" pitchFamily="34" charset="0"/>
              </a:rPr>
              <a:t>and the field theories of cancer</a:t>
            </a:r>
            <a:endParaRPr kumimoji="0" lang="it-IT" altLang="it-IT" sz="1400" b="0" i="0" u="none" strike="noStrike" kern="0" cap="none" spc="0" normalizeH="0" baseline="0" noProof="0" dirty="0">
              <a:ln>
                <a:noFill/>
              </a:ln>
              <a:solidFill>
                <a:schemeClr val="tx1"/>
              </a:solidFill>
              <a:effectLst/>
              <a:uLnTx/>
              <a:uFillTx/>
              <a:latin typeface="Arial" panose="020B0604020202020204" pitchFamily="34" charset="0"/>
            </a:endParaRPr>
          </a:p>
        </p:txBody>
      </p:sp>
    </p:spTree>
    <p:extLst>
      <p:ext uri="{BB962C8B-B14F-4D97-AF65-F5344CB8AC3E}">
        <p14:creationId xmlns:p14="http://schemas.microsoft.com/office/powerpoint/2010/main" val="2585216241"/>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4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6060283" cy="8396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34" name="Rettangolo 3"/>
          <p:cNvSpPr>
            <a:spLocks noChangeArrowheads="1"/>
          </p:cNvSpPr>
          <p:nvPr/>
        </p:nvSpPr>
        <p:spPr bwMode="auto">
          <a:xfrm>
            <a:off x="7050129" y="1026948"/>
            <a:ext cx="4859339" cy="430887"/>
          </a:xfrm>
          <a:prstGeom prst="rect">
            <a:avLst/>
          </a:prstGeom>
          <a:solidFill>
            <a:schemeClr val="bg1"/>
          </a:solidFill>
          <a:ln w="9525">
            <a:solidFill>
              <a:srgbClr val="000000"/>
            </a:solidFill>
            <a:miter lim="800000"/>
            <a:headEnd/>
            <a:tailEnd/>
          </a:ln>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it-IT" sz="1100" b="0" i="0" u="none" strike="noStrike" kern="0" cap="none" spc="0" normalizeH="0" baseline="0" noProof="0" dirty="0">
                <a:ln>
                  <a:noFill/>
                </a:ln>
                <a:solidFill>
                  <a:schemeClr val="tx1"/>
                </a:solidFill>
                <a:effectLst/>
                <a:uLnTx/>
                <a:uFillTx/>
                <a:latin typeface="Arial" panose="020B0604020202020204" pitchFamily="34" charset="0"/>
              </a:rPr>
              <a:t>Virchow, Rudolf. </a:t>
            </a:r>
            <a:r>
              <a:rPr kumimoji="0" lang="en-US" altLang="it-IT" sz="1100" b="1" i="1" u="none" strike="noStrike" kern="0" cap="none" spc="0" normalizeH="0" baseline="0" noProof="0" dirty="0">
                <a:ln>
                  <a:noFill/>
                </a:ln>
                <a:solidFill>
                  <a:schemeClr val="tx1"/>
                </a:solidFill>
                <a:effectLst/>
                <a:uLnTx/>
                <a:uFillTx/>
                <a:latin typeface="Arial" panose="020B0604020202020204" pitchFamily="34" charset="0"/>
                <a:hlinkClick r:id="rId3"/>
              </a:rPr>
              <a:t>Cellular Pathology as Based Upon Physiological and Pathological Histology</a:t>
            </a:r>
            <a:r>
              <a:rPr kumimoji="0" lang="en-US" altLang="it-IT" sz="1100" b="0" i="0" u="none" strike="noStrike" kern="0" cap="none" spc="0" normalizeH="0" baseline="0" noProof="0" dirty="0">
                <a:ln>
                  <a:noFill/>
                </a:ln>
                <a:solidFill>
                  <a:schemeClr val="tx1"/>
                </a:solidFill>
                <a:effectLst/>
                <a:uLnTx/>
                <a:uFillTx/>
                <a:latin typeface="Arial" panose="020B0604020202020204" pitchFamily="34" charset="0"/>
                <a:hlinkClick r:id="rId3"/>
              </a:rPr>
              <a:t>.</a:t>
            </a:r>
            <a:r>
              <a:rPr kumimoji="0" lang="en-US" altLang="it-IT" sz="1100" b="0" i="0" u="none" strike="noStrike" kern="0" cap="none" spc="0" normalizeH="0" baseline="0" noProof="0" dirty="0">
                <a:ln>
                  <a:noFill/>
                </a:ln>
                <a:solidFill>
                  <a:schemeClr val="tx1"/>
                </a:solidFill>
                <a:effectLst/>
                <a:uLnTx/>
                <a:uFillTx/>
                <a:latin typeface="Arial" panose="020B0604020202020204" pitchFamily="34" charset="0"/>
              </a:rPr>
              <a:t> London, 1860</a:t>
            </a:r>
            <a:endParaRPr kumimoji="0" lang="it-IT" altLang="it-IT" sz="1100" b="0" i="0" u="none" strike="noStrike" kern="0" cap="none" spc="0" normalizeH="0" baseline="0" noProof="0" dirty="0">
              <a:ln>
                <a:noFill/>
              </a:ln>
              <a:solidFill>
                <a:schemeClr val="tx1"/>
              </a:solidFill>
              <a:effectLst/>
              <a:uLnTx/>
              <a:uFillTx/>
              <a:latin typeface="Arial" panose="020B0604020202020204" pitchFamily="34" charset="0"/>
            </a:endParaRPr>
          </a:p>
        </p:txBody>
      </p:sp>
      <p:sp>
        <p:nvSpPr>
          <p:cNvPr id="146435" name="Rettangolo 4"/>
          <p:cNvSpPr>
            <a:spLocks noChangeArrowheads="1"/>
          </p:cNvSpPr>
          <p:nvPr/>
        </p:nvSpPr>
        <p:spPr bwMode="auto">
          <a:xfrm>
            <a:off x="5087939" y="188915"/>
            <a:ext cx="4572000" cy="646331"/>
          </a:xfrm>
          <a:prstGeom prst="rect">
            <a:avLst/>
          </a:prstGeom>
          <a:solidFill>
            <a:srgbClr val="FFFF00"/>
          </a:solidFill>
          <a:ln w="9525">
            <a:solidFill>
              <a:srgbClr val="FF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altLang="it-IT" sz="1800" b="1" i="0" u="none" strike="noStrike" kern="0" cap="none" spc="0" normalizeH="0" baseline="0" noProof="0">
                <a:ln>
                  <a:noFill/>
                </a:ln>
                <a:solidFill>
                  <a:schemeClr val="tx1"/>
                </a:solidFill>
                <a:effectLst/>
                <a:uLnTx/>
                <a:uFillTx/>
                <a:latin typeface="Arial" panose="020B0604020202020204" pitchFamily="34" charset="0"/>
              </a:rPr>
              <a:t>The </a:t>
            </a:r>
            <a:r>
              <a:rPr kumimoji="0" lang="en-US" altLang="it-IT" sz="1800" b="1" i="0" u="none" strike="noStrike" kern="0" cap="none" spc="0" normalizeH="0" baseline="0" noProof="0">
                <a:ln>
                  <a:noFill/>
                </a:ln>
                <a:solidFill>
                  <a:schemeClr val="tx1"/>
                </a:solidFill>
                <a:effectLst/>
                <a:uLnTx/>
                <a:uFillTx/>
                <a:latin typeface="Arial" panose="020B0604020202020204" pitchFamily="34" charset="0"/>
              </a:rPr>
              <a:t>Embryonic Rest Theory</a:t>
            </a:r>
            <a:r>
              <a:rPr kumimoji="0" lang="en-US" altLang="it-IT" sz="1800" b="0" i="1" u="none" strike="noStrike" kern="0" cap="none" spc="0" normalizeH="0" baseline="0" noProof="0">
                <a:ln>
                  <a:noFill/>
                </a:ln>
                <a:solidFill>
                  <a:schemeClr val="tx1"/>
                </a:solidFill>
                <a:effectLst/>
                <a:uLnTx/>
                <a:uFillTx/>
                <a:latin typeface="Arial" panose="020B0604020202020204" pitchFamily="34" charset="0"/>
              </a:rPr>
              <a:t> </a:t>
            </a:r>
            <a:r>
              <a:rPr kumimoji="0" lang="en-GB" altLang="it-IT" sz="1800" b="1" i="0" u="none" strike="noStrike" kern="0" cap="none" spc="0" normalizeH="0" baseline="0" noProof="0">
                <a:ln>
                  <a:noFill/>
                </a:ln>
                <a:solidFill>
                  <a:schemeClr val="tx1"/>
                </a:solidFill>
                <a:effectLst/>
                <a:uLnTx/>
                <a:uFillTx/>
                <a:latin typeface="Arial" panose="020B0604020202020204" pitchFamily="34" charset="0"/>
              </a:rPr>
              <a:t>and the field theories of cancer</a:t>
            </a:r>
            <a:endParaRPr kumimoji="0" lang="it-IT" altLang="it-IT" sz="1800" b="0" i="0" u="none" strike="noStrike" kern="0" cap="none" spc="0" normalizeH="0" baseline="0" noProof="0">
              <a:ln>
                <a:noFill/>
              </a:ln>
              <a:solidFill>
                <a:schemeClr val="tx1"/>
              </a:solidFill>
              <a:effectLst/>
              <a:uLnTx/>
              <a:uFillTx/>
              <a:latin typeface="Arial" panose="020B0604020202020204" pitchFamily="34" charset="0"/>
            </a:endParaRPr>
          </a:p>
        </p:txBody>
      </p:sp>
      <p:sp>
        <p:nvSpPr>
          <p:cNvPr id="8" name="Segnaposto contenuto 7"/>
          <p:cNvSpPr>
            <a:spLocks noGrp="1"/>
          </p:cNvSpPr>
          <p:nvPr>
            <p:ph idx="4294967295"/>
          </p:nvPr>
        </p:nvSpPr>
        <p:spPr>
          <a:xfrm>
            <a:off x="7080307" y="1707889"/>
            <a:ext cx="4953759" cy="4982057"/>
          </a:xfrm>
          <a:solidFill>
            <a:srgbClr val="FFFFCC"/>
          </a:solidFill>
          <a:ln>
            <a:solidFill>
              <a:srgbClr val="FF0000"/>
            </a:solidFill>
          </a:ln>
        </p:spPr>
        <p:txBody>
          <a:bodyPr/>
          <a:lstStyle/>
          <a:p>
            <a:pPr>
              <a:buFont typeface="Arial" panose="020B0604020202020204" pitchFamily="34" charset="0"/>
              <a:buNone/>
              <a:defRPr/>
            </a:pPr>
            <a:r>
              <a:rPr lang="en-GB" sz="1800" dirty="0"/>
              <a:t>Virchow and other well known pathologists, on observing cancer tissue under the microscope, noted the </a:t>
            </a:r>
            <a:r>
              <a:rPr lang="en-GB" sz="1800" b="1" u="sng" dirty="0"/>
              <a:t>similarity between embryonic tissue and cancer</a:t>
            </a:r>
            <a:r>
              <a:rPr lang="en-GB" sz="1800" b="1" dirty="0"/>
              <a:t>,</a:t>
            </a:r>
            <a:r>
              <a:rPr lang="en-GB" sz="1800" dirty="0"/>
              <a:t> and suggested that </a:t>
            </a:r>
            <a:r>
              <a:rPr lang="en-GB" sz="1800" b="1" u="sng" dirty="0">
                <a:effectLst>
                  <a:outerShdw blurRad="38100" dist="38100" dir="2700000" algn="tl">
                    <a:srgbClr val="FFFFFF"/>
                  </a:outerShdw>
                </a:effectLst>
              </a:rPr>
              <a:t>tumors arise from embryo-like cells </a:t>
            </a:r>
            <a:r>
              <a:rPr lang="en-GB" sz="1800" u="sng" dirty="0">
                <a:effectLst>
                  <a:outerShdw blurRad="38100" dist="38100" dir="2700000" algn="tl">
                    <a:srgbClr val="FFFFFF"/>
                  </a:outerShdw>
                </a:effectLst>
              </a:rPr>
              <a:t>[</a:t>
            </a:r>
            <a:r>
              <a:rPr lang="en-GB" sz="1800" dirty="0"/>
              <a:t>105]. </a:t>
            </a:r>
          </a:p>
          <a:p>
            <a:pPr>
              <a:buFont typeface="Arial" panose="020B0604020202020204" pitchFamily="34" charset="0"/>
              <a:buNone/>
              <a:defRPr/>
            </a:pPr>
            <a:r>
              <a:rPr lang="en-GB" sz="1800" dirty="0"/>
              <a:t>On this basis, some </a:t>
            </a:r>
            <a:r>
              <a:rPr lang="en-GB" sz="1800" dirty="0" err="1"/>
              <a:t>Virckow’s</a:t>
            </a:r>
            <a:r>
              <a:rPr lang="en-GB" sz="1800" dirty="0"/>
              <a:t> followers [106-107] formulated </a:t>
            </a:r>
            <a:r>
              <a:rPr lang="en-GB" sz="1800" u="sng" dirty="0">
                <a:effectLst>
                  <a:outerShdw blurRad="38100" dist="38100" dir="2700000" algn="tl">
                    <a:srgbClr val="FFFFFF"/>
                  </a:outerShdw>
                </a:effectLst>
              </a:rPr>
              <a:t>the </a:t>
            </a:r>
            <a:r>
              <a:rPr lang="en-GB" sz="1800" b="1" u="sng" dirty="0">
                <a:effectLst>
                  <a:outerShdw blurRad="38100" dist="38100" dir="2700000" algn="tl">
                    <a:srgbClr val="FFFFFF"/>
                  </a:outerShdw>
                </a:effectLst>
              </a:rPr>
              <a:t>theory that adult tissues contain </a:t>
            </a:r>
            <a:r>
              <a:rPr lang="en-GB" sz="1800" b="1" i="1" u="sng" dirty="0">
                <a:effectLst>
                  <a:outerShdw blurRad="38100" dist="38100" dir="2700000" algn="tl">
                    <a:srgbClr val="FFFFFF"/>
                  </a:outerShdw>
                </a:effectLst>
              </a:rPr>
              <a:t>dormant embryonic remnants</a:t>
            </a:r>
            <a:r>
              <a:rPr lang="en-GB" sz="1800" b="1" u="sng" dirty="0">
                <a:effectLst>
                  <a:outerShdw blurRad="38100" dist="38100" dir="2700000" algn="tl">
                    <a:srgbClr val="FFFFFF"/>
                  </a:outerShdw>
                </a:effectLst>
              </a:rPr>
              <a:t> that could be activated to become cancer</a:t>
            </a:r>
            <a:r>
              <a:rPr lang="en-GB" sz="1800" dirty="0"/>
              <a:t>. </a:t>
            </a:r>
          </a:p>
          <a:p>
            <a:pPr>
              <a:buFont typeface="Arial" panose="020B0604020202020204" pitchFamily="34" charset="0"/>
              <a:buNone/>
              <a:defRPr/>
            </a:pPr>
            <a:r>
              <a:rPr lang="en-GB" sz="1800" dirty="0"/>
              <a:t>Perhaps the most intriguing aspect of the theory concerned the </a:t>
            </a:r>
            <a:r>
              <a:rPr lang="en-GB" sz="1800" b="1" dirty="0"/>
              <a:t>hypothesized </a:t>
            </a:r>
            <a:r>
              <a:rPr lang="en-GB" sz="1800" b="1" u="sng" dirty="0"/>
              <a:t>trigger</a:t>
            </a:r>
            <a:r>
              <a:rPr lang="en-GB" sz="1800" u="sng" dirty="0"/>
              <a:t> of the process: it would be </a:t>
            </a:r>
            <a:r>
              <a:rPr lang="en-GB" sz="1800" b="1" u="sng" dirty="0"/>
              <a:t>a change in the environment, a “disequilibrium” in the surrounding tissue, </a:t>
            </a:r>
            <a:r>
              <a:rPr lang="en-GB" sz="1800" u="sng" dirty="0"/>
              <a:t>that </a:t>
            </a:r>
            <a:r>
              <a:rPr lang="en-GB" sz="1800" b="1" u="sng" dirty="0">
                <a:effectLst>
                  <a:outerShdw blurRad="38100" dist="38100" dir="2700000" algn="tl">
                    <a:srgbClr val="FFFFFF"/>
                  </a:outerShdw>
                </a:effectLst>
              </a:rPr>
              <a:t>would induce these embryonic remnants to resume cell proliferation and to produce masses of cells that resembled </a:t>
            </a:r>
            <a:r>
              <a:rPr lang="en-GB" sz="1800" b="1" u="sng" dirty="0" err="1">
                <a:effectLst>
                  <a:outerShdw blurRad="38100" dist="38100" dir="2700000" algn="tl">
                    <a:srgbClr val="FFFFFF"/>
                  </a:outerShdw>
                </a:effectLst>
              </a:rPr>
              <a:t>fetal</a:t>
            </a:r>
            <a:r>
              <a:rPr lang="en-GB" sz="1800" b="1" u="sng" dirty="0">
                <a:effectLst>
                  <a:outerShdw blurRad="38100" dist="38100" dir="2700000" algn="tl">
                    <a:srgbClr val="FFFFFF"/>
                  </a:outerShdw>
                </a:effectLst>
              </a:rPr>
              <a:t> tissues (</a:t>
            </a:r>
            <a:r>
              <a:rPr lang="en-GB" sz="1800" b="1" i="1" u="sng" dirty="0">
                <a:effectLst>
                  <a:outerShdw blurRad="38100" dist="38100" dir="2700000" algn="tl">
                    <a:srgbClr val="FFFFFF"/>
                  </a:outerShdw>
                </a:effectLst>
              </a:rPr>
              <a:t>field theory</a:t>
            </a:r>
            <a:r>
              <a:rPr lang="en-GB" sz="1800" b="1" u="sng" dirty="0">
                <a:effectLst>
                  <a:outerShdw blurRad="38100" dist="38100" dir="2700000" algn="tl">
                    <a:srgbClr val="FFFFFF"/>
                  </a:outerShdw>
                </a:effectLst>
              </a:rPr>
              <a:t>).</a:t>
            </a:r>
            <a:endParaRPr lang="it-IT" sz="1600" u="sng" dirty="0"/>
          </a:p>
        </p:txBody>
      </p:sp>
      <p:pic>
        <p:nvPicPr>
          <p:cNvPr id="103431" name="Picture 3" descr="C:\Documents and Settings\Utente\Documenti\Immagini\cancer\images\virchow-cancer-cell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9007" y="2152010"/>
            <a:ext cx="2871271" cy="2177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40" name="Rettangolo 10"/>
          <p:cNvSpPr>
            <a:spLocks noChangeArrowheads="1"/>
          </p:cNvSpPr>
          <p:nvPr/>
        </p:nvSpPr>
        <p:spPr bwMode="auto">
          <a:xfrm>
            <a:off x="4675623" y="1109383"/>
            <a:ext cx="2212975" cy="830997"/>
          </a:xfrm>
          <a:prstGeom prst="rect">
            <a:avLst/>
          </a:prstGeom>
          <a:solidFill>
            <a:schemeClr val="bg1"/>
          </a:solidFill>
          <a:ln w="9525">
            <a:solidFill>
              <a:srgbClr val="000000"/>
            </a:solidFill>
            <a:miter lim="800000"/>
            <a:headEnd/>
            <a:tailEnd/>
          </a:ln>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it-IT" sz="1200" b="0" i="0" u="none" strike="noStrike" kern="0" cap="none" spc="0" normalizeH="0" baseline="0" noProof="0">
                <a:ln>
                  <a:noFill/>
                </a:ln>
                <a:solidFill>
                  <a:schemeClr val="tx1"/>
                </a:solidFill>
                <a:effectLst/>
                <a:uLnTx/>
                <a:uFillTx/>
                <a:latin typeface="Arial" panose="020B0604020202020204" pitchFamily="34" charset="0"/>
              </a:rPr>
              <a:t>From</a:t>
            </a:r>
            <a:r>
              <a:rPr kumimoji="0" lang="en-US" altLang="it-IT" sz="1200" b="0" i="1" u="none" strike="noStrike" kern="0" cap="none" spc="0" normalizeH="0" baseline="0" noProof="0">
                <a:ln>
                  <a:noFill/>
                </a:ln>
                <a:solidFill>
                  <a:schemeClr val="tx1"/>
                </a:solidFill>
                <a:effectLst/>
                <a:uLnTx/>
                <a:uFillTx/>
                <a:latin typeface="Arial" panose="020B0604020202020204" pitchFamily="34" charset="0"/>
              </a:rPr>
              <a:t> </a:t>
            </a:r>
            <a:r>
              <a:rPr kumimoji="0" lang="en-US" altLang="it-IT" sz="1200" b="1" i="0" u="none" strike="noStrike" kern="0" cap="none" spc="0" normalizeH="0" baseline="0" noProof="0">
                <a:ln>
                  <a:noFill/>
                </a:ln>
                <a:solidFill>
                  <a:schemeClr val="tx1"/>
                </a:solidFill>
                <a:effectLst/>
                <a:uLnTx/>
                <a:uFillTx/>
                <a:latin typeface="Arial" panose="020B0604020202020204" pitchFamily="34" charset="0"/>
              </a:rPr>
              <a:t>Cellular Pathology</a:t>
            </a:r>
            <a:r>
              <a:rPr kumimoji="0" lang="en-US" altLang="it-IT" sz="1200" b="0" i="1" u="none" strike="noStrike" kern="0" cap="none" spc="0" normalizeH="0" baseline="0" noProof="0">
                <a:ln>
                  <a:noFill/>
                </a:ln>
                <a:solidFill>
                  <a:schemeClr val="tx1"/>
                </a:solidFill>
                <a:effectLst/>
                <a:uLnTx/>
                <a:uFillTx/>
                <a:latin typeface="Arial" panose="020B0604020202020204" pitchFamily="34" charset="0"/>
              </a:rPr>
              <a:t>: Development of cancer from connective tissue in the carcinoma of the breast</a:t>
            </a:r>
            <a:endParaRPr kumimoji="0" lang="it-IT" altLang="it-IT" sz="1200" b="0" i="0" u="none" strike="noStrike" kern="0" cap="none" spc="0" normalizeH="0" baseline="0" noProof="0">
              <a:ln>
                <a:noFill/>
              </a:ln>
              <a:solidFill>
                <a:schemeClr val="tx1"/>
              </a:solidFill>
              <a:effectLst/>
              <a:uLnTx/>
              <a:uFillTx/>
              <a:latin typeface="Arial" panose="020B0604020202020204" pitchFamily="34" charset="0"/>
            </a:endParaRPr>
          </a:p>
        </p:txBody>
      </p:sp>
      <p:cxnSp>
        <p:nvCxnSpPr>
          <p:cNvPr id="13" name="Connettore 2 12"/>
          <p:cNvCxnSpPr/>
          <p:nvPr/>
        </p:nvCxnSpPr>
        <p:spPr>
          <a:xfrm flipH="1">
            <a:off x="6527804" y="2385872"/>
            <a:ext cx="720725" cy="7921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3909500"/>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Titolo 1"/>
          <p:cNvSpPr>
            <a:spLocks noGrp="1"/>
          </p:cNvSpPr>
          <p:nvPr>
            <p:ph type="title"/>
          </p:nvPr>
        </p:nvSpPr>
        <p:spPr>
          <a:solidFill>
            <a:srgbClr val="FFFFCC"/>
          </a:solidFill>
          <a:ln w="28575">
            <a:solidFill>
              <a:srgbClr val="FF0000"/>
            </a:solidFill>
          </a:ln>
        </p:spPr>
        <p:txBody>
          <a:bodyPr/>
          <a:lstStyle/>
          <a:p>
            <a:pPr>
              <a:defRPr/>
            </a:pPr>
            <a:r>
              <a:rPr lang="en-GB" sz="2400" b="1" u="sng" dirty="0">
                <a:effectLst>
                  <a:outerShdw blurRad="38100" dist="38100" dir="2700000" algn="tl">
                    <a:srgbClr val="000000">
                      <a:alpha val="43137"/>
                    </a:srgbClr>
                  </a:outerShdw>
                </a:effectLst>
                <a:highlight>
                  <a:srgbClr val="FFFF00"/>
                </a:highlight>
              </a:rPr>
              <a:t>The great lesson of </a:t>
            </a:r>
            <a:r>
              <a:rPr lang="en-GB" sz="2400" b="1" i="1" u="sng" dirty="0">
                <a:effectLst>
                  <a:outerShdw blurRad="38100" dist="38100" dir="2700000" algn="tl">
                    <a:srgbClr val="000000">
                      <a:alpha val="43137"/>
                    </a:srgbClr>
                  </a:outerShdw>
                </a:effectLst>
                <a:highlight>
                  <a:srgbClr val="FFFF00"/>
                </a:highlight>
              </a:rPr>
              <a:t>teratocarcinoma</a:t>
            </a:r>
            <a:r>
              <a:rPr lang="en-GB" sz="2400" b="1" u="sng" dirty="0">
                <a:effectLst>
                  <a:outerShdw blurRad="38100" dist="38100" dir="2700000" algn="tl">
                    <a:srgbClr val="000000">
                      <a:alpha val="43137"/>
                    </a:srgbClr>
                  </a:outerShdw>
                </a:effectLst>
                <a:highlight>
                  <a:srgbClr val="FFFF00"/>
                </a:highlight>
              </a:rPr>
              <a:t> </a:t>
            </a:r>
            <a:r>
              <a:rPr lang="en-GB" sz="2400" b="1" dirty="0"/>
              <a:t/>
            </a:r>
            <a:br>
              <a:rPr lang="en-GB" sz="2400" b="1" dirty="0"/>
            </a:br>
            <a:r>
              <a:rPr lang="en-GB" sz="2400" b="1" dirty="0"/>
              <a:t>and </a:t>
            </a:r>
            <a:r>
              <a:rPr lang="en-GB" sz="2400" b="1" u="sng" dirty="0">
                <a:effectLst>
                  <a:outerShdw blurRad="38100" dist="38100" dir="2700000" algn="tl">
                    <a:srgbClr val="FFFFFF"/>
                  </a:outerShdw>
                </a:effectLst>
              </a:rPr>
              <a:t>the stem cell theory of cancer</a:t>
            </a:r>
            <a:r>
              <a:rPr lang="en-GB" sz="2400" b="1" dirty="0"/>
              <a:t> </a:t>
            </a:r>
            <a:endParaRPr lang="it-IT" dirty="0"/>
          </a:p>
        </p:txBody>
      </p:sp>
      <p:sp>
        <p:nvSpPr>
          <p:cNvPr id="104451" name="Segnaposto contenuto 2"/>
          <p:cNvSpPr>
            <a:spLocks noGrp="1"/>
          </p:cNvSpPr>
          <p:nvPr>
            <p:ph idx="1"/>
          </p:nvPr>
        </p:nvSpPr>
        <p:spPr>
          <a:xfrm>
            <a:off x="609601" y="1600206"/>
            <a:ext cx="5543227" cy="4525963"/>
          </a:xfrm>
          <a:solidFill>
            <a:srgbClr val="FFFFCC"/>
          </a:solidFill>
          <a:ln w="28575">
            <a:solidFill>
              <a:srgbClr val="FF0000"/>
            </a:solidFill>
            <a:miter lim="800000"/>
            <a:headEnd/>
            <a:tailEnd/>
          </a:ln>
        </p:spPr>
        <p:txBody>
          <a:bodyPr/>
          <a:lstStyle/>
          <a:p>
            <a:r>
              <a:rPr lang="en-GB" altLang="it-IT" sz="1800" dirty="0"/>
              <a:t>the </a:t>
            </a:r>
            <a:r>
              <a:rPr lang="en-GB" altLang="it-IT" sz="1800" b="1" u="sng" dirty="0">
                <a:highlight>
                  <a:srgbClr val="FFFF00"/>
                </a:highlight>
              </a:rPr>
              <a:t>transplantation of pluripotent or embryonic stem cells into adult mammals</a:t>
            </a:r>
            <a:r>
              <a:rPr lang="en-GB" altLang="it-IT" sz="1800" dirty="0">
                <a:highlight>
                  <a:srgbClr val="FFFF00"/>
                </a:highlight>
              </a:rPr>
              <a:t>, frequently leads to the growth of </a:t>
            </a:r>
            <a:r>
              <a:rPr lang="en-GB" altLang="it-IT" sz="1800" b="1" dirty="0" err="1">
                <a:highlight>
                  <a:srgbClr val="FFFF00"/>
                </a:highlight>
              </a:rPr>
              <a:t>teratocarcinomas</a:t>
            </a:r>
            <a:endParaRPr lang="en-GB" altLang="it-IT" sz="1800" b="1" dirty="0">
              <a:highlight>
                <a:srgbClr val="FFFF00"/>
              </a:highlight>
            </a:endParaRPr>
          </a:p>
          <a:p>
            <a:r>
              <a:rPr lang="en-GB" altLang="it-IT" sz="1800" dirty="0"/>
              <a:t>the </a:t>
            </a:r>
            <a:r>
              <a:rPr lang="en-GB" altLang="it-IT" sz="1800" b="1" u="sng" dirty="0">
                <a:highlight>
                  <a:srgbClr val="FFFF00"/>
                </a:highlight>
              </a:rPr>
              <a:t>microenvironment</a:t>
            </a:r>
            <a:r>
              <a:rPr lang="en-GB" altLang="it-IT" sz="1800" dirty="0">
                <a:highlight>
                  <a:srgbClr val="FFFF00"/>
                </a:highlight>
              </a:rPr>
              <a:t> was central to this paradigm-breaking findings</a:t>
            </a:r>
            <a:r>
              <a:rPr lang="en-GB" altLang="it-IT" sz="1800" dirty="0"/>
              <a:t>:  the origin of the </a:t>
            </a:r>
            <a:r>
              <a:rPr lang="en-GB" altLang="it-IT" sz="1800" dirty="0" err="1"/>
              <a:t>teratoma</a:t>
            </a:r>
            <a:r>
              <a:rPr lang="en-GB" altLang="it-IT" sz="1800" dirty="0"/>
              <a:t> was a “dissonance”..</a:t>
            </a:r>
            <a:endParaRPr lang="en-GB" altLang="it-IT" sz="1800" b="1" u="sng" dirty="0"/>
          </a:p>
          <a:p>
            <a:r>
              <a:rPr lang="en-GB" altLang="it-IT" sz="1800" dirty="0"/>
              <a:t>intriguingly, </a:t>
            </a:r>
            <a:r>
              <a:rPr lang="en-GB" altLang="it-IT" sz="1800" b="1" dirty="0">
                <a:highlight>
                  <a:srgbClr val="FFFF00"/>
                </a:highlight>
              </a:rPr>
              <a:t>putting the </a:t>
            </a:r>
            <a:r>
              <a:rPr lang="en-GB" altLang="it-IT" sz="1800" b="1" u="sng" dirty="0" err="1">
                <a:highlight>
                  <a:srgbClr val="FFFF00"/>
                </a:highlight>
              </a:rPr>
              <a:t>teratocarcinoma</a:t>
            </a:r>
            <a:r>
              <a:rPr lang="en-GB" altLang="it-IT" sz="1800" b="1" u="sng" dirty="0">
                <a:highlight>
                  <a:srgbClr val="FFFF00"/>
                </a:highlight>
              </a:rPr>
              <a:t> cells into an early mammal embryo at the blastocyst stage</a:t>
            </a:r>
            <a:r>
              <a:rPr lang="en-GB" altLang="it-IT" sz="1800" dirty="0">
                <a:highlight>
                  <a:srgbClr val="FFFF00"/>
                </a:highlight>
              </a:rPr>
              <a:t>..  they can </a:t>
            </a:r>
            <a:r>
              <a:rPr lang="en-GB" altLang="it-IT" sz="1800" b="1" dirty="0">
                <a:highlight>
                  <a:srgbClr val="FFFF00"/>
                </a:highlight>
              </a:rPr>
              <a:t>generate normal tissues </a:t>
            </a:r>
            <a:r>
              <a:rPr lang="en-GB" altLang="it-IT" sz="1800" b="1" dirty="0"/>
              <a:t>in viable mosaic individuals ..</a:t>
            </a:r>
          </a:p>
          <a:p>
            <a:r>
              <a:rPr lang="en-GB" altLang="it-IT" sz="1800" b="1" u="sng" dirty="0"/>
              <a:t>normal offspring </a:t>
            </a:r>
            <a:r>
              <a:rPr lang="en-GB" altLang="it-IT" sz="1800" dirty="0"/>
              <a:t>could result from a…  cancer cell</a:t>
            </a:r>
          </a:p>
          <a:p>
            <a:r>
              <a:rPr lang="en-GB" altLang="it-IT" sz="1800" dirty="0"/>
              <a:t>normal germinal </a:t>
            </a:r>
            <a:r>
              <a:rPr lang="en-GB" altLang="it-IT" sz="1800" b="1" u="sng" dirty="0">
                <a:effectLst>
                  <a:outerShdw blurRad="38100" dist="38100" dir="2700000" algn="tl">
                    <a:srgbClr val="000000">
                      <a:alpha val="43137"/>
                    </a:srgbClr>
                  </a:outerShdw>
                </a:effectLst>
                <a:highlight>
                  <a:srgbClr val="FFFF00"/>
                </a:highlight>
              </a:rPr>
              <a:t>stem cells who became cancerous, showed the potential to revert to normal cells if placed in  embryo</a:t>
            </a:r>
            <a:endParaRPr lang="it-IT" altLang="it-IT" sz="1800" b="1" u="sng" dirty="0">
              <a:effectLst>
                <a:outerShdw blurRad="38100" dist="38100" dir="2700000" algn="tl">
                  <a:srgbClr val="000000">
                    <a:alpha val="43137"/>
                  </a:srgbClr>
                </a:outerShdw>
              </a:effectLst>
              <a:highlight>
                <a:srgbClr val="FFFF00"/>
              </a:highlight>
            </a:endParaRPr>
          </a:p>
        </p:txBody>
      </p:sp>
      <p:pic>
        <p:nvPicPr>
          <p:cNvPr id="4" name="Immagine 3" descr="Immagine che contiene cibo&#10;&#10;Descrizione generata con affidabilità molto elevat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73071" y="1600204"/>
            <a:ext cx="4342260" cy="4419603"/>
          </a:xfrm>
          <a:prstGeom prst="rect">
            <a:avLst/>
          </a:prstGeom>
        </p:spPr>
      </p:pic>
    </p:spTree>
    <p:extLst>
      <p:ext uri="{BB962C8B-B14F-4D97-AF65-F5344CB8AC3E}">
        <p14:creationId xmlns:p14="http://schemas.microsoft.com/office/powerpoint/2010/main" val="3393867609"/>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p:cNvSpPr>
          <p:nvPr>
            <p:ph type="title"/>
          </p:nvPr>
        </p:nvSpPr>
        <p:spPr/>
        <p:txBody>
          <a:bodyPr/>
          <a:lstStyle/>
          <a:p>
            <a:endParaRPr lang="it-IT" altLang="it-IT"/>
          </a:p>
        </p:txBody>
      </p:sp>
      <p:pic>
        <p:nvPicPr>
          <p:cNvPr id="105475"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524000" y="653"/>
            <a:ext cx="9144000" cy="6792913"/>
          </a:xfrm>
          <a:noFill/>
        </p:spPr>
      </p:pic>
    </p:spTree>
    <p:extLst>
      <p:ext uri="{BB962C8B-B14F-4D97-AF65-F5344CB8AC3E}">
        <p14:creationId xmlns:p14="http://schemas.microsoft.com/office/powerpoint/2010/main" val="2307181259"/>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64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392" y="188913"/>
            <a:ext cx="8199437"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7" name="Picture 3"/>
          <p:cNvSpPr>
            <a:spLocks noChangeAspect="1" noChangeArrowheads="1"/>
          </p:cNvSpPr>
          <p:nvPr/>
        </p:nvSpPr>
        <p:spPr bwMode="auto">
          <a:xfrm>
            <a:off x="6816729" y="188913"/>
            <a:ext cx="385127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endParaRPr lang="fr-FR" altLang="it-IT" sz="1800" kern="0">
              <a:latin typeface="Arial" panose="020B0604020202020204" pitchFamily="34" charset="0"/>
            </a:endParaRPr>
          </a:p>
        </p:txBody>
      </p:sp>
      <p:pic>
        <p:nvPicPr>
          <p:cNvPr id="1065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2391" y="4150378"/>
            <a:ext cx="2995612"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1251" y="1"/>
            <a:ext cx="507682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30" name="Rectangle 6"/>
          <p:cNvSpPr>
            <a:spLocks noChangeArrowheads="1"/>
          </p:cNvSpPr>
          <p:nvPr/>
        </p:nvSpPr>
        <p:spPr bwMode="auto">
          <a:xfrm>
            <a:off x="5159810" y="5734050"/>
            <a:ext cx="1368425" cy="215900"/>
          </a:xfrm>
          <a:prstGeom prst="rect">
            <a:avLst/>
          </a:prstGeom>
          <a:solidFill>
            <a:schemeClr val="bg1"/>
          </a:solidFill>
          <a:ln w="9525">
            <a:solidFill>
              <a:schemeClr val="bg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endParaRPr lang="fr-FR" altLang="it-IT" sz="1800" kern="0"/>
          </a:p>
        </p:txBody>
      </p:sp>
      <p:sp>
        <p:nvSpPr>
          <p:cNvPr id="11" name="Rettangolo 10"/>
          <p:cNvSpPr>
            <a:spLocks noChangeArrowheads="1"/>
          </p:cNvSpPr>
          <p:nvPr/>
        </p:nvSpPr>
        <p:spPr bwMode="auto">
          <a:xfrm>
            <a:off x="1919292" y="1342091"/>
            <a:ext cx="7056437" cy="71437"/>
          </a:xfrm>
          <a:prstGeom prst="rect">
            <a:avLst/>
          </a:prstGeom>
          <a:solidFill>
            <a:schemeClr val="accent1"/>
          </a:solidFill>
          <a:ln w="25400" algn="ctr">
            <a:solidFill>
              <a:srgbClr val="FF3300"/>
            </a:solidFill>
            <a:miter lim="800000"/>
            <a:headEnd/>
            <a:tailEnd/>
          </a:ln>
        </p:spPr>
        <p:txBody>
          <a:bodyPr anchor="ctr"/>
          <a:lstStyle/>
          <a:p>
            <a:pPr>
              <a:defRPr/>
            </a:pPr>
            <a:endParaRPr lang="it-IT" kern="0">
              <a:solidFill>
                <a:schemeClr val="lt1"/>
              </a:solidFill>
              <a:cs typeface="MS PGothic" charset="0"/>
            </a:endParaRPr>
          </a:p>
        </p:txBody>
      </p:sp>
      <p:sp>
        <p:nvSpPr>
          <p:cNvPr id="2" name="Rettangolo 10"/>
          <p:cNvSpPr>
            <a:spLocks noChangeArrowheads="1"/>
          </p:cNvSpPr>
          <p:nvPr/>
        </p:nvSpPr>
        <p:spPr bwMode="auto">
          <a:xfrm>
            <a:off x="2855917" y="3573471"/>
            <a:ext cx="6264275" cy="22225"/>
          </a:xfrm>
          <a:prstGeom prst="rect">
            <a:avLst/>
          </a:prstGeom>
          <a:solidFill>
            <a:schemeClr val="accent1"/>
          </a:solidFill>
          <a:ln w="25400" algn="ctr">
            <a:solidFill>
              <a:srgbClr val="FF3300"/>
            </a:solidFill>
            <a:miter lim="800000"/>
            <a:headEnd/>
            <a:tailEnd/>
          </a:ln>
        </p:spPr>
        <p:txBody>
          <a:bodyPr anchor="ctr"/>
          <a:lstStyle/>
          <a:p>
            <a:pPr>
              <a:defRPr/>
            </a:pPr>
            <a:endParaRPr lang="it-IT" kern="0">
              <a:solidFill>
                <a:schemeClr val="lt1"/>
              </a:solidFill>
              <a:cs typeface="MS PGothic" charset="0"/>
            </a:endParaRPr>
          </a:p>
        </p:txBody>
      </p:sp>
      <p:sp>
        <p:nvSpPr>
          <p:cNvPr id="3" name="Rettangolo 10"/>
          <p:cNvSpPr>
            <a:spLocks noChangeArrowheads="1"/>
          </p:cNvSpPr>
          <p:nvPr/>
        </p:nvSpPr>
        <p:spPr bwMode="auto">
          <a:xfrm flipV="1">
            <a:off x="1703392" y="4149727"/>
            <a:ext cx="7705725" cy="22225"/>
          </a:xfrm>
          <a:prstGeom prst="rect">
            <a:avLst/>
          </a:prstGeom>
          <a:solidFill>
            <a:schemeClr val="accent1"/>
          </a:solidFill>
          <a:ln w="25400" algn="ctr">
            <a:solidFill>
              <a:srgbClr val="FF3300"/>
            </a:solidFill>
            <a:miter lim="800000"/>
            <a:headEnd/>
            <a:tailEnd/>
          </a:ln>
        </p:spPr>
        <p:txBody>
          <a:bodyPr rot="10800000" anchor="ctr"/>
          <a:lstStyle/>
          <a:p>
            <a:pPr>
              <a:defRPr/>
            </a:pPr>
            <a:endParaRPr lang="it-IT" kern="0">
              <a:solidFill>
                <a:schemeClr val="lt1"/>
              </a:solidFill>
              <a:cs typeface="MS PGothic" charset="0"/>
            </a:endParaRPr>
          </a:p>
        </p:txBody>
      </p:sp>
      <p:sp>
        <p:nvSpPr>
          <p:cNvPr id="4" name="Rettangolo 10"/>
          <p:cNvSpPr>
            <a:spLocks noChangeArrowheads="1"/>
          </p:cNvSpPr>
          <p:nvPr/>
        </p:nvSpPr>
        <p:spPr bwMode="auto">
          <a:xfrm flipV="1">
            <a:off x="1703389" y="4366278"/>
            <a:ext cx="2378075" cy="22225"/>
          </a:xfrm>
          <a:prstGeom prst="rect">
            <a:avLst/>
          </a:prstGeom>
          <a:solidFill>
            <a:schemeClr val="accent1"/>
          </a:solidFill>
          <a:ln w="25400" algn="ctr">
            <a:solidFill>
              <a:srgbClr val="FF3300"/>
            </a:solidFill>
            <a:miter lim="800000"/>
            <a:headEnd/>
            <a:tailEnd/>
          </a:ln>
        </p:spPr>
        <p:txBody>
          <a:bodyPr rot="10800000" anchor="ctr"/>
          <a:lstStyle/>
          <a:p>
            <a:pPr>
              <a:defRPr/>
            </a:pPr>
            <a:endParaRPr lang="it-IT" kern="0">
              <a:solidFill>
                <a:schemeClr val="lt1"/>
              </a:solidFill>
              <a:cs typeface="MS PGothic" charset="0"/>
            </a:endParaRPr>
          </a:p>
        </p:txBody>
      </p:sp>
      <p:sp>
        <p:nvSpPr>
          <p:cNvPr id="5" name="Rettangolo 10"/>
          <p:cNvSpPr>
            <a:spLocks noChangeArrowheads="1"/>
          </p:cNvSpPr>
          <p:nvPr/>
        </p:nvSpPr>
        <p:spPr bwMode="auto">
          <a:xfrm flipV="1">
            <a:off x="5664201" y="261003"/>
            <a:ext cx="2378075" cy="22225"/>
          </a:xfrm>
          <a:prstGeom prst="rect">
            <a:avLst/>
          </a:prstGeom>
          <a:solidFill>
            <a:schemeClr val="accent1"/>
          </a:solidFill>
          <a:ln w="25400" algn="ctr">
            <a:solidFill>
              <a:srgbClr val="FF3300"/>
            </a:solidFill>
            <a:miter lim="800000"/>
            <a:headEnd/>
            <a:tailEnd/>
          </a:ln>
        </p:spPr>
        <p:txBody>
          <a:bodyPr rot="10800000" anchor="ctr"/>
          <a:lstStyle/>
          <a:p>
            <a:pPr>
              <a:defRPr/>
            </a:pPr>
            <a:endParaRPr lang="it-IT" kern="0">
              <a:solidFill>
                <a:schemeClr val="lt1"/>
              </a:solidFill>
              <a:cs typeface="MS PGothic" charset="0"/>
            </a:endParaRPr>
          </a:p>
        </p:txBody>
      </p:sp>
      <p:sp>
        <p:nvSpPr>
          <p:cNvPr id="14" name="Rettangolo 13"/>
          <p:cNvSpPr/>
          <p:nvPr/>
        </p:nvSpPr>
        <p:spPr>
          <a:xfrm>
            <a:off x="1524000" y="4508827"/>
            <a:ext cx="6084888" cy="2062103"/>
          </a:xfrm>
          <a:prstGeom prst="rect">
            <a:avLst/>
          </a:prstGeom>
          <a:solidFill>
            <a:srgbClr val="FFFF00"/>
          </a:solidFill>
          <a:ln w="12700">
            <a:solidFill>
              <a:schemeClr val="tx1"/>
            </a:solidFill>
          </a:ln>
        </p:spPr>
        <p:txBody>
          <a:bodyPr>
            <a:spAutoFit/>
          </a:bodyPr>
          <a:lstStyle/>
          <a:p>
            <a:pPr>
              <a:defRPr/>
            </a:pPr>
            <a:r>
              <a:rPr lang="en-US" sz="1600" b="1" u="sng" kern="0" dirty="0">
                <a:solidFill>
                  <a:sysClr val="windowText" lastClr="000000"/>
                </a:solidFill>
                <a:effectLst>
                  <a:outerShdw blurRad="38100" dist="38100" dir="2700000" algn="tl">
                    <a:srgbClr val="000000">
                      <a:alpha val="43137"/>
                    </a:srgbClr>
                  </a:outerShdw>
                </a:effectLst>
              </a:rPr>
              <a:t>Cancer</a:t>
            </a:r>
            <a:r>
              <a:rPr lang="en-US" sz="1600" u="sng" kern="0" dirty="0">
                <a:solidFill>
                  <a:sysClr val="windowText" lastClr="000000"/>
                </a:solidFill>
                <a:effectLst>
                  <a:outerShdw blurRad="38100" dist="38100" dir="2700000" algn="tl">
                    <a:srgbClr val="000000">
                      <a:alpha val="43137"/>
                    </a:srgbClr>
                  </a:outerShdw>
                </a:effectLst>
              </a:rPr>
              <a:t> is increasingly being viewed as a </a:t>
            </a:r>
            <a:r>
              <a:rPr lang="en-US" sz="1600" b="1" u="sng" kern="0" dirty="0">
                <a:solidFill>
                  <a:sysClr val="windowText" lastClr="000000"/>
                </a:solidFill>
                <a:effectLst>
                  <a:outerShdw blurRad="38100" dist="38100" dir="2700000" algn="tl">
                    <a:srgbClr val="000000">
                      <a:alpha val="43137"/>
                    </a:srgbClr>
                  </a:outerShdw>
                </a:effectLst>
              </a:rPr>
              <a:t>stem cell disease</a:t>
            </a:r>
            <a:r>
              <a:rPr lang="en-US" sz="1600" kern="0" dirty="0">
                <a:solidFill>
                  <a:sysClr val="windowText" lastClr="000000"/>
                </a:solidFill>
              </a:rPr>
              <a:t>.. The </a:t>
            </a:r>
            <a:r>
              <a:rPr lang="en-US" sz="1600" b="1" kern="0" dirty="0">
                <a:solidFill>
                  <a:sysClr val="windowText" lastClr="000000"/>
                </a:solidFill>
              </a:rPr>
              <a:t>long-known </a:t>
            </a:r>
            <a:r>
              <a:rPr lang="en-US" sz="1600" b="1" u="sng" kern="0" dirty="0">
                <a:solidFill>
                  <a:sysClr val="windowText" lastClr="000000"/>
                </a:solidFill>
                <a:effectLst>
                  <a:outerShdw blurRad="38100" dist="38100" dir="2700000" algn="tl">
                    <a:srgbClr val="000000">
                      <a:alpha val="43137"/>
                    </a:srgbClr>
                  </a:outerShdw>
                </a:effectLst>
              </a:rPr>
              <a:t>association between cancer and chronic tissue injury</a:t>
            </a:r>
            <a:r>
              <a:rPr lang="en-US" sz="1600" u="sng" kern="0" dirty="0">
                <a:solidFill>
                  <a:sysClr val="windowText" lastClr="000000"/>
                </a:solidFill>
                <a:effectLst>
                  <a:outerShdw blurRad="38100" dist="38100" dir="2700000" algn="tl">
                    <a:srgbClr val="000000">
                      <a:alpha val="43137"/>
                    </a:srgbClr>
                  </a:outerShdw>
                </a:effectLst>
              </a:rPr>
              <a:t>,</a:t>
            </a:r>
            <a:r>
              <a:rPr lang="en-US" sz="1600" kern="0" dirty="0">
                <a:solidFill>
                  <a:sysClr val="windowText" lastClr="000000"/>
                </a:solidFill>
              </a:rPr>
              <a:t> and the more recently appreciated roles of </a:t>
            </a:r>
            <a:r>
              <a:rPr lang="en-US" sz="1600" b="1" u="sng" kern="0" dirty="0">
                <a:solidFill>
                  <a:sysClr val="windowText" lastClr="000000"/>
                </a:solidFill>
              </a:rPr>
              <a:t>Hedgehog and </a:t>
            </a:r>
            <a:r>
              <a:rPr lang="en-US" sz="1600" b="1" u="sng" kern="0" dirty="0" err="1">
                <a:solidFill>
                  <a:sysClr val="windowText" lastClr="000000"/>
                </a:solidFill>
              </a:rPr>
              <a:t>Wnt</a:t>
            </a:r>
            <a:r>
              <a:rPr lang="en-US" sz="1600" b="1" u="sng" kern="0" dirty="0">
                <a:solidFill>
                  <a:sysClr val="windowText" lastClr="000000"/>
                </a:solidFill>
              </a:rPr>
              <a:t> </a:t>
            </a:r>
            <a:r>
              <a:rPr lang="en-US" sz="1600" b="1" u="sng" kern="0" dirty="0" err="1">
                <a:solidFill>
                  <a:sysClr val="windowText" lastClr="000000"/>
                </a:solidFill>
              </a:rPr>
              <a:t>signalling</a:t>
            </a:r>
            <a:r>
              <a:rPr lang="en-US" sz="1600" b="1" u="sng" kern="0" dirty="0">
                <a:solidFill>
                  <a:sysClr val="windowText" lastClr="000000"/>
                </a:solidFill>
              </a:rPr>
              <a:t> pathways in tissue regeneration, stem cell renewal and cancer growth</a:t>
            </a:r>
            <a:r>
              <a:rPr lang="en-US" sz="1600" kern="0" dirty="0">
                <a:solidFill>
                  <a:sysClr val="windowText" lastClr="000000"/>
                </a:solidFill>
              </a:rPr>
              <a:t> </a:t>
            </a:r>
            <a:br>
              <a:rPr lang="en-US" sz="1600" kern="0" dirty="0">
                <a:solidFill>
                  <a:sysClr val="windowText" lastClr="000000"/>
                </a:solidFill>
              </a:rPr>
            </a:br>
            <a:r>
              <a:rPr lang="en-US" sz="1600" kern="0" dirty="0">
                <a:solidFill>
                  <a:sysClr val="windowText" lastClr="000000"/>
                </a:solidFill>
              </a:rPr>
              <a:t>suggest that </a:t>
            </a:r>
            <a:r>
              <a:rPr lang="en-US" sz="1600" b="1" u="sng" kern="0" dirty="0">
                <a:solidFill>
                  <a:sysClr val="windowText" lastClr="000000"/>
                </a:solidFill>
                <a:effectLst>
                  <a:outerShdw blurRad="38100" dist="38100" dir="2700000" algn="tl">
                    <a:srgbClr val="000000">
                      <a:alpha val="43137"/>
                    </a:srgbClr>
                  </a:outerShdw>
                </a:effectLst>
              </a:rPr>
              <a:t>carcinogenesis proceeds by misappropriating homeostatic mechanisms that govern tissue repair and stem cell self-renewal.</a:t>
            </a:r>
          </a:p>
        </p:txBody>
      </p:sp>
      <p:sp>
        <p:nvSpPr>
          <p:cNvPr id="15" name="Rettangolo 14"/>
          <p:cNvSpPr/>
          <p:nvPr/>
        </p:nvSpPr>
        <p:spPr>
          <a:xfrm>
            <a:off x="5591179" y="1484313"/>
            <a:ext cx="2707793" cy="369332"/>
          </a:xfrm>
          <a:prstGeom prst="rect">
            <a:avLst/>
          </a:prstGeom>
          <a:solidFill>
            <a:schemeClr val="bg1">
              <a:lumMod val="95000"/>
            </a:schemeClr>
          </a:solidFill>
        </p:spPr>
        <p:txBody>
          <a:bodyPr wrap="none">
            <a:spAutoFit/>
          </a:bodyPr>
          <a:lstStyle/>
          <a:p>
            <a:pPr>
              <a:defRPr/>
            </a:pPr>
            <a:r>
              <a:rPr lang="it-IT" sz="1200" kern="0" dirty="0">
                <a:solidFill>
                  <a:sysClr val="windowText" lastClr="000000"/>
                </a:solidFill>
              </a:rPr>
              <a:t>Nature. 2004 </a:t>
            </a:r>
            <a:r>
              <a:rPr lang="it-IT" sz="1200" kern="0" dirty="0" err="1">
                <a:solidFill>
                  <a:sysClr val="windowText" lastClr="000000"/>
                </a:solidFill>
              </a:rPr>
              <a:t>Nov</a:t>
            </a:r>
            <a:r>
              <a:rPr lang="it-IT" sz="1200" kern="0" dirty="0">
                <a:solidFill>
                  <a:sysClr val="windowText" lastClr="000000"/>
                </a:solidFill>
              </a:rPr>
              <a:t> 18;432(7015):324-31</a:t>
            </a:r>
            <a:r>
              <a:rPr lang="it-IT" kern="0" dirty="0">
                <a:solidFill>
                  <a:sysClr val="windowText" lastClr="000000"/>
                </a:solidFill>
              </a:rPr>
              <a:t>.</a:t>
            </a:r>
          </a:p>
        </p:txBody>
      </p:sp>
    </p:spTree>
    <p:extLst>
      <p:ext uri="{BB962C8B-B14F-4D97-AF65-F5344CB8AC3E}">
        <p14:creationId xmlns:p14="http://schemas.microsoft.com/office/powerpoint/2010/main" val="1678940673"/>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75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7851" y="0"/>
            <a:ext cx="7875588" cy="4662488"/>
          </a:xfrm>
          <a:prstGeom prst="rect">
            <a:avLst/>
          </a:prstGeom>
          <a:solidFill>
            <a:srgbClr val="FFFF00"/>
          </a:solidFill>
          <a:ln w="9525">
            <a:solidFill>
              <a:srgbClr val="FF3300"/>
            </a:solidFill>
            <a:miter lim="800000"/>
            <a:headEnd/>
            <a:tailEnd/>
          </a:ln>
        </p:spPr>
      </p:pic>
      <p:pic>
        <p:nvPicPr>
          <p:cNvPr id="1075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4609166"/>
            <a:ext cx="9144000" cy="224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2" name="Rectangle 4"/>
          <p:cNvSpPr>
            <a:spLocks noChangeArrowheads="1"/>
          </p:cNvSpPr>
          <p:nvPr/>
        </p:nvSpPr>
        <p:spPr bwMode="auto">
          <a:xfrm>
            <a:off x="5087940" y="5"/>
            <a:ext cx="5151437" cy="523875"/>
          </a:xfrm>
          <a:prstGeom prst="rect">
            <a:avLst/>
          </a:prstGeom>
          <a:solidFill>
            <a:srgbClr val="FFFF00"/>
          </a:solidFill>
          <a:ln w="28575">
            <a:solidFill>
              <a:schemeClr val="tx1"/>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r>
              <a:rPr lang="it-IT" altLang="it-IT" sz="1400" kern="0">
                <a:latin typeface="Arial" panose="020B0604020202020204" pitchFamily="34" charset="0"/>
                <a:cs typeface="Arial" panose="020B0604020202020204" pitchFamily="34" charset="0"/>
              </a:rPr>
              <a:t>Model for </a:t>
            </a:r>
            <a:r>
              <a:rPr lang="it-IT" altLang="it-IT" sz="1400" b="1" kern="0">
                <a:latin typeface="Arial" panose="020B0604020202020204" pitchFamily="34" charset="0"/>
                <a:cs typeface="Arial" panose="020B0604020202020204" pitchFamily="34" charset="0"/>
              </a:rPr>
              <a:t>carcinogenesis</a:t>
            </a:r>
            <a:r>
              <a:rPr lang="it-IT" altLang="it-IT" sz="1400" kern="0">
                <a:latin typeface="Arial" panose="020B0604020202020204" pitchFamily="34" charset="0"/>
                <a:cs typeface="Arial" panose="020B0604020202020204" pitchFamily="34" charset="0"/>
              </a:rPr>
              <a:t> resulting </a:t>
            </a:r>
            <a:r>
              <a:rPr lang="it-IT" altLang="it-IT" sz="1400" b="1" kern="0">
                <a:latin typeface="Arial" panose="020B0604020202020204" pitchFamily="34" charset="0"/>
                <a:cs typeface="Arial" panose="020B0604020202020204" pitchFamily="34" charset="0"/>
              </a:rPr>
              <a:t>from persistence of </a:t>
            </a:r>
            <a:r>
              <a:rPr lang="it-IT" altLang="it-IT" sz="1400" kern="0">
                <a:latin typeface="Arial" panose="020B0604020202020204" pitchFamily="34" charset="0"/>
                <a:cs typeface="Arial" panose="020B0604020202020204" pitchFamily="34" charset="0"/>
              </a:rPr>
              <a:t>a state of</a:t>
            </a:r>
            <a:r>
              <a:rPr lang="it-IT" altLang="it-IT" sz="1400" b="1" kern="0">
                <a:latin typeface="Arial" panose="020B0604020202020204" pitchFamily="34" charset="0"/>
                <a:cs typeface="Arial" panose="020B0604020202020204" pitchFamily="34" charset="0"/>
              </a:rPr>
              <a:t> injury repair</a:t>
            </a:r>
            <a:r>
              <a:rPr lang="it-IT" altLang="it-IT" sz="1400" kern="0">
                <a:latin typeface="Arial" panose="020B0604020202020204" pitchFamily="34" charset="0"/>
                <a:cs typeface="Arial" panose="020B0604020202020204" pitchFamily="34" charset="0"/>
              </a:rPr>
              <a:t>.</a:t>
            </a:r>
          </a:p>
        </p:txBody>
      </p:sp>
      <p:sp>
        <p:nvSpPr>
          <p:cNvPr id="104453" name="Line 5"/>
          <p:cNvSpPr>
            <a:spLocks noChangeShapeType="1"/>
          </p:cNvSpPr>
          <p:nvPr/>
        </p:nvSpPr>
        <p:spPr bwMode="auto">
          <a:xfrm>
            <a:off x="3575052" y="5013325"/>
            <a:ext cx="223361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4454" name="Line 6"/>
          <p:cNvSpPr>
            <a:spLocks noChangeShapeType="1"/>
          </p:cNvSpPr>
          <p:nvPr/>
        </p:nvSpPr>
        <p:spPr bwMode="auto">
          <a:xfrm>
            <a:off x="1524001" y="5229225"/>
            <a:ext cx="399573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4455" name="Line 7"/>
          <p:cNvSpPr>
            <a:spLocks noChangeShapeType="1"/>
          </p:cNvSpPr>
          <p:nvPr/>
        </p:nvSpPr>
        <p:spPr bwMode="auto">
          <a:xfrm>
            <a:off x="1524004" y="5373688"/>
            <a:ext cx="284321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4456" name="Line 8"/>
          <p:cNvSpPr>
            <a:spLocks noChangeShapeType="1"/>
          </p:cNvSpPr>
          <p:nvPr/>
        </p:nvSpPr>
        <p:spPr bwMode="auto">
          <a:xfrm>
            <a:off x="1775259" y="5589588"/>
            <a:ext cx="1657351"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4457" name="Line 9"/>
          <p:cNvSpPr>
            <a:spLocks noChangeShapeType="1"/>
          </p:cNvSpPr>
          <p:nvPr/>
        </p:nvSpPr>
        <p:spPr bwMode="auto">
          <a:xfrm>
            <a:off x="3432175" y="5805488"/>
            <a:ext cx="2376488"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4458" name="Line 10"/>
          <p:cNvSpPr>
            <a:spLocks noChangeShapeType="1"/>
          </p:cNvSpPr>
          <p:nvPr/>
        </p:nvSpPr>
        <p:spPr bwMode="auto">
          <a:xfrm>
            <a:off x="1524001" y="6165850"/>
            <a:ext cx="3419475"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4459" name="Line 11"/>
          <p:cNvSpPr>
            <a:spLocks noChangeShapeType="1"/>
          </p:cNvSpPr>
          <p:nvPr/>
        </p:nvSpPr>
        <p:spPr bwMode="auto">
          <a:xfrm>
            <a:off x="3287715" y="6381750"/>
            <a:ext cx="2233612"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4460" name="Line 12"/>
          <p:cNvSpPr>
            <a:spLocks noChangeShapeType="1"/>
          </p:cNvSpPr>
          <p:nvPr/>
        </p:nvSpPr>
        <p:spPr bwMode="auto">
          <a:xfrm flipH="1" flipV="1">
            <a:off x="4656139" y="1773238"/>
            <a:ext cx="1079500" cy="4032250"/>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4461" name="AutoShape 13"/>
          <p:cNvSpPr>
            <a:spLocks noChangeArrowheads="1"/>
          </p:cNvSpPr>
          <p:nvPr/>
        </p:nvSpPr>
        <p:spPr bwMode="auto">
          <a:xfrm>
            <a:off x="1847976" y="2060575"/>
            <a:ext cx="409575" cy="338138"/>
          </a:xfrm>
          <a:prstGeom prst="sun">
            <a:avLst>
              <a:gd name="adj" fmla="val 25000"/>
            </a:avLst>
          </a:prstGeom>
          <a:solidFill>
            <a:srgbClr val="FFFF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defRPr/>
            </a:pPr>
            <a:r>
              <a:rPr lang="it-IT" altLang="it-IT" sz="1200" b="1" kern="0"/>
              <a:t>1</a:t>
            </a:r>
          </a:p>
        </p:txBody>
      </p:sp>
      <p:sp>
        <p:nvSpPr>
          <p:cNvPr id="104462" name="AutoShape 14"/>
          <p:cNvSpPr>
            <a:spLocks noChangeArrowheads="1"/>
          </p:cNvSpPr>
          <p:nvPr/>
        </p:nvSpPr>
        <p:spPr bwMode="auto">
          <a:xfrm>
            <a:off x="5016935" y="765175"/>
            <a:ext cx="409575" cy="338138"/>
          </a:xfrm>
          <a:prstGeom prst="sun">
            <a:avLst>
              <a:gd name="adj" fmla="val 25000"/>
            </a:avLst>
          </a:prstGeom>
          <a:solidFill>
            <a:srgbClr val="FFFF00"/>
          </a:solidFill>
          <a:ln w="38100">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defRPr/>
            </a:pPr>
            <a:r>
              <a:rPr lang="it-IT" altLang="it-IT" sz="1200" b="1" kern="0"/>
              <a:t>2</a:t>
            </a:r>
          </a:p>
        </p:txBody>
      </p:sp>
      <p:sp>
        <p:nvSpPr>
          <p:cNvPr id="104463" name="Line 16"/>
          <p:cNvSpPr>
            <a:spLocks noChangeShapeType="1"/>
          </p:cNvSpPr>
          <p:nvPr/>
        </p:nvSpPr>
        <p:spPr bwMode="auto">
          <a:xfrm>
            <a:off x="8112128" y="5373688"/>
            <a:ext cx="2233613"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4465" name="Rectangle 17"/>
          <p:cNvSpPr>
            <a:spLocks noChangeArrowheads="1"/>
          </p:cNvSpPr>
          <p:nvPr/>
        </p:nvSpPr>
        <p:spPr bwMode="auto">
          <a:xfrm>
            <a:off x="6311903" y="2599063"/>
            <a:ext cx="4356100" cy="830997"/>
          </a:xfrm>
          <a:prstGeom prst="rect">
            <a:avLst/>
          </a:prstGeom>
          <a:solidFill>
            <a:srgbClr val="FFFF00"/>
          </a:solidFill>
          <a:ln w="38100">
            <a:solidFill>
              <a:schemeClr val="tx1"/>
            </a:solidFill>
            <a:miter lim="800000"/>
            <a:headEnd/>
            <a:tailEnd/>
          </a:ln>
        </p:spPr>
        <p:txBody>
          <a:bodyPr>
            <a:spAutoFit/>
          </a:bodyPr>
          <a:lstStyle/>
          <a:p>
            <a:pPr>
              <a:defRPr/>
            </a:pPr>
            <a:r>
              <a:rPr lang="it-IT" sz="1600" kern="0" dirty="0" err="1">
                <a:solidFill>
                  <a:sysClr val="windowText" lastClr="000000"/>
                </a:solidFill>
                <a:latin typeface="Calibri" pitchFamily="34" charset="0"/>
              </a:rPr>
              <a:t>Further</a:t>
            </a:r>
            <a:r>
              <a:rPr lang="it-IT" sz="1600" kern="0" dirty="0">
                <a:solidFill>
                  <a:sysClr val="windowText" lastClr="000000"/>
                </a:solidFill>
                <a:latin typeface="Calibri" pitchFamily="34" charset="0"/>
              </a:rPr>
              <a:t> </a:t>
            </a:r>
            <a:r>
              <a:rPr lang="it-IT" sz="1600" b="1" kern="0" dirty="0" err="1">
                <a:solidFill>
                  <a:sysClr val="windowText" lastClr="000000"/>
                </a:solidFill>
                <a:effectLst>
                  <a:outerShdw blurRad="38100" dist="38100" dir="2700000" algn="tl">
                    <a:srgbClr val="000000">
                      <a:alpha val="43137"/>
                    </a:srgbClr>
                  </a:outerShdw>
                </a:effectLst>
                <a:latin typeface="Calibri" pitchFamily="34" charset="0"/>
              </a:rPr>
              <a:t>genetic</a:t>
            </a:r>
            <a:r>
              <a:rPr lang="it-IT" sz="1600" b="1" kern="0" dirty="0">
                <a:solidFill>
                  <a:sysClr val="windowText" lastClr="000000"/>
                </a:solidFill>
                <a:effectLst>
                  <a:outerShdw blurRad="38100" dist="38100" dir="2700000" algn="tl">
                    <a:srgbClr val="000000">
                      <a:alpha val="43137"/>
                    </a:srgbClr>
                  </a:outerShdw>
                </a:effectLst>
                <a:latin typeface="Calibri" pitchFamily="34" charset="0"/>
              </a:rPr>
              <a:t> or </a:t>
            </a:r>
            <a:r>
              <a:rPr lang="it-IT" sz="1600" b="1" kern="0" dirty="0" err="1">
                <a:solidFill>
                  <a:sysClr val="windowText" lastClr="000000"/>
                </a:solidFill>
                <a:effectLst>
                  <a:outerShdw blurRad="38100" dist="38100" dir="2700000" algn="tl">
                    <a:srgbClr val="000000">
                      <a:alpha val="43137"/>
                    </a:srgbClr>
                  </a:outerShdw>
                </a:effectLst>
                <a:latin typeface="Calibri" pitchFamily="34" charset="0"/>
              </a:rPr>
              <a:t>epigenetic</a:t>
            </a:r>
            <a:r>
              <a:rPr lang="it-IT" sz="1600" b="1" kern="0" dirty="0">
                <a:solidFill>
                  <a:sysClr val="windowText" lastClr="000000"/>
                </a:solidFill>
                <a:effectLst>
                  <a:outerShdw blurRad="38100" dist="38100" dir="2700000" algn="tl">
                    <a:srgbClr val="000000">
                      <a:alpha val="43137"/>
                    </a:srgbClr>
                  </a:outerShdw>
                </a:effectLst>
                <a:latin typeface="Calibri" pitchFamily="34" charset="0"/>
              </a:rPr>
              <a:t> </a:t>
            </a:r>
            <a:r>
              <a:rPr lang="it-IT" sz="1600" b="1" kern="0" dirty="0" err="1">
                <a:solidFill>
                  <a:sysClr val="windowText" lastClr="000000"/>
                </a:solidFill>
                <a:effectLst>
                  <a:outerShdw blurRad="38100" dist="38100" dir="2700000" algn="tl">
                    <a:srgbClr val="000000">
                      <a:alpha val="43137"/>
                    </a:srgbClr>
                  </a:outerShdw>
                </a:effectLst>
                <a:latin typeface="Calibri" pitchFamily="34" charset="0"/>
              </a:rPr>
              <a:t>change</a:t>
            </a:r>
            <a:r>
              <a:rPr lang="it-IT" sz="1600" kern="0" dirty="0">
                <a:solidFill>
                  <a:sysClr val="windowText" lastClr="000000"/>
                </a:solidFill>
                <a:effectLst>
                  <a:outerShdw blurRad="38100" dist="38100" dir="2700000" algn="tl">
                    <a:srgbClr val="000000">
                      <a:alpha val="43137"/>
                    </a:srgbClr>
                  </a:outerShdw>
                </a:effectLst>
                <a:latin typeface="Calibri" pitchFamily="34" charset="0"/>
              </a:rPr>
              <a:t> in </a:t>
            </a:r>
            <a:r>
              <a:rPr lang="it-IT" sz="1600" kern="0" dirty="0" err="1">
                <a:solidFill>
                  <a:sysClr val="windowText" lastClr="000000"/>
                </a:solidFill>
                <a:effectLst>
                  <a:outerShdw blurRad="38100" dist="38100" dir="2700000" algn="tl">
                    <a:srgbClr val="000000">
                      <a:alpha val="43137"/>
                    </a:srgbClr>
                  </a:outerShdw>
                </a:effectLst>
                <a:latin typeface="Calibri" pitchFamily="34" charset="0"/>
              </a:rPr>
              <a:t>such</a:t>
            </a:r>
            <a:r>
              <a:rPr lang="it-IT" sz="1600" kern="0" dirty="0">
                <a:solidFill>
                  <a:sysClr val="windowText" lastClr="000000"/>
                </a:solidFill>
                <a:effectLst>
                  <a:outerShdw blurRad="38100" dist="38100" dir="2700000" algn="tl">
                    <a:srgbClr val="000000">
                      <a:alpha val="43137"/>
                    </a:srgbClr>
                  </a:outerShdw>
                </a:effectLst>
                <a:latin typeface="Calibri" pitchFamily="34" charset="0"/>
              </a:rPr>
              <a:t> a </a:t>
            </a:r>
            <a:r>
              <a:rPr lang="it-IT" sz="1600" b="1" kern="0" dirty="0" err="1">
                <a:solidFill>
                  <a:sysClr val="windowText" lastClr="000000"/>
                </a:solidFill>
                <a:effectLst>
                  <a:outerShdw blurRad="38100" dist="38100" dir="2700000" algn="tl">
                    <a:srgbClr val="000000">
                      <a:alpha val="43137"/>
                    </a:srgbClr>
                  </a:outerShdw>
                </a:effectLst>
                <a:latin typeface="Calibri" pitchFamily="34" charset="0"/>
              </a:rPr>
              <a:t>persistently</a:t>
            </a:r>
            <a:r>
              <a:rPr lang="it-IT" sz="1600" b="1" kern="0" dirty="0">
                <a:solidFill>
                  <a:sysClr val="windowText" lastClr="000000"/>
                </a:solidFill>
                <a:effectLst>
                  <a:outerShdw blurRad="38100" dist="38100" dir="2700000" algn="tl">
                    <a:srgbClr val="000000">
                      <a:alpha val="43137"/>
                    </a:srgbClr>
                  </a:outerShdw>
                </a:effectLst>
                <a:latin typeface="Calibri" pitchFamily="34" charset="0"/>
              </a:rPr>
              <a:t> </a:t>
            </a:r>
            <a:r>
              <a:rPr lang="it-IT" sz="1600" b="1" kern="0" dirty="0" err="1">
                <a:solidFill>
                  <a:sysClr val="windowText" lastClr="000000"/>
                </a:solidFill>
                <a:effectLst>
                  <a:outerShdw blurRad="38100" dist="38100" dir="2700000" algn="tl">
                    <a:srgbClr val="000000">
                      <a:alpha val="43137"/>
                    </a:srgbClr>
                  </a:outerShdw>
                </a:effectLst>
                <a:latin typeface="Calibri" pitchFamily="34" charset="0"/>
              </a:rPr>
              <a:t>activated</a:t>
            </a:r>
            <a:r>
              <a:rPr lang="it-IT" sz="1600" b="1" kern="0" dirty="0">
                <a:solidFill>
                  <a:sysClr val="windowText" lastClr="000000"/>
                </a:solidFill>
                <a:effectLst>
                  <a:outerShdw blurRad="38100" dist="38100" dir="2700000" algn="tl">
                    <a:srgbClr val="000000">
                      <a:alpha val="43137"/>
                    </a:srgbClr>
                  </a:outerShdw>
                </a:effectLst>
                <a:latin typeface="Calibri" pitchFamily="34" charset="0"/>
              </a:rPr>
              <a:t> </a:t>
            </a:r>
            <a:r>
              <a:rPr lang="it-IT" sz="1600" b="1" kern="0" dirty="0" err="1">
                <a:solidFill>
                  <a:sysClr val="windowText" lastClr="000000"/>
                </a:solidFill>
                <a:effectLst>
                  <a:outerShdw blurRad="38100" dist="38100" dir="2700000" algn="tl">
                    <a:srgbClr val="000000">
                      <a:alpha val="43137"/>
                    </a:srgbClr>
                  </a:outerShdw>
                </a:effectLst>
                <a:latin typeface="Calibri" pitchFamily="34" charset="0"/>
              </a:rPr>
              <a:t>stem</a:t>
            </a:r>
            <a:r>
              <a:rPr lang="it-IT" sz="1600" b="1" kern="0" dirty="0">
                <a:solidFill>
                  <a:sysClr val="windowText" lastClr="000000"/>
                </a:solidFill>
                <a:effectLst>
                  <a:outerShdw blurRad="38100" dist="38100" dir="2700000" algn="tl">
                    <a:srgbClr val="000000">
                      <a:alpha val="43137"/>
                    </a:srgbClr>
                  </a:outerShdw>
                </a:effectLst>
                <a:latin typeface="Calibri" pitchFamily="34" charset="0"/>
              </a:rPr>
              <a:t> </a:t>
            </a:r>
            <a:r>
              <a:rPr lang="it-IT" sz="1600" b="1" kern="0" dirty="0" err="1">
                <a:solidFill>
                  <a:sysClr val="windowText" lastClr="000000"/>
                </a:solidFill>
                <a:effectLst>
                  <a:outerShdw blurRad="38100" dist="38100" dir="2700000" algn="tl">
                    <a:srgbClr val="000000">
                      <a:alpha val="43137"/>
                    </a:srgbClr>
                  </a:outerShdw>
                </a:effectLst>
                <a:latin typeface="Calibri" pitchFamily="34" charset="0"/>
              </a:rPr>
              <a:t>cell</a:t>
            </a:r>
            <a:r>
              <a:rPr lang="it-IT" sz="1600" b="1" kern="0" dirty="0">
                <a:solidFill>
                  <a:sysClr val="windowText" lastClr="000000"/>
                </a:solidFill>
                <a:effectLst>
                  <a:outerShdw blurRad="38100" dist="38100" dir="2700000" algn="tl">
                    <a:srgbClr val="000000">
                      <a:alpha val="43137"/>
                    </a:srgbClr>
                  </a:outerShdw>
                </a:effectLst>
                <a:latin typeface="Calibri" pitchFamily="34" charset="0"/>
              </a:rPr>
              <a:t> </a:t>
            </a:r>
            <a:r>
              <a:rPr lang="it-IT" sz="1600" kern="0" dirty="0" err="1">
                <a:solidFill>
                  <a:sysClr val="windowText" lastClr="000000"/>
                </a:solidFill>
                <a:effectLst>
                  <a:outerShdw blurRad="38100" dist="38100" dir="2700000" algn="tl">
                    <a:srgbClr val="000000">
                      <a:alpha val="43137"/>
                    </a:srgbClr>
                  </a:outerShdw>
                </a:effectLst>
                <a:latin typeface="Calibri" pitchFamily="34" charset="0"/>
              </a:rPr>
              <a:t>might</a:t>
            </a:r>
            <a:r>
              <a:rPr lang="it-IT" sz="1600" kern="0" dirty="0">
                <a:solidFill>
                  <a:sysClr val="windowText" lastClr="000000"/>
                </a:solidFill>
                <a:effectLst>
                  <a:outerShdw blurRad="38100" dist="38100" dir="2700000" algn="tl">
                    <a:srgbClr val="000000">
                      <a:alpha val="43137"/>
                    </a:srgbClr>
                  </a:outerShdw>
                </a:effectLst>
                <a:latin typeface="Calibri" pitchFamily="34" charset="0"/>
              </a:rPr>
              <a:t> produce a </a:t>
            </a:r>
            <a:r>
              <a:rPr lang="it-IT" sz="1600" b="1" kern="0" dirty="0" err="1">
                <a:solidFill>
                  <a:sysClr val="windowText" lastClr="000000"/>
                </a:solidFill>
                <a:effectLst>
                  <a:outerShdw blurRad="38100" dist="38100" dir="2700000" algn="tl">
                    <a:srgbClr val="000000">
                      <a:alpha val="43137"/>
                    </a:srgbClr>
                  </a:outerShdw>
                </a:effectLst>
                <a:latin typeface="Calibri" pitchFamily="34" charset="0"/>
              </a:rPr>
              <a:t>cancer</a:t>
            </a:r>
            <a:r>
              <a:rPr lang="it-IT" sz="1600" b="1" kern="0" dirty="0">
                <a:solidFill>
                  <a:sysClr val="windowText" lastClr="000000"/>
                </a:solidFill>
                <a:effectLst>
                  <a:outerShdw blurRad="38100" dist="38100" dir="2700000" algn="tl">
                    <a:srgbClr val="000000">
                      <a:alpha val="43137"/>
                    </a:srgbClr>
                  </a:outerShdw>
                </a:effectLst>
                <a:latin typeface="Calibri" pitchFamily="34" charset="0"/>
              </a:rPr>
              <a:t> </a:t>
            </a:r>
            <a:r>
              <a:rPr lang="it-IT" sz="1600" b="1" kern="0" dirty="0" err="1">
                <a:solidFill>
                  <a:sysClr val="windowText" lastClr="000000"/>
                </a:solidFill>
                <a:effectLst>
                  <a:outerShdw blurRad="38100" dist="38100" dir="2700000" algn="tl">
                    <a:srgbClr val="000000">
                      <a:alpha val="43137"/>
                    </a:srgbClr>
                  </a:outerShdw>
                </a:effectLst>
                <a:latin typeface="Calibri" pitchFamily="34" charset="0"/>
              </a:rPr>
              <a:t>stem</a:t>
            </a:r>
            <a:r>
              <a:rPr lang="it-IT" sz="1600" b="1" kern="0" dirty="0">
                <a:solidFill>
                  <a:sysClr val="windowText" lastClr="000000"/>
                </a:solidFill>
                <a:effectLst>
                  <a:outerShdw blurRad="38100" dist="38100" dir="2700000" algn="tl">
                    <a:srgbClr val="000000">
                      <a:alpha val="43137"/>
                    </a:srgbClr>
                  </a:outerShdw>
                </a:effectLst>
                <a:latin typeface="Calibri" pitchFamily="34" charset="0"/>
              </a:rPr>
              <a:t> </a:t>
            </a:r>
            <a:r>
              <a:rPr lang="it-IT" sz="1600" b="1" kern="0" dirty="0" err="1">
                <a:solidFill>
                  <a:sysClr val="windowText" lastClr="000000"/>
                </a:solidFill>
                <a:effectLst>
                  <a:outerShdw blurRad="38100" dist="38100" dir="2700000" algn="tl">
                    <a:srgbClr val="000000">
                      <a:alpha val="43137"/>
                    </a:srgbClr>
                  </a:outerShdw>
                </a:effectLst>
                <a:latin typeface="Calibri" pitchFamily="34" charset="0"/>
              </a:rPr>
              <a:t>cell</a:t>
            </a:r>
            <a:r>
              <a:rPr lang="it-IT" sz="1600" kern="0" dirty="0">
                <a:solidFill>
                  <a:sysClr val="windowText" lastClr="000000"/>
                </a:solidFill>
                <a:effectLst>
                  <a:outerShdw blurRad="38100" dist="38100" dir="2700000" algn="tl">
                    <a:srgbClr val="000000">
                      <a:alpha val="43137"/>
                    </a:srgbClr>
                  </a:outerShdw>
                </a:effectLst>
                <a:latin typeface="Calibri" pitchFamily="34" charset="0"/>
              </a:rPr>
              <a:t>.</a:t>
            </a:r>
            <a:r>
              <a:rPr lang="it-IT" sz="1600" kern="0" dirty="0">
                <a:solidFill>
                  <a:sysClr val="windowText" lastClr="000000"/>
                </a:solidFill>
                <a:latin typeface="Calibri" pitchFamily="34" charset="0"/>
              </a:rPr>
              <a:t>. </a:t>
            </a:r>
            <a:r>
              <a:rPr lang="it-IT" sz="1600" kern="0" dirty="0" err="1">
                <a:solidFill>
                  <a:sysClr val="windowText" lastClr="000000"/>
                </a:solidFill>
                <a:latin typeface="Calibri" pitchFamily="34" charset="0"/>
              </a:rPr>
              <a:t>aggressively</a:t>
            </a:r>
            <a:r>
              <a:rPr lang="it-IT" sz="1600" kern="0" dirty="0">
                <a:solidFill>
                  <a:sysClr val="windowText" lastClr="000000"/>
                </a:solidFill>
                <a:latin typeface="Calibri" pitchFamily="34" charset="0"/>
              </a:rPr>
              <a:t> </a:t>
            </a:r>
            <a:r>
              <a:rPr lang="it-IT" sz="1600" b="1" kern="0" dirty="0" err="1">
                <a:solidFill>
                  <a:sysClr val="windowText" lastClr="000000"/>
                </a:solidFill>
                <a:latin typeface="Calibri" pitchFamily="34" charset="0"/>
              </a:rPr>
              <a:t>propagating</a:t>
            </a:r>
            <a:r>
              <a:rPr lang="it-IT" sz="1600" b="1" kern="0" dirty="0">
                <a:solidFill>
                  <a:sysClr val="windowText" lastClr="000000"/>
                </a:solidFill>
                <a:latin typeface="Calibri" pitchFamily="34" charset="0"/>
              </a:rPr>
              <a:t> a CA</a:t>
            </a:r>
          </a:p>
        </p:txBody>
      </p:sp>
      <p:sp>
        <p:nvSpPr>
          <p:cNvPr id="2" name="Line 18"/>
          <p:cNvSpPr>
            <a:spLocks noChangeShapeType="1"/>
          </p:cNvSpPr>
          <p:nvPr/>
        </p:nvSpPr>
        <p:spPr bwMode="auto">
          <a:xfrm>
            <a:off x="6311932" y="5589588"/>
            <a:ext cx="3816351" cy="0"/>
          </a:xfrm>
          <a:prstGeom prst="line">
            <a:avLst/>
          </a:prstGeom>
          <a:noFill/>
          <a:ln w="38100">
            <a:solidFill>
              <a:srgbClr val="FF9900"/>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4466" name="Line 19"/>
          <p:cNvSpPr>
            <a:spLocks noChangeShapeType="1"/>
          </p:cNvSpPr>
          <p:nvPr/>
        </p:nvSpPr>
        <p:spPr bwMode="auto">
          <a:xfrm>
            <a:off x="6528234" y="5805488"/>
            <a:ext cx="3816351" cy="0"/>
          </a:xfrm>
          <a:prstGeom prst="line">
            <a:avLst/>
          </a:prstGeom>
          <a:noFill/>
          <a:ln w="38100">
            <a:solidFill>
              <a:srgbClr val="FF9900"/>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4467" name="Line 20"/>
          <p:cNvSpPr>
            <a:spLocks noChangeShapeType="1"/>
          </p:cNvSpPr>
          <p:nvPr/>
        </p:nvSpPr>
        <p:spPr bwMode="auto">
          <a:xfrm flipH="1" flipV="1">
            <a:off x="9336522" y="3500438"/>
            <a:ext cx="1008063" cy="2305050"/>
          </a:xfrm>
          <a:prstGeom prst="line">
            <a:avLst/>
          </a:prstGeom>
          <a:noFill/>
          <a:ln w="38100">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4468" name="Line 21"/>
          <p:cNvSpPr>
            <a:spLocks noChangeShapeType="1"/>
          </p:cNvSpPr>
          <p:nvPr/>
        </p:nvSpPr>
        <p:spPr bwMode="auto">
          <a:xfrm>
            <a:off x="7536297" y="6597650"/>
            <a:ext cx="295275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4469" name="Line 22"/>
          <p:cNvSpPr>
            <a:spLocks noChangeShapeType="1"/>
          </p:cNvSpPr>
          <p:nvPr/>
        </p:nvSpPr>
        <p:spPr bwMode="auto">
          <a:xfrm>
            <a:off x="6240592" y="6742113"/>
            <a:ext cx="295275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4470" name="AutoShape 24"/>
          <p:cNvSpPr>
            <a:spLocks noChangeArrowheads="1"/>
          </p:cNvSpPr>
          <p:nvPr/>
        </p:nvSpPr>
        <p:spPr bwMode="auto">
          <a:xfrm>
            <a:off x="6240524" y="2205691"/>
            <a:ext cx="409575" cy="338137"/>
          </a:xfrm>
          <a:prstGeom prst="sun">
            <a:avLst>
              <a:gd name="adj" fmla="val 25000"/>
            </a:avLst>
          </a:prstGeom>
          <a:solidFill>
            <a:srgbClr val="FFFF00"/>
          </a:solidFill>
          <a:ln w="38100">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defRPr/>
            </a:pPr>
            <a:r>
              <a:rPr lang="it-IT" altLang="it-IT" sz="1200" b="1" kern="0"/>
              <a:t>3</a:t>
            </a:r>
          </a:p>
        </p:txBody>
      </p:sp>
      <p:sp>
        <p:nvSpPr>
          <p:cNvPr id="104471" name="AutoShape 25"/>
          <p:cNvSpPr>
            <a:spLocks noChangeArrowheads="1"/>
          </p:cNvSpPr>
          <p:nvPr/>
        </p:nvSpPr>
        <p:spPr bwMode="auto">
          <a:xfrm>
            <a:off x="4656574" y="3142316"/>
            <a:ext cx="409575" cy="338137"/>
          </a:xfrm>
          <a:prstGeom prst="sun">
            <a:avLst>
              <a:gd name="adj" fmla="val 25000"/>
            </a:avLst>
          </a:prstGeom>
          <a:solidFill>
            <a:srgbClr val="FF9900"/>
          </a:solidFill>
          <a:ln w="38100">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defRPr/>
            </a:pPr>
            <a:r>
              <a:rPr lang="it-IT" altLang="it-IT" sz="1200" b="1" kern="0"/>
              <a:t>3</a:t>
            </a:r>
          </a:p>
        </p:txBody>
      </p:sp>
      <p:sp>
        <p:nvSpPr>
          <p:cNvPr id="104472" name="Rettangolo 10"/>
          <p:cNvSpPr>
            <a:spLocks noChangeArrowheads="1"/>
          </p:cNvSpPr>
          <p:nvPr/>
        </p:nvSpPr>
        <p:spPr bwMode="auto">
          <a:xfrm flipV="1">
            <a:off x="1524003" y="4798078"/>
            <a:ext cx="4178300" cy="17463"/>
          </a:xfrm>
          <a:prstGeom prst="rect">
            <a:avLst/>
          </a:prstGeom>
          <a:solidFill>
            <a:schemeClr val="accent1"/>
          </a:solidFill>
          <a:ln w="25400">
            <a:solidFill>
              <a:srgbClr val="CC0000"/>
            </a:solidFill>
            <a:miter lim="800000"/>
            <a:headEnd/>
            <a:tailEnd/>
          </a:ln>
        </p:spPr>
        <p:txBody>
          <a:bodyPr rot="1080000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endParaRPr lang="fr-FR" altLang="it-IT" sz="1800" kern="0">
              <a:solidFill>
                <a:srgbClr val="FFFFFF"/>
              </a:solidFill>
            </a:endParaRPr>
          </a:p>
        </p:txBody>
      </p:sp>
      <p:sp>
        <p:nvSpPr>
          <p:cNvPr id="104473" name="Line 23"/>
          <p:cNvSpPr>
            <a:spLocks noChangeShapeType="1"/>
          </p:cNvSpPr>
          <p:nvPr/>
        </p:nvSpPr>
        <p:spPr bwMode="auto">
          <a:xfrm flipH="1" flipV="1">
            <a:off x="4728011" y="3933825"/>
            <a:ext cx="1439863" cy="27368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104474" name="Rectangle 15"/>
          <p:cNvSpPr>
            <a:spLocks noChangeArrowheads="1"/>
          </p:cNvSpPr>
          <p:nvPr/>
        </p:nvSpPr>
        <p:spPr bwMode="auto">
          <a:xfrm>
            <a:off x="1524000" y="3213753"/>
            <a:ext cx="1524776" cy="276999"/>
          </a:xfrm>
          <a:prstGeom prst="rect">
            <a:avLst/>
          </a:prstGeom>
          <a:solidFill>
            <a:srgbClr val="FFFF00"/>
          </a:solidFill>
          <a:ln w="28575">
            <a:solidFill>
              <a:schemeClr val="tx2"/>
            </a:solidFill>
            <a:miter lim="800000"/>
            <a:headEnd/>
            <a:tailEnd/>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r>
              <a:rPr lang="it-IT" altLang="it-IT" sz="1200" b="1" kern="0"/>
              <a:t> Wnt or Hh signalling</a:t>
            </a:r>
          </a:p>
        </p:txBody>
      </p:sp>
    </p:spTree>
    <p:extLst>
      <p:ext uri="{BB962C8B-B14F-4D97-AF65-F5344CB8AC3E}">
        <p14:creationId xmlns:p14="http://schemas.microsoft.com/office/powerpoint/2010/main" val="2427388667"/>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166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4" y="5"/>
            <a:ext cx="7985125" cy="363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667" name="Rectangle 6"/>
          <p:cNvSpPr>
            <a:spLocks noChangeArrowheads="1"/>
          </p:cNvSpPr>
          <p:nvPr/>
        </p:nvSpPr>
        <p:spPr bwMode="auto">
          <a:xfrm>
            <a:off x="1524434" y="3429004"/>
            <a:ext cx="9048751" cy="1323439"/>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it-IT" altLang="it-IT" sz="1600" u="sng" kern="0">
                <a:solidFill>
                  <a:srgbClr val="0000FF"/>
                </a:solidFill>
                <a:latin typeface="Arial" panose="020B0604020202020204" pitchFamily="34" charset="0"/>
              </a:rPr>
              <a:t>During </a:t>
            </a:r>
            <a:r>
              <a:rPr lang="it-IT" altLang="it-IT" sz="1600" b="1" u="sng" kern="0">
                <a:solidFill>
                  <a:srgbClr val="0000FF"/>
                </a:solidFill>
                <a:latin typeface="Arial" panose="020B0604020202020204" pitchFamily="34" charset="0"/>
              </a:rPr>
              <a:t>embryogenesis</a:t>
            </a:r>
            <a:r>
              <a:rPr lang="it-IT" altLang="it-IT" sz="1600" kern="0">
                <a:latin typeface="Arial" panose="020B0604020202020204" pitchFamily="34" charset="0"/>
              </a:rPr>
              <a:t>, </a:t>
            </a:r>
            <a:r>
              <a:rPr lang="it-IT" altLang="it-IT" sz="1600" b="1" kern="0">
                <a:solidFill>
                  <a:srgbClr val="0000FF"/>
                </a:solidFill>
                <a:latin typeface="Arial" panose="020B0604020202020204" pitchFamily="34" charset="0"/>
              </a:rPr>
              <a:t>epithelia</a:t>
            </a:r>
            <a:r>
              <a:rPr lang="it-IT" altLang="it-IT" sz="1600" kern="0">
                <a:latin typeface="Arial" panose="020B0604020202020204" pitchFamily="34" charset="0"/>
              </a:rPr>
              <a:t> are considered to be </a:t>
            </a:r>
            <a:r>
              <a:rPr lang="it-IT" altLang="it-IT" sz="1600" b="1" kern="0">
                <a:solidFill>
                  <a:srgbClr val="0000FF"/>
                </a:solidFill>
                <a:latin typeface="Arial" panose="020B0604020202020204" pitchFamily="34" charset="0"/>
              </a:rPr>
              <a:t>highly plastic</a:t>
            </a:r>
            <a:r>
              <a:rPr lang="it-IT" altLang="it-IT" sz="1600" kern="0">
                <a:solidFill>
                  <a:srgbClr val="0000FF"/>
                </a:solidFill>
                <a:latin typeface="Arial" panose="020B0604020202020204" pitchFamily="34" charset="0"/>
              </a:rPr>
              <a:t> and able to </a:t>
            </a:r>
            <a:r>
              <a:rPr lang="it-IT" altLang="it-IT" sz="1600" b="1" kern="0">
                <a:solidFill>
                  <a:srgbClr val="0000FF"/>
                </a:solidFill>
                <a:latin typeface="Arial" panose="020B0604020202020204" pitchFamily="34" charset="0"/>
              </a:rPr>
              <a:t>switch back and forth between epithelia and mesenchyme</a:t>
            </a:r>
            <a:r>
              <a:rPr lang="it-IT" altLang="it-IT" sz="1600" kern="0">
                <a:latin typeface="Arial" panose="020B0604020202020204" pitchFamily="34" charset="0"/>
              </a:rPr>
              <a:t>, via the processes  of </a:t>
            </a:r>
            <a:r>
              <a:rPr lang="it-IT" altLang="it-IT" sz="1600" b="1" kern="0">
                <a:solidFill>
                  <a:srgbClr val="0000FF"/>
                </a:solidFill>
                <a:latin typeface="Arial" panose="020B0604020202020204" pitchFamily="34" charset="0"/>
              </a:rPr>
              <a:t>EMT</a:t>
            </a:r>
            <a:r>
              <a:rPr lang="it-IT" altLang="it-IT" sz="1600" kern="0">
                <a:latin typeface="Arial" panose="020B0604020202020204" pitchFamily="34" charset="0"/>
              </a:rPr>
              <a:t> and mesenchymal-epithelial transition (</a:t>
            </a:r>
            <a:r>
              <a:rPr lang="it-IT" altLang="it-IT" sz="1600" b="1" u="sng" kern="0">
                <a:solidFill>
                  <a:srgbClr val="0000FF"/>
                </a:solidFill>
                <a:latin typeface="Arial" panose="020B0604020202020204" pitchFamily="34" charset="0"/>
              </a:rPr>
              <a:t>MET</a:t>
            </a:r>
            <a:r>
              <a:rPr lang="it-IT" altLang="it-IT" sz="1600" kern="0">
                <a:latin typeface="Arial" panose="020B0604020202020204" pitchFamily="34" charset="0"/>
              </a:rPr>
              <a:t>), respectively</a:t>
            </a:r>
            <a:br>
              <a:rPr lang="it-IT" altLang="it-IT" sz="1600" kern="0">
                <a:latin typeface="Arial" panose="020B0604020202020204" pitchFamily="34" charset="0"/>
              </a:rPr>
            </a:br>
            <a:r>
              <a:rPr lang="it-IT" altLang="it-IT" sz="1600" kern="0">
                <a:latin typeface="Arial" panose="020B0604020202020204" pitchFamily="34" charset="0"/>
              </a:rPr>
              <a:t>.. </a:t>
            </a:r>
            <a:r>
              <a:rPr lang="it-IT" altLang="it-IT" sz="1600" b="1" u="sng" kern="0">
                <a:solidFill>
                  <a:srgbClr val="000066"/>
                </a:solidFill>
                <a:latin typeface="Arial" panose="020B0604020202020204" pitchFamily="34" charset="0"/>
              </a:rPr>
              <a:t>terminally differentiated epithelia can change their phenotype (EMT </a:t>
            </a:r>
            <a:r>
              <a:rPr lang="it-IT" altLang="it-IT" sz="1600" b="1" u="sng" kern="0">
                <a:solidFill>
                  <a:srgbClr val="000066"/>
                </a:solidFill>
                <a:latin typeface="Arial" panose="020B0604020202020204" pitchFamily="34" charset="0"/>
                <a:sym typeface="Wingdings" panose="05000000000000000000" pitchFamily="2" charset="2"/>
              </a:rPr>
              <a:t> MET) </a:t>
            </a:r>
            <a:r>
              <a:rPr lang="it-IT" altLang="it-IT" sz="1600" b="1" u="sng" kern="0">
                <a:solidFill>
                  <a:srgbClr val="000066"/>
                </a:solidFill>
                <a:latin typeface="Arial" panose="020B0604020202020204" pitchFamily="34" charset="0"/>
              </a:rPr>
              <a:t>under the influence of repair-associated or pathological stress</a:t>
            </a:r>
            <a:endParaRPr lang="it-IT" altLang="it-IT" sz="1600" kern="0">
              <a:latin typeface="Arial" panose="020B0604020202020204" pitchFamily="34" charset="0"/>
            </a:endParaRPr>
          </a:p>
        </p:txBody>
      </p:sp>
      <p:sp>
        <p:nvSpPr>
          <p:cNvPr id="241668" name="Rettangolo 3"/>
          <p:cNvSpPr>
            <a:spLocks noChangeArrowheads="1"/>
          </p:cNvSpPr>
          <p:nvPr/>
        </p:nvSpPr>
        <p:spPr bwMode="auto">
          <a:xfrm>
            <a:off x="5810686" y="264178"/>
            <a:ext cx="3267241" cy="307777"/>
          </a:xfrm>
          <a:prstGeom prst="rect">
            <a:avLst/>
          </a:prstGeom>
          <a:solidFill>
            <a:srgbClr val="CCFFFF"/>
          </a:solidFill>
          <a:ln w="12700">
            <a:solidFill>
              <a:srgbClr val="C00000"/>
            </a:solidFill>
            <a:miter lim="800000"/>
            <a:headEnd/>
            <a:tailEnd/>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it-IT" altLang="it-IT" sz="1400" i="1" kern="0">
                <a:latin typeface="Arial" panose="020B0604020202020204" pitchFamily="34" charset="0"/>
              </a:rPr>
              <a:t>J Clin Invest.</a:t>
            </a:r>
            <a:r>
              <a:rPr lang="it-IT" altLang="it-IT" sz="1400" kern="0">
                <a:latin typeface="Arial" panose="020B0604020202020204" pitchFamily="34" charset="0"/>
              </a:rPr>
              <a:t> 2009;119(6):1417–1419. </a:t>
            </a:r>
          </a:p>
        </p:txBody>
      </p:sp>
      <p:sp>
        <p:nvSpPr>
          <p:cNvPr id="241669" name="Rectangle 6"/>
          <p:cNvSpPr>
            <a:spLocks noChangeArrowheads="1"/>
          </p:cNvSpPr>
          <p:nvPr/>
        </p:nvSpPr>
        <p:spPr bwMode="auto">
          <a:xfrm>
            <a:off x="8869363" y="884238"/>
            <a:ext cx="1814920" cy="523220"/>
          </a:xfrm>
          <a:prstGeom prst="rect">
            <a:avLst/>
          </a:prstGeom>
          <a:solidFill>
            <a:srgbClr val="FFFF00"/>
          </a:solidFill>
          <a:ln w="28575">
            <a:solidFill>
              <a:srgbClr val="0000FF"/>
            </a:solidFill>
            <a:miter lim="800000"/>
            <a:headEnd/>
            <a:tailEnd/>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it-IT" altLang="it-IT" sz="1400" b="1" i="1" kern="0">
                <a:latin typeface="Arial" panose="020B0604020202020204" pitchFamily="34" charset="0"/>
              </a:rPr>
              <a:t>Cancer is a wound </a:t>
            </a:r>
          </a:p>
          <a:p>
            <a:pPr>
              <a:spcBef>
                <a:spcPct val="0"/>
              </a:spcBef>
              <a:buNone/>
            </a:pPr>
            <a:r>
              <a:rPr lang="it-IT" altLang="it-IT" sz="1400" b="1" i="1" kern="0">
                <a:latin typeface="Arial" panose="020B0604020202020204" pitchFamily="34" charset="0"/>
              </a:rPr>
              <a:t>which never heals</a:t>
            </a:r>
          </a:p>
        </p:txBody>
      </p:sp>
      <p:sp>
        <p:nvSpPr>
          <p:cNvPr id="241670" name="Rectangle 7"/>
          <p:cNvSpPr>
            <a:spLocks noChangeArrowheads="1"/>
          </p:cNvSpPr>
          <p:nvPr/>
        </p:nvSpPr>
        <p:spPr bwMode="auto">
          <a:xfrm>
            <a:off x="9400022" y="1405103"/>
            <a:ext cx="1173719" cy="261610"/>
          </a:xfrm>
          <a:prstGeom prst="rect">
            <a:avLst/>
          </a:prstGeom>
          <a:solidFill>
            <a:srgbClr val="FFFF00"/>
          </a:solidFill>
          <a:ln w="9525">
            <a:solidFill>
              <a:srgbClr val="C00000"/>
            </a:solidFill>
            <a:miter lim="800000"/>
            <a:headEnd/>
            <a:tailEnd/>
          </a:ln>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it-IT" altLang="it-IT" sz="1100" i="1" kern="0">
                <a:latin typeface="Arial" panose="020B0604020202020204" pitchFamily="34" charset="0"/>
              </a:rPr>
              <a:t>Rudolf Virchow </a:t>
            </a:r>
          </a:p>
        </p:txBody>
      </p:sp>
      <p:pic>
        <p:nvPicPr>
          <p:cNvPr id="241671" name="Picture 7" descr="C:\Documents and Settings\Utente\Documenti\Immagini\cancer\EMT and MET in health and diseas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8313" y="4753628"/>
            <a:ext cx="4572000" cy="210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40" name="Rectangle 5"/>
          <p:cNvSpPr>
            <a:spLocks noChangeArrowheads="1"/>
          </p:cNvSpPr>
          <p:nvPr/>
        </p:nvSpPr>
        <p:spPr bwMode="auto">
          <a:xfrm>
            <a:off x="6643692" y="5000625"/>
            <a:ext cx="3667125" cy="1569660"/>
          </a:xfrm>
          <a:prstGeom prst="rect">
            <a:avLst/>
          </a:prstGeom>
          <a:solidFill>
            <a:srgbClr val="FFFF00"/>
          </a:solidFill>
          <a:ln w="9525">
            <a:solidFill>
              <a:srgbClr val="660066"/>
            </a:solidFill>
            <a:miter lim="800000"/>
            <a:headEnd/>
            <a:tailEnd/>
          </a:ln>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defRPr/>
            </a:pPr>
            <a:r>
              <a:rPr lang="it-IT" altLang="it-IT" sz="1600" kern="0"/>
              <a:t>Epithelial-mesenchymal transition (</a:t>
            </a:r>
            <a:r>
              <a:rPr lang="it-IT" altLang="it-IT" sz="1600" b="1" kern="0"/>
              <a:t>EMT</a:t>
            </a:r>
            <a:r>
              <a:rPr lang="it-IT" altLang="it-IT" sz="1600" kern="0"/>
              <a:t>) is critical for </a:t>
            </a:r>
            <a:r>
              <a:rPr lang="it-IT" altLang="it-IT" sz="1600" b="1" u="sng" kern="0">
                <a:solidFill>
                  <a:srgbClr val="000066"/>
                </a:solidFill>
              </a:rPr>
              <a:t>appropriate embryonic development</a:t>
            </a:r>
            <a:r>
              <a:rPr lang="it-IT" altLang="it-IT" sz="1600" b="1" u="sng" kern="0"/>
              <a:t>… re-engaged </a:t>
            </a:r>
            <a:r>
              <a:rPr lang="it-IT" altLang="it-IT" sz="1600" u="sng" kern="0"/>
              <a:t>in adults during</a:t>
            </a:r>
            <a:r>
              <a:rPr lang="it-IT" altLang="it-IT" sz="1600" b="1" u="sng" kern="0"/>
              <a:t> wound healing, tissue regeneration</a:t>
            </a:r>
            <a:r>
              <a:rPr lang="it-IT" altLang="it-IT" sz="1600" b="1" kern="0"/>
              <a:t>, organ </a:t>
            </a:r>
            <a:r>
              <a:rPr lang="it-IT" altLang="it-IT" sz="1600" b="1" u="sng" kern="0"/>
              <a:t>fibrosis</a:t>
            </a:r>
            <a:r>
              <a:rPr lang="it-IT" altLang="it-IT" sz="1600" kern="0"/>
              <a:t>, and </a:t>
            </a:r>
            <a:r>
              <a:rPr lang="it-IT" altLang="it-IT" sz="1600" b="1" u="sng" kern="0">
                <a:solidFill>
                  <a:srgbClr val="C00000"/>
                </a:solidFill>
                <a:effectLst>
                  <a:outerShdw blurRad="38100" dist="38100" dir="2700000" algn="tl">
                    <a:srgbClr val="000000"/>
                  </a:outerShdw>
                </a:effectLst>
              </a:rPr>
              <a:t>cancer progression</a:t>
            </a:r>
            <a:r>
              <a:rPr lang="it-IT" altLang="it-IT" sz="1600" kern="0"/>
              <a:t>.</a:t>
            </a:r>
          </a:p>
        </p:txBody>
      </p:sp>
      <p:cxnSp>
        <p:nvCxnSpPr>
          <p:cNvPr id="10" name="Connettore 1 9"/>
          <p:cNvCxnSpPr/>
          <p:nvPr/>
        </p:nvCxnSpPr>
        <p:spPr>
          <a:xfrm flipV="1">
            <a:off x="10128683" y="5877578"/>
            <a:ext cx="539751" cy="576263"/>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Connettore 2 11"/>
          <p:cNvCxnSpPr/>
          <p:nvPr/>
        </p:nvCxnSpPr>
        <p:spPr>
          <a:xfrm flipH="1" flipV="1">
            <a:off x="10273149" y="1844675"/>
            <a:ext cx="395287" cy="403225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028641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8546" name="Picture 2" descr="C:\Documents and Settings\Utente\Desktop\per forli\JCI38019_f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5500" y="2170766"/>
            <a:ext cx="7786688" cy="425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5501" y="142875"/>
            <a:ext cx="6343651" cy="1874838"/>
          </a:xfrm>
          <a:prstGeom prst="rect">
            <a:avLst/>
          </a:prstGeom>
          <a:noFill/>
          <a:ln>
            <a:noFill/>
          </a:ln>
          <a:effectLst>
            <a:outerShdw dist="17961" dir="2700000" algn="ctr" rotWithShape="0">
              <a:srgbClr val="2F4D7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ttangolo 3"/>
          <p:cNvSpPr/>
          <p:nvPr/>
        </p:nvSpPr>
        <p:spPr>
          <a:xfrm>
            <a:off x="7881940" y="6596065"/>
            <a:ext cx="2611612" cy="261610"/>
          </a:xfrm>
          <a:prstGeom prst="rect">
            <a:avLst/>
          </a:prstGeom>
          <a:solidFill>
            <a:schemeClr val="bg1">
              <a:lumMod val="95000"/>
            </a:schemeClr>
          </a:solidFill>
        </p:spPr>
        <p:txBody>
          <a:bodyPr wrap="none">
            <a:spAutoFit/>
          </a:bodyPr>
          <a:lstStyle/>
          <a:p>
            <a:pPr>
              <a:defRPr/>
            </a:pPr>
            <a:r>
              <a:rPr lang="it-IT" sz="1100" i="1" kern="0">
                <a:solidFill>
                  <a:sysClr val="windowText" lastClr="000000"/>
                </a:solidFill>
                <a:latin typeface="Arial" charset="0"/>
              </a:rPr>
              <a:t>J Clin Invest.</a:t>
            </a:r>
            <a:r>
              <a:rPr lang="it-IT" sz="1100" kern="0">
                <a:solidFill>
                  <a:sysClr val="windowText" lastClr="000000"/>
                </a:solidFill>
                <a:latin typeface="Arial" charset="0"/>
              </a:rPr>
              <a:t> 2009;119(6):1438–1449. </a:t>
            </a:r>
          </a:p>
        </p:txBody>
      </p:sp>
    </p:spTree>
    <p:extLst>
      <p:ext uri="{BB962C8B-B14F-4D97-AF65-F5344CB8AC3E}">
        <p14:creationId xmlns:p14="http://schemas.microsoft.com/office/powerpoint/2010/main" val="11005316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40000"/>
                <a:lumOff val="60000"/>
              </a:schemeClr>
            </a:gs>
            <a:gs pos="100000">
              <a:srgbClr val="E1E8F5"/>
            </a:gs>
          </a:gsLst>
          <a:lin ang="5400000" scaled="1"/>
        </a:gradFill>
        <a:effectLst/>
      </p:bgPr>
    </p:bg>
    <p:spTree>
      <p:nvGrpSpPr>
        <p:cNvPr id="1" name=""/>
        <p:cNvGrpSpPr/>
        <p:nvPr/>
      </p:nvGrpSpPr>
      <p:grpSpPr>
        <a:xfrm>
          <a:off x="0" y="0"/>
          <a:ext cx="0" cy="0"/>
          <a:chOff x="0" y="0"/>
          <a:chExt cx="0" cy="0"/>
        </a:xfrm>
      </p:grpSpPr>
      <p:pic>
        <p:nvPicPr>
          <p:cNvPr id="7475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75" y="1929466"/>
            <a:ext cx="6707188"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AutoShape 4"/>
          <p:cNvSpPr>
            <a:spLocks noChangeArrowheads="1"/>
          </p:cNvSpPr>
          <p:nvPr/>
        </p:nvSpPr>
        <p:spPr bwMode="auto">
          <a:xfrm>
            <a:off x="5524935" y="3215341"/>
            <a:ext cx="587375" cy="414337"/>
          </a:xfrm>
          <a:prstGeom prst="lightningBolt">
            <a:avLst/>
          </a:prstGeom>
          <a:solidFill>
            <a:srgbClr val="FF0000"/>
          </a:solidFill>
          <a:ln w="9525">
            <a:solidFill>
              <a:srgbClr val="FFFF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altLang="it-IT" sz="1800" b="0" i="0" u="none" strike="noStrike" kern="0" cap="none" spc="0" normalizeH="0" baseline="0" noProof="0">
              <a:ln>
                <a:noFill/>
              </a:ln>
              <a:solidFill>
                <a:srgbClr val="000000"/>
              </a:solidFill>
              <a:effectLst/>
              <a:uLnTx/>
              <a:uFillTx/>
              <a:latin typeface="Calibri" panose="020F0502020204030204" pitchFamily="34" charset="0"/>
              <a:ea typeface="+mn-ea"/>
              <a:cs typeface="+mn-cs"/>
            </a:endParaRPr>
          </a:p>
        </p:txBody>
      </p:sp>
      <p:sp>
        <p:nvSpPr>
          <p:cNvPr id="74756" name="Rectangle 7"/>
          <p:cNvSpPr>
            <a:spLocks noChangeArrowheads="1"/>
          </p:cNvSpPr>
          <p:nvPr/>
        </p:nvSpPr>
        <p:spPr bwMode="auto">
          <a:xfrm>
            <a:off x="95253" y="48419"/>
            <a:ext cx="5857875" cy="760208"/>
          </a:xfrm>
          <a:prstGeom prst="rect">
            <a:avLst/>
          </a:prstGeom>
          <a:solidFill>
            <a:srgbClr val="FFFF00"/>
          </a:solidFill>
          <a:ln>
            <a:noFill/>
          </a:ln>
          <a:effectLst>
            <a:prstShdw prst="shdw17" dist="17961" dir="2700000">
              <a:srgbClr val="999900"/>
            </a:prst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90000"/>
              </a:lnSpc>
              <a:spcBef>
                <a:spcPct val="20000"/>
              </a:spcBef>
              <a:spcAft>
                <a:spcPts val="0"/>
              </a:spcAft>
              <a:buClrTx/>
              <a:buSzTx/>
              <a:buFont typeface="Arial" panose="020B0604020202020204" pitchFamily="34" charset="0"/>
              <a:buNone/>
              <a:tabLst/>
              <a:defRPr/>
            </a:pPr>
            <a:r>
              <a:rPr kumimoji="0" lang="en-GB" altLang="it-IT" sz="1400" b="1" i="0" u="none" strike="noStrike" kern="0" cap="none" spc="0" normalizeH="0" baseline="0" noProof="0">
                <a:ln>
                  <a:noFill/>
                </a:ln>
                <a:solidFill>
                  <a:srgbClr val="000066"/>
                </a:solidFill>
                <a:effectLst/>
                <a:uLnTx/>
                <a:uFillTx/>
                <a:latin typeface="Arial" panose="020B0604020202020204" pitchFamily="34" charset="0"/>
                <a:ea typeface="+mn-ea"/>
                <a:cs typeface="+mn-cs"/>
              </a:rPr>
              <a:t>Cancers in </a:t>
            </a:r>
            <a:r>
              <a:rPr kumimoji="0" lang="en-GB" altLang="it-IT" sz="1400" b="1" i="1" u="none" strike="noStrike" kern="0" cap="none" spc="0" normalizeH="0" baseline="0" noProof="0">
                <a:ln>
                  <a:noFill/>
                </a:ln>
                <a:solidFill>
                  <a:srgbClr val="000066"/>
                </a:solidFill>
                <a:effectLst/>
                <a:uLnTx/>
                <a:uFillTx/>
                <a:latin typeface="Arial" panose="020B0604020202020204" pitchFamily="34" charset="0"/>
                <a:ea typeface="+mn-ea"/>
                <a:cs typeface="+mn-cs"/>
              </a:rPr>
              <a:t>adults</a:t>
            </a:r>
            <a:r>
              <a:rPr kumimoji="0" lang="en-GB" altLang="it-IT" sz="1400" b="1" i="0" u="none" strike="noStrike" kern="0" cap="none" spc="0" normalizeH="0" baseline="0" noProof="0">
                <a:ln>
                  <a:noFill/>
                </a:ln>
                <a:solidFill>
                  <a:srgbClr val="000066"/>
                </a:solidFill>
                <a:effectLst/>
                <a:uLnTx/>
                <a:uFillTx/>
                <a:latin typeface="Arial" panose="020B0604020202020204" pitchFamily="34" charset="0"/>
                <a:ea typeface="+mn-ea"/>
                <a:cs typeface="+mn-cs"/>
              </a:rPr>
              <a:t> predominantly arise in (epithelial) </a:t>
            </a:r>
          </a:p>
          <a:p>
            <a:pPr marL="0" marR="0" lvl="0" indent="0" algn="l" defTabSz="914400" rtl="0" eaLnBrk="1" fontAlgn="auto" latinLnBrk="0" hangingPunct="1">
              <a:lnSpc>
                <a:spcPct val="90000"/>
              </a:lnSpc>
              <a:spcBef>
                <a:spcPct val="20000"/>
              </a:spcBef>
              <a:spcAft>
                <a:spcPts val="0"/>
              </a:spcAft>
              <a:buClrTx/>
              <a:buSzTx/>
              <a:buFont typeface="Arial" panose="020B0604020202020204" pitchFamily="34" charset="0"/>
              <a:buNone/>
              <a:tabLst/>
              <a:defRPr/>
            </a:pPr>
            <a:r>
              <a:rPr kumimoji="0" lang="en-GB" altLang="it-IT" sz="1400" b="1" i="0" u="none" strike="noStrike" kern="0" cap="none" spc="0" normalizeH="0" baseline="0" noProof="0">
                <a:ln>
                  <a:noFill/>
                </a:ln>
                <a:solidFill>
                  <a:srgbClr val="000066"/>
                </a:solidFill>
                <a:effectLst/>
                <a:uLnTx/>
                <a:uFillTx/>
                <a:latin typeface="Arial" panose="020B0604020202020204" pitchFamily="34" charset="0"/>
                <a:ea typeface="+mn-ea"/>
                <a:cs typeface="+mn-cs"/>
              </a:rPr>
              <a:t>tissues chronically exposed to </a:t>
            </a:r>
            <a:r>
              <a:rPr kumimoji="0" lang="en-GB" altLang="it-IT" sz="1400" b="1" i="1" u="none" strike="noStrike" kern="0" cap="none" spc="0" normalizeH="0" baseline="0" noProof="0">
                <a:ln>
                  <a:noFill/>
                </a:ln>
                <a:solidFill>
                  <a:srgbClr val="000066"/>
                </a:solidFill>
                <a:effectLst/>
                <a:uLnTx/>
                <a:uFillTx/>
                <a:latin typeface="Arial" panose="020B0604020202020204" pitchFamily="34" charset="0"/>
                <a:ea typeface="+mn-ea"/>
                <a:cs typeface="+mn-cs"/>
              </a:rPr>
              <a:t>environmental stress</a:t>
            </a:r>
            <a:r>
              <a:rPr kumimoji="0" lang="en-GB" altLang="it-IT" sz="1400" b="1" i="0" u="none" strike="noStrike" kern="0" cap="none" spc="0" normalizeH="0" baseline="0" noProof="0">
                <a:ln>
                  <a:noFill/>
                </a:ln>
                <a:solidFill>
                  <a:srgbClr val="000066"/>
                </a:solidFill>
                <a:effectLst/>
                <a:uLnTx/>
                <a:uFillTx/>
                <a:latin typeface="Arial" panose="020B0604020202020204" pitchFamily="34" charset="0"/>
                <a:ea typeface="+mn-ea"/>
                <a:cs typeface="+mn-cs"/>
              </a:rPr>
              <a:t> </a:t>
            </a:r>
          </a:p>
          <a:p>
            <a:pPr marL="0" marR="0" lvl="0" indent="0" algn="l" defTabSz="914400" rtl="0" eaLnBrk="1" fontAlgn="auto" latinLnBrk="0" hangingPunct="1">
              <a:lnSpc>
                <a:spcPct val="90000"/>
              </a:lnSpc>
              <a:spcBef>
                <a:spcPct val="20000"/>
              </a:spcBef>
              <a:spcAft>
                <a:spcPts val="0"/>
              </a:spcAft>
              <a:buClrTx/>
              <a:buSzTx/>
              <a:buFont typeface="Arial" panose="020B0604020202020204" pitchFamily="34" charset="0"/>
              <a:buNone/>
              <a:tabLst/>
              <a:defRPr/>
            </a:pPr>
            <a:r>
              <a:rPr kumimoji="0" lang="en-GB" altLang="it-IT" sz="1400" b="0" i="0" u="none" strike="noStrike" kern="0" cap="none" spc="0" normalizeH="0" baseline="0" noProof="0">
                <a:ln>
                  <a:noFill/>
                </a:ln>
                <a:solidFill>
                  <a:srgbClr val="000000"/>
                </a:solidFill>
                <a:effectLst/>
                <a:uLnTx/>
                <a:uFillTx/>
                <a:latin typeface="Arial" panose="020B0604020202020204" pitchFamily="34" charset="0"/>
                <a:ea typeface="+mn-ea"/>
                <a:cs typeface="+mn-cs"/>
              </a:rPr>
              <a:t>and </a:t>
            </a:r>
            <a:r>
              <a:rPr kumimoji="0" lang="en-GB" altLang="it-IT" sz="1400" b="1" i="0" u="none" strike="noStrike" kern="0" cap="none" spc="0" normalizeH="0" baseline="0" noProof="0">
                <a:ln>
                  <a:noFill/>
                </a:ln>
                <a:solidFill>
                  <a:srgbClr val="000066"/>
                </a:solidFill>
                <a:effectLst/>
                <a:uLnTx/>
                <a:uFillTx/>
                <a:latin typeface="Arial" panose="020B0604020202020204" pitchFamily="34" charset="0"/>
                <a:ea typeface="+mn-ea"/>
                <a:cs typeface="+mn-cs"/>
              </a:rPr>
              <a:t>in cells and tissues continually urged to respond/react to it</a:t>
            </a:r>
          </a:p>
        </p:txBody>
      </p:sp>
      <p:sp>
        <p:nvSpPr>
          <p:cNvPr id="740360" name="Rectangle 8"/>
          <p:cNvSpPr>
            <a:spLocks noChangeArrowheads="1"/>
          </p:cNvSpPr>
          <p:nvPr/>
        </p:nvSpPr>
        <p:spPr bwMode="auto">
          <a:xfrm>
            <a:off x="3881439" y="857901"/>
            <a:ext cx="6500812" cy="954107"/>
          </a:xfrm>
          <a:prstGeom prst="rect">
            <a:avLst/>
          </a:prstGeom>
          <a:solidFill>
            <a:srgbClr val="FFFF99"/>
          </a:solidFill>
          <a:ln w="9525">
            <a:noFill/>
            <a:miter lim="800000"/>
            <a:headEnd/>
            <a:tailEnd/>
          </a:ln>
          <a:effectLst>
            <a:prstShdw prst="shdw17" dist="17961" dir="2700000">
              <a:srgbClr val="FFFF99">
                <a:gamma/>
                <a:shade val="60000"/>
                <a:invGamma/>
              </a:srgbClr>
            </a:prstShdw>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sysClr val="windowText" lastClr="000000"/>
                </a:solidFill>
                <a:effectLst/>
                <a:uLnTx/>
                <a:uFillTx/>
                <a:latin typeface="Arial" charset="0"/>
                <a:ea typeface="+mn-ea"/>
                <a:cs typeface="+mn-cs"/>
              </a:rPr>
              <a:t>While almost all </a:t>
            </a:r>
            <a:r>
              <a:rPr kumimoji="0" lang="en-GB" sz="1400" b="1" i="1" u="sng" strike="noStrike" kern="0" cap="none" spc="0" normalizeH="0" baseline="0" noProof="0" dirty="0">
                <a:ln>
                  <a:noFill/>
                </a:ln>
                <a:solidFill>
                  <a:srgbClr val="000066"/>
                </a:solidFill>
                <a:effectLst/>
                <a:uLnTx/>
                <a:uFillTx/>
                <a:latin typeface="Arial" charset="0"/>
                <a:ea typeface="+mn-ea"/>
                <a:cs typeface="+mn-cs"/>
              </a:rPr>
              <a:t>childhood cancers</a:t>
            </a:r>
            <a:r>
              <a:rPr kumimoji="0" lang="en-GB" sz="1400" b="0" i="0" u="none" strike="noStrike" kern="0" cap="none" spc="0" normalizeH="0" baseline="0" noProof="0" dirty="0">
                <a:ln>
                  <a:noFill/>
                </a:ln>
                <a:solidFill>
                  <a:sysClr val="windowText" lastClr="000000"/>
                </a:solidFill>
                <a:effectLst/>
                <a:uLnTx/>
                <a:uFillTx/>
                <a:latin typeface="Arial" charset="0"/>
                <a:ea typeface="+mn-ea"/>
                <a:cs typeface="+mn-cs"/>
              </a:rPr>
              <a:t>  belong to three major groups: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1" u="sng" strike="noStrike" kern="0" cap="none" spc="0" normalizeH="0" baseline="0" noProof="0" dirty="0">
                <a:ln>
                  <a:noFill/>
                </a:ln>
                <a:solidFill>
                  <a:srgbClr val="000066"/>
                </a:solidFill>
                <a:effectLst/>
                <a:uLnTx/>
                <a:uFillTx/>
                <a:latin typeface="Arial" charset="0"/>
                <a:ea typeface="+mn-ea"/>
                <a:cs typeface="+mn-cs"/>
              </a:rPr>
              <a:t>45% </a:t>
            </a:r>
            <a:r>
              <a:rPr kumimoji="0" lang="en-GB" sz="1400" b="1" i="1" u="sng" strike="noStrike" kern="0" cap="none" spc="0" normalizeH="0" baseline="0" noProof="0" dirty="0" err="1">
                <a:ln>
                  <a:noFill/>
                </a:ln>
                <a:solidFill>
                  <a:srgbClr val="000066"/>
                </a:solidFill>
                <a:effectLst/>
                <a:uLnTx/>
                <a:uFillTx/>
                <a:latin typeface="Arial" charset="0"/>
                <a:ea typeface="+mn-ea"/>
                <a:cs typeface="+mn-cs"/>
              </a:rPr>
              <a:t>oncohaematologic</a:t>
            </a:r>
            <a:r>
              <a:rPr kumimoji="0" lang="en-GB" sz="1400" b="1" i="1" u="sng" strike="noStrike" kern="0" cap="none" spc="0" normalizeH="0" baseline="0" noProof="0" dirty="0">
                <a:ln>
                  <a:noFill/>
                </a:ln>
                <a:solidFill>
                  <a:srgbClr val="000066"/>
                </a:solidFill>
                <a:effectLst>
                  <a:outerShdw blurRad="38100" dist="38100" dir="2700000" algn="tl">
                    <a:srgbClr val="000000"/>
                  </a:outerShdw>
                </a:effectLst>
                <a:uLnTx/>
                <a:uFillTx/>
                <a:latin typeface="Arial" charset="0"/>
                <a:ea typeface="+mn-ea"/>
                <a:cs typeface="+mn-cs"/>
              </a:rPr>
              <a:t> </a:t>
            </a:r>
            <a:r>
              <a:rPr kumimoji="0" lang="en-GB" sz="1400" b="1" i="1" u="sng" strike="noStrike" kern="0" cap="none" spc="0" normalizeH="0" baseline="0" noProof="0" dirty="0" err="1">
                <a:ln>
                  <a:noFill/>
                </a:ln>
                <a:solidFill>
                  <a:srgbClr val="000066"/>
                </a:solidFill>
                <a:effectLst/>
                <a:uLnTx/>
                <a:uFillTx/>
                <a:latin typeface="Arial" charset="0"/>
                <a:ea typeface="+mn-ea"/>
                <a:cs typeface="+mn-cs"/>
              </a:rPr>
              <a:t>tumors</a:t>
            </a:r>
            <a:r>
              <a:rPr kumimoji="0" lang="en-GB" sz="1400" b="1" i="1" u="sng" strike="noStrike" kern="0" cap="none" spc="0" normalizeH="0" baseline="0" noProof="0" dirty="0">
                <a:ln>
                  <a:noFill/>
                </a:ln>
                <a:solidFill>
                  <a:srgbClr val="000066"/>
                </a:solidFill>
                <a:effectLst/>
                <a:uLnTx/>
                <a:uFillTx/>
                <a:latin typeface="Arial" charset="0"/>
                <a:ea typeface="+mn-ea"/>
                <a:cs typeface="+mn-cs"/>
              </a:rPr>
              <a:t> (</a:t>
            </a:r>
            <a:r>
              <a:rPr kumimoji="0" lang="en-GB" sz="1400" b="1" i="1" u="sng" strike="noStrike" kern="0" cap="none" spc="0" normalizeH="0" baseline="0" noProof="0" dirty="0" err="1">
                <a:ln>
                  <a:noFill/>
                </a:ln>
                <a:solidFill>
                  <a:srgbClr val="000066"/>
                </a:solidFill>
                <a:effectLst/>
                <a:uLnTx/>
                <a:uFillTx/>
                <a:latin typeface="Arial" charset="0"/>
                <a:ea typeface="+mn-ea"/>
                <a:cs typeface="+mn-cs"/>
              </a:rPr>
              <a:t>leukemias</a:t>
            </a:r>
            <a:r>
              <a:rPr kumimoji="0" lang="en-GB" sz="1400" b="1" i="1" u="sng" strike="noStrike" kern="0" cap="none" spc="0" normalizeH="0" baseline="0" noProof="0" dirty="0">
                <a:ln>
                  <a:noFill/>
                </a:ln>
                <a:solidFill>
                  <a:srgbClr val="000066"/>
                </a:solidFill>
                <a:effectLst/>
                <a:uLnTx/>
                <a:uFillTx/>
                <a:latin typeface="Arial" charset="0"/>
                <a:ea typeface="+mn-ea"/>
                <a:cs typeface="+mn-cs"/>
              </a:rPr>
              <a:t> and lymphomas) </a:t>
            </a:r>
            <a:endParaRPr kumimoji="0" lang="it-IT" sz="1400" b="1" i="1" u="sng" strike="noStrike" kern="0" cap="none" spc="0" normalizeH="0" baseline="0" noProof="0" dirty="0">
              <a:ln>
                <a:noFill/>
              </a:ln>
              <a:solidFill>
                <a:srgbClr val="000066"/>
              </a:solidFill>
              <a:effectLst/>
              <a:uLnTx/>
              <a:uFillTx/>
              <a:latin typeface="Arial"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0" cap="none" spc="0" normalizeH="0" baseline="0" noProof="0" dirty="0">
                <a:ln>
                  <a:noFill/>
                </a:ln>
                <a:solidFill>
                  <a:sysClr val="windowText" lastClr="000000"/>
                </a:solidFill>
                <a:effectLst/>
                <a:uLnTx/>
                <a:uFillTx/>
                <a:latin typeface="Arial" charset="0"/>
                <a:ea typeface="+mn-ea"/>
                <a:cs typeface="+mn-cs"/>
              </a:rPr>
              <a:t>25% </a:t>
            </a:r>
            <a:r>
              <a:rPr kumimoji="0" lang="it-IT" sz="1400" b="1" i="0" u="none" strike="noStrike" kern="0" cap="none" spc="0" normalizeH="0" baseline="0" noProof="0" dirty="0" err="1">
                <a:ln>
                  <a:noFill/>
                </a:ln>
                <a:solidFill>
                  <a:sysClr val="windowText" lastClr="000000"/>
                </a:solidFill>
                <a:effectLst/>
                <a:uLnTx/>
                <a:uFillTx/>
                <a:latin typeface="Arial" charset="0"/>
                <a:ea typeface="+mn-ea"/>
                <a:cs typeface="+mn-cs"/>
              </a:rPr>
              <a:t>brain</a:t>
            </a:r>
            <a:r>
              <a:rPr kumimoji="0" lang="it-IT" sz="1400" b="0" i="0" u="none" strike="noStrike" kern="0" cap="none" spc="0" normalizeH="0" baseline="0" noProof="0" dirty="0">
                <a:ln>
                  <a:noFill/>
                </a:ln>
                <a:solidFill>
                  <a:sysClr val="windowText" lastClr="000000"/>
                </a:solidFill>
                <a:effectLst/>
                <a:uLnTx/>
                <a:uFillTx/>
                <a:latin typeface="Arial" charset="0"/>
                <a:ea typeface="+mn-ea"/>
                <a:cs typeface="+mn-cs"/>
              </a:rPr>
              <a:t> </a:t>
            </a:r>
            <a:r>
              <a:rPr kumimoji="0" lang="it-IT" sz="1400" b="0" i="0" u="none" strike="noStrike" kern="0" cap="none" spc="0" normalizeH="0" baseline="0" noProof="0" dirty="0" err="1">
                <a:ln>
                  <a:noFill/>
                </a:ln>
                <a:solidFill>
                  <a:sysClr val="windowText" lastClr="000000"/>
                </a:solidFill>
                <a:effectLst/>
                <a:uLnTx/>
                <a:uFillTx/>
                <a:latin typeface="Arial" charset="0"/>
                <a:ea typeface="+mn-ea"/>
                <a:cs typeface="+mn-cs"/>
              </a:rPr>
              <a:t>tumors</a:t>
            </a:r>
            <a:endParaRPr kumimoji="0" lang="en-GB" sz="1400" b="0" i="0" u="none" strike="noStrike" kern="0" cap="none" spc="0" normalizeH="0" baseline="0" noProof="0" dirty="0">
              <a:ln>
                <a:noFill/>
              </a:ln>
              <a:solidFill>
                <a:sysClr val="windowText" lastClr="000000"/>
              </a:solidFill>
              <a:effectLst/>
              <a:uLnTx/>
              <a:uFillTx/>
              <a:latin typeface="Arial"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sysClr val="windowText" lastClr="000000"/>
                </a:solidFill>
                <a:effectLst/>
                <a:uLnTx/>
                <a:uFillTx/>
                <a:latin typeface="Arial" charset="0"/>
                <a:ea typeface="+mn-ea"/>
                <a:cs typeface="+mn-cs"/>
              </a:rPr>
              <a:t>25% </a:t>
            </a:r>
            <a:r>
              <a:rPr kumimoji="0" lang="en-GB" sz="1400" b="0" i="0" u="none" strike="noStrike" kern="0" cap="none" spc="0" normalizeH="0" baseline="0" noProof="0" dirty="0" err="1">
                <a:ln>
                  <a:noFill/>
                </a:ln>
                <a:solidFill>
                  <a:sysClr val="windowText" lastClr="000000"/>
                </a:solidFill>
                <a:effectLst/>
                <a:uLnTx/>
                <a:uFillTx/>
                <a:latin typeface="Arial" charset="0"/>
                <a:ea typeface="+mn-ea"/>
                <a:cs typeface="+mn-cs"/>
              </a:rPr>
              <a:t>neoplastic</a:t>
            </a:r>
            <a:r>
              <a:rPr kumimoji="0" lang="en-GB" sz="1400" b="0" i="0" u="none" strike="noStrike" kern="0" cap="none" spc="0" normalizeH="0" baseline="0" noProof="0" dirty="0">
                <a:ln>
                  <a:noFill/>
                </a:ln>
                <a:solidFill>
                  <a:sysClr val="windowText" lastClr="000000"/>
                </a:solidFill>
                <a:effectLst/>
                <a:uLnTx/>
                <a:uFillTx/>
                <a:latin typeface="Arial" charset="0"/>
                <a:ea typeface="+mn-ea"/>
                <a:cs typeface="+mn-cs"/>
              </a:rPr>
              <a:t> degeneration of </a:t>
            </a:r>
            <a:r>
              <a:rPr kumimoji="0" lang="en-GB" sz="1400" b="1" i="1" u="none" strike="noStrike" kern="0" cap="none" spc="0" normalizeH="0" baseline="0" noProof="0" dirty="0" err="1">
                <a:ln>
                  <a:noFill/>
                </a:ln>
                <a:solidFill>
                  <a:sysClr val="windowText" lastClr="000000"/>
                </a:solidFill>
                <a:effectLst/>
                <a:uLnTx/>
                <a:uFillTx/>
                <a:latin typeface="Arial" charset="0"/>
                <a:ea typeface="+mn-ea"/>
                <a:cs typeface="+mn-cs"/>
              </a:rPr>
              <a:t>embryonal</a:t>
            </a:r>
            <a:r>
              <a:rPr kumimoji="0" lang="en-GB" sz="1400" b="1" i="1" u="none" strike="noStrike" kern="0" cap="none" spc="0" normalizeH="0" baseline="0" noProof="0" dirty="0">
                <a:ln>
                  <a:noFill/>
                </a:ln>
                <a:solidFill>
                  <a:sysClr val="windowText" lastClr="000000"/>
                </a:solidFill>
                <a:effectLst/>
                <a:uLnTx/>
                <a:uFillTx/>
                <a:latin typeface="Arial" charset="0"/>
                <a:ea typeface="+mn-ea"/>
                <a:cs typeface="+mn-cs"/>
              </a:rPr>
              <a:t> residuals</a:t>
            </a:r>
            <a:endParaRPr kumimoji="0" lang="it-IT" sz="1400" b="1" i="1" u="none" strike="noStrike" kern="0" cap="none" spc="0" normalizeH="0" baseline="0" noProof="0" dirty="0">
              <a:ln>
                <a:noFill/>
              </a:ln>
              <a:solidFill>
                <a:sysClr val="windowText" lastClr="000000"/>
              </a:solidFill>
              <a:effectLst/>
              <a:uLnTx/>
              <a:uFillTx/>
              <a:latin typeface="Arial" charset="0"/>
              <a:ea typeface="+mn-ea"/>
              <a:cs typeface="+mn-cs"/>
            </a:endParaRPr>
          </a:p>
        </p:txBody>
      </p:sp>
      <p:sp>
        <p:nvSpPr>
          <p:cNvPr id="740361" name="Line 9"/>
          <p:cNvSpPr>
            <a:spLocks noChangeShapeType="1"/>
          </p:cNvSpPr>
          <p:nvPr/>
        </p:nvSpPr>
        <p:spPr bwMode="auto">
          <a:xfrm flipH="1">
            <a:off x="2667004" y="1143000"/>
            <a:ext cx="1152525" cy="1657350"/>
          </a:xfrm>
          <a:prstGeom prst="line">
            <a:avLst/>
          </a:prstGeom>
          <a:noFill/>
          <a:ln w="9525">
            <a:solidFill>
              <a:srgbClr val="FFFF00"/>
            </a:solidFill>
            <a:round/>
            <a:headEnd/>
            <a:tailEnd type="triangle" w="med" len="med"/>
          </a:ln>
          <a:effectLst>
            <a:prstShdw prst="shdw17" dist="17961" dir="2700000">
              <a:schemeClr val="tx2">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
        <p:nvSpPr>
          <p:cNvPr id="74759" name="Rettangolo 7"/>
          <p:cNvSpPr>
            <a:spLocks noChangeArrowheads="1"/>
          </p:cNvSpPr>
          <p:nvPr/>
        </p:nvSpPr>
        <p:spPr bwMode="auto">
          <a:xfrm>
            <a:off x="1524435" y="2928945"/>
            <a:ext cx="3000375" cy="1200329"/>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it-IT" sz="1800" b="0" i="0" u="none" strike="noStrike" kern="0" cap="none" spc="0" normalizeH="0" baseline="0" noProof="0">
                <a:ln>
                  <a:noFill/>
                </a:ln>
                <a:solidFill>
                  <a:srgbClr val="000000"/>
                </a:solidFill>
                <a:effectLst/>
                <a:uLnTx/>
                <a:uFillTx/>
                <a:latin typeface="Arial" panose="020B0604020202020204" pitchFamily="34" charset="0"/>
                <a:ea typeface="+mn-ea"/>
                <a:cs typeface="+mn-cs"/>
              </a:rPr>
              <a:t>The </a:t>
            </a:r>
            <a:r>
              <a:rPr kumimoji="0" lang="en-US" altLang="it-IT" sz="1800" b="1" i="0" u="sng" strike="noStrike" kern="0" cap="none" spc="0" normalizeH="0" baseline="0" noProof="0">
                <a:ln>
                  <a:noFill/>
                </a:ln>
                <a:solidFill>
                  <a:srgbClr val="000000"/>
                </a:solidFill>
                <a:effectLst/>
                <a:uLnTx/>
                <a:uFillTx/>
                <a:latin typeface="Arial" panose="020B0604020202020204" pitchFamily="34" charset="0"/>
                <a:ea typeface="+mn-ea"/>
                <a:cs typeface="+mn-cs"/>
              </a:rPr>
              <a:t>increase</a:t>
            </a:r>
            <a:r>
              <a:rPr kumimoji="0" lang="en-US" altLang="it-IT" sz="1800" b="0" i="0" u="none" strike="noStrike" kern="0" cap="none" spc="0" normalizeH="0" baseline="0" noProof="0">
                <a:ln>
                  <a:noFill/>
                </a:ln>
                <a:solidFill>
                  <a:srgbClr val="000000"/>
                </a:solidFill>
                <a:effectLst/>
                <a:uLnTx/>
                <a:uFillTx/>
                <a:latin typeface="Arial" panose="020B0604020202020204" pitchFamily="34" charset="0"/>
                <a:ea typeface="+mn-ea"/>
                <a:cs typeface="+mn-cs"/>
              </a:rPr>
              <a:t> particularly affects children in their </a:t>
            </a:r>
            <a:r>
              <a:rPr kumimoji="0" lang="en-US" altLang="it-IT" sz="1800" b="1" i="0" u="sng" strike="noStrike" kern="0" cap="none" spc="0" normalizeH="0" baseline="0" noProof="0">
                <a:ln>
                  <a:noFill/>
                </a:ln>
                <a:solidFill>
                  <a:srgbClr val="000000"/>
                </a:solidFill>
                <a:effectLst/>
                <a:uLnTx/>
                <a:uFillTx/>
                <a:latin typeface="Arial" panose="020B0604020202020204" pitchFamily="34" charset="0"/>
                <a:ea typeface="+mn-ea"/>
                <a:cs typeface="+mn-cs"/>
              </a:rPr>
              <a:t>first  life year </a:t>
            </a:r>
            <a:r>
              <a:rPr kumimoji="0" lang="en-US" altLang="it-IT" sz="1800" b="1" i="0" u="none" strike="noStrike" kern="0" cap="none" spc="0" normalizeH="0" baseline="0" noProof="0">
                <a:ln>
                  <a:noFill/>
                </a:ln>
                <a:solidFill>
                  <a:srgbClr val="000000"/>
                </a:solidFill>
                <a:effectLst/>
                <a:uLnTx/>
                <a:uFillTx/>
                <a:latin typeface="Arial" panose="020B0604020202020204" pitchFamily="34" charset="0"/>
                <a:ea typeface="+mn-ea"/>
                <a:cs typeface="+mn-cs"/>
              </a:rPr>
              <a:t>(the incidence rate increased by&gt; 2%)</a:t>
            </a:r>
          </a:p>
        </p:txBody>
      </p:sp>
      <p:sp>
        <p:nvSpPr>
          <p:cNvPr id="9" name="Line 9"/>
          <p:cNvSpPr>
            <a:spLocks noChangeShapeType="1"/>
          </p:cNvSpPr>
          <p:nvPr/>
        </p:nvSpPr>
        <p:spPr bwMode="auto">
          <a:xfrm>
            <a:off x="4310497" y="3786192"/>
            <a:ext cx="1643063" cy="71437"/>
          </a:xfrm>
          <a:prstGeom prst="line">
            <a:avLst/>
          </a:prstGeom>
          <a:noFill/>
          <a:ln w="9525">
            <a:solidFill>
              <a:srgbClr val="0000FF"/>
            </a:solidFill>
            <a:round/>
            <a:headEnd/>
            <a:tailEnd type="triangle" w="med" len="med"/>
          </a:ln>
          <a:effectLst>
            <a:prstShdw prst="shdw17" dist="17961" dir="2700000">
              <a:schemeClr val="tx2">
                <a:gamma/>
                <a:shade val="60000"/>
                <a:invGamma/>
              </a:schemeClr>
            </a:prst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charset="0"/>
              <a:ea typeface="+mn-ea"/>
              <a:cs typeface="+mn-cs"/>
            </a:endParaRPr>
          </a:p>
        </p:txBody>
      </p:sp>
    </p:spTree>
    <p:extLst>
      <p:ext uri="{BB962C8B-B14F-4D97-AF65-F5344CB8AC3E}">
        <p14:creationId xmlns:p14="http://schemas.microsoft.com/office/powerpoint/2010/main" val="1031326298"/>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1906" name="Picture 2"/>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1524001" y="0"/>
            <a:ext cx="9036051" cy="6858000"/>
          </a:xfrm>
          <a:noFill/>
        </p:spPr>
      </p:pic>
      <p:sp>
        <p:nvSpPr>
          <p:cNvPr id="251907" name="AutoShape 3"/>
          <p:cNvSpPr>
            <a:spLocks noChangeArrowheads="1"/>
          </p:cNvSpPr>
          <p:nvPr/>
        </p:nvSpPr>
        <p:spPr bwMode="auto">
          <a:xfrm>
            <a:off x="3071859" y="476253"/>
            <a:ext cx="287337" cy="73025"/>
          </a:xfrm>
          <a:prstGeom prst="leftArrow">
            <a:avLst>
              <a:gd name="adj1" fmla="val 50000"/>
              <a:gd name="adj2" fmla="val 98369"/>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08" name="AutoShape 4"/>
          <p:cNvSpPr>
            <a:spLocks noChangeArrowheads="1"/>
          </p:cNvSpPr>
          <p:nvPr/>
        </p:nvSpPr>
        <p:spPr bwMode="auto">
          <a:xfrm>
            <a:off x="3359149" y="621366"/>
            <a:ext cx="287339" cy="73025"/>
          </a:xfrm>
          <a:prstGeom prst="leftArrow">
            <a:avLst>
              <a:gd name="adj1" fmla="val 50000"/>
              <a:gd name="adj2" fmla="val 98370"/>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09" name="AutoShape 5"/>
          <p:cNvSpPr>
            <a:spLocks noChangeArrowheads="1"/>
          </p:cNvSpPr>
          <p:nvPr/>
        </p:nvSpPr>
        <p:spPr bwMode="auto">
          <a:xfrm>
            <a:off x="2783324" y="1342091"/>
            <a:ext cx="287337" cy="73025"/>
          </a:xfrm>
          <a:prstGeom prst="leftArrow">
            <a:avLst>
              <a:gd name="adj1" fmla="val 50000"/>
              <a:gd name="adj2" fmla="val 98369"/>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10" name="AutoShape 6"/>
          <p:cNvSpPr>
            <a:spLocks noChangeArrowheads="1"/>
          </p:cNvSpPr>
          <p:nvPr/>
        </p:nvSpPr>
        <p:spPr bwMode="auto">
          <a:xfrm>
            <a:off x="3359149" y="908053"/>
            <a:ext cx="287339" cy="73025"/>
          </a:xfrm>
          <a:prstGeom prst="leftArrow">
            <a:avLst>
              <a:gd name="adj1" fmla="val 50000"/>
              <a:gd name="adj2" fmla="val 98370"/>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11" name="AutoShape 7"/>
          <p:cNvSpPr>
            <a:spLocks noChangeArrowheads="1"/>
          </p:cNvSpPr>
          <p:nvPr/>
        </p:nvSpPr>
        <p:spPr bwMode="auto">
          <a:xfrm>
            <a:off x="3071859" y="1484966"/>
            <a:ext cx="287337" cy="73025"/>
          </a:xfrm>
          <a:prstGeom prst="leftArrow">
            <a:avLst>
              <a:gd name="adj1" fmla="val 50000"/>
              <a:gd name="adj2" fmla="val 98369"/>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12" name="AutoShape 8"/>
          <p:cNvSpPr>
            <a:spLocks noChangeArrowheads="1"/>
          </p:cNvSpPr>
          <p:nvPr/>
        </p:nvSpPr>
        <p:spPr bwMode="auto">
          <a:xfrm>
            <a:off x="3000377" y="1916118"/>
            <a:ext cx="287339" cy="73025"/>
          </a:xfrm>
          <a:prstGeom prst="leftArrow">
            <a:avLst>
              <a:gd name="adj1" fmla="val 50000"/>
              <a:gd name="adj2" fmla="val 98370"/>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13" name="AutoShape 9"/>
          <p:cNvSpPr>
            <a:spLocks noChangeArrowheads="1"/>
          </p:cNvSpPr>
          <p:nvPr/>
        </p:nvSpPr>
        <p:spPr bwMode="auto">
          <a:xfrm>
            <a:off x="5591177" y="1197628"/>
            <a:ext cx="287339" cy="73025"/>
          </a:xfrm>
          <a:prstGeom prst="leftArrow">
            <a:avLst>
              <a:gd name="adj1" fmla="val 50000"/>
              <a:gd name="adj2" fmla="val 98370"/>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14" name="AutoShape 10"/>
          <p:cNvSpPr>
            <a:spLocks noChangeArrowheads="1"/>
          </p:cNvSpPr>
          <p:nvPr/>
        </p:nvSpPr>
        <p:spPr bwMode="auto">
          <a:xfrm>
            <a:off x="8616949" y="836614"/>
            <a:ext cx="287339" cy="73025"/>
          </a:xfrm>
          <a:prstGeom prst="leftArrow">
            <a:avLst>
              <a:gd name="adj1" fmla="val 50000"/>
              <a:gd name="adj2" fmla="val 98370"/>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15" name="AutoShape 11"/>
          <p:cNvSpPr>
            <a:spLocks noChangeArrowheads="1"/>
          </p:cNvSpPr>
          <p:nvPr/>
        </p:nvSpPr>
        <p:spPr bwMode="auto">
          <a:xfrm>
            <a:off x="4656574" y="3213753"/>
            <a:ext cx="287337" cy="73025"/>
          </a:xfrm>
          <a:prstGeom prst="leftArrow">
            <a:avLst>
              <a:gd name="adj1" fmla="val 50000"/>
              <a:gd name="adj2" fmla="val 98369"/>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16" name="AutoShape 12"/>
          <p:cNvSpPr>
            <a:spLocks noChangeArrowheads="1"/>
          </p:cNvSpPr>
          <p:nvPr/>
        </p:nvSpPr>
        <p:spPr bwMode="auto">
          <a:xfrm>
            <a:off x="3359149" y="4509153"/>
            <a:ext cx="287339" cy="73025"/>
          </a:xfrm>
          <a:prstGeom prst="leftArrow">
            <a:avLst>
              <a:gd name="adj1" fmla="val 50000"/>
              <a:gd name="adj2" fmla="val 98370"/>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17" name="AutoShape 13"/>
          <p:cNvSpPr>
            <a:spLocks noChangeArrowheads="1"/>
          </p:cNvSpPr>
          <p:nvPr/>
        </p:nvSpPr>
        <p:spPr bwMode="auto">
          <a:xfrm>
            <a:off x="6527801" y="6669741"/>
            <a:ext cx="287339" cy="73025"/>
          </a:xfrm>
          <a:prstGeom prst="leftArrow">
            <a:avLst>
              <a:gd name="adj1" fmla="val 50000"/>
              <a:gd name="adj2" fmla="val 98370"/>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18" name="AutoShape 14"/>
          <p:cNvSpPr>
            <a:spLocks noChangeArrowheads="1"/>
          </p:cNvSpPr>
          <p:nvPr/>
        </p:nvSpPr>
        <p:spPr bwMode="auto">
          <a:xfrm>
            <a:off x="3503683" y="4942541"/>
            <a:ext cx="287337" cy="73025"/>
          </a:xfrm>
          <a:prstGeom prst="leftArrow">
            <a:avLst>
              <a:gd name="adj1" fmla="val 50000"/>
              <a:gd name="adj2" fmla="val 98369"/>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19" name="AutoShape 15"/>
          <p:cNvSpPr>
            <a:spLocks noChangeArrowheads="1"/>
          </p:cNvSpPr>
          <p:nvPr/>
        </p:nvSpPr>
        <p:spPr bwMode="auto">
          <a:xfrm>
            <a:off x="3071813" y="3933831"/>
            <a:ext cx="360363" cy="142875"/>
          </a:xfrm>
          <a:prstGeom prst="leftArrow">
            <a:avLst>
              <a:gd name="adj1" fmla="val 50000"/>
              <a:gd name="adj2" fmla="val 63055"/>
            </a:avLst>
          </a:prstGeom>
          <a:solidFill>
            <a:srgbClr val="0000FF"/>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20" name="AutoShape 16"/>
          <p:cNvSpPr>
            <a:spLocks noChangeArrowheads="1"/>
          </p:cNvSpPr>
          <p:nvPr/>
        </p:nvSpPr>
        <p:spPr bwMode="auto">
          <a:xfrm>
            <a:off x="4440237" y="5734703"/>
            <a:ext cx="360363" cy="142875"/>
          </a:xfrm>
          <a:prstGeom prst="leftArrow">
            <a:avLst>
              <a:gd name="adj1" fmla="val 50000"/>
              <a:gd name="adj2" fmla="val 63055"/>
            </a:avLst>
          </a:prstGeom>
          <a:solidFill>
            <a:srgbClr val="0000FF"/>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21" name="AutoShape 17"/>
          <p:cNvSpPr>
            <a:spLocks noChangeArrowheads="1"/>
          </p:cNvSpPr>
          <p:nvPr/>
        </p:nvSpPr>
        <p:spPr bwMode="auto">
          <a:xfrm>
            <a:off x="4440674" y="6598303"/>
            <a:ext cx="287337" cy="73025"/>
          </a:xfrm>
          <a:prstGeom prst="leftArrow">
            <a:avLst>
              <a:gd name="adj1" fmla="val 50000"/>
              <a:gd name="adj2" fmla="val 98369"/>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22" name="AutoShape 18"/>
          <p:cNvSpPr>
            <a:spLocks noChangeArrowheads="1"/>
          </p:cNvSpPr>
          <p:nvPr/>
        </p:nvSpPr>
        <p:spPr bwMode="auto">
          <a:xfrm>
            <a:off x="9120624" y="4076704"/>
            <a:ext cx="287337" cy="73025"/>
          </a:xfrm>
          <a:prstGeom prst="leftArrow">
            <a:avLst>
              <a:gd name="adj1" fmla="val 50000"/>
              <a:gd name="adj2" fmla="val 98369"/>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23" name="AutoShape 19"/>
          <p:cNvSpPr>
            <a:spLocks noChangeArrowheads="1"/>
          </p:cNvSpPr>
          <p:nvPr/>
        </p:nvSpPr>
        <p:spPr bwMode="auto">
          <a:xfrm>
            <a:off x="8975725" y="3716345"/>
            <a:ext cx="287339" cy="73025"/>
          </a:xfrm>
          <a:prstGeom prst="leftArrow">
            <a:avLst>
              <a:gd name="adj1" fmla="val 50000"/>
              <a:gd name="adj2" fmla="val 98370"/>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24" name="AutoShape 20"/>
          <p:cNvSpPr>
            <a:spLocks noChangeArrowheads="1"/>
          </p:cNvSpPr>
          <p:nvPr/>
        </p:nvSpPr>
        <p:spPr bwMode="auto">
          <a:xfrm>
            <a:off x="6959601" y="6525278"/>
            <a:ext cx="287339" cy="73025"/>
          </a:xfrm>
          <a:prstGeom prst="leftArrow">
            <a:avLst>
              <a:gd name="adj1" fmla="val 50000"/>
              <a:gd name="adj2" fmla="val 98370"/>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25" name="AutoShape 21"/>
          <p:cNvSpPr>
            <a:spLocks noChangeArrowheads="1"/>
          </p:cNvSpPr>
          <p:nvPr/>
        </p:nvSpPr>
        <p:spPr bwMode="auto">
          <a:xfrm>
            <a:off x="9191625" y="4437716"/>
            <a:ext cx="287339" cy="73025"/>
          </a:xfrm>
          <a:prstGeom prst="leftArrow">
            <a:avLst>
              <a:gd name="adj1" fmla="val 50000"/>
              <a:gd name="adj2" fmla="val 98370"/>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26" name="AutoShape 22"/>
          <p:cNvSpPr>
            <a:spLocks noChangeArrowheads="1"/>
          </p:cNvSpPr>
          <p:nvPr/>
        </p:nvSpPr>
        <p:spPr bwMode="auto">
          <a:xfrm>
            <a:off x="9841349" y="5374341"/>
            <a:ext cx="287337" cy="73025"/>
          </a:xfrm>
          <a:prstGeom prst="leftArrow">
            <a:avLst>
              <a:gd name="adj1" fmla="val 50000"/>
              <a:gd name="adj2" fmla="val 98369"/>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27" name="AutoShape 23"/>
          <p:cNvSpPr>
            <a:spLocks noChangeArrowheads="1"/>
          </p:cNvSpPr>
          <p:nvPr/>
        </p:nvSpPr>
        <p:spPr bwMode="auto">
          <a:xfrm>
            <a:off x="9841349" y="5806141"/>
            <a:ext cx="287337" cy="73025"/>
          </a:xfrm>
          <a:prstGeom prst="leftArrow">
            <a:avLst>
              <a:gd name="adj1" fmla="val 50000"/>
              <a:gd name="adj2" fmla="val 98369"/>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28" name="AutoShape 24"/>
          <p:cNvSpPr>
            <a:spLocks noChangeArrowheads="1"/>
          </p:cNvSpPr>
          <p:nvPr/>
        </p:nvSpPr>
        <p:spPr bwMode="auto">
          <a:xfrm>
            <a:off x="9625449" y="6093478"/>
            <a:ext cx="287337" cy="73025"/>
          </a:xfrm>
          <a:prstGeom prst="leftArrow">
            <a:avLst>
              <a:gd name="adj1" fmla="val 50000"/>
              <a:gd name="adj2" fmla="val 98369"/>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29" name="AutoShape 25"/>
          <p:cNvSpPr>
            <a:spLocks noChangeArrowheads="1"/>
          </p:cNvSpPr>
          <p:nvPr/>
        </p:nvSpPr>
        <p:spPr bwMode="auto">
          <a:xfrm>
            <a:off x="9480549" y="2060580"/>
            <a:ext cx="287339" cy="73025"/>
          </a:xfrm>
          <a:prstGeom prst="leftArrow">
            <a:avLst>
              <a:gd name="adj1" fmla="val 50000"/>
              <a:gd name="adj2" fmla="val 98370"/>
            </a:avLst>
          </a:prstGeom>
          <a:solidFill>
            <a:srgbClr val="FFFF99"/>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006600"/>
              </a:solidFill>
              <a:latin typeface="Arial" panose="020B0604020202020204" pitchFamily="34" charset="0"/>
            </a:endParaRPr>
          </a:p>
        </p:txBody>
      </p:sp>
      <p:sp>
        <p:nvSpPr>
          <p:cNvPr id="251930" name="AutoShape 26"/>
          <p:cNvSpPr>
            <a:spLocks noChangeArrowheads="1"/>
          </p:cNvSpPr>
          <p:nvPr/>
        </p:nvSpPr>
        <p:spPr bwMode="auto">
          <a:xfrm>
            <a:off x="10200124" y="2350153"/>
            <a:ext cx="287337" cy="73025"/>
          </a:xfrm>
          <a:prstGeom prst="leftArrow">
            <a:avLst>
              <a:gd name="adj1" fmla="val 50000"/>
              <a:gd name="adj2" fmla="val 98369"/>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31" name="AutoShape 27"/>
          <p:cNvSpPr>
            <a:spLocks noChangeArrowheads="1"/>
          </p:cNvSpPr>
          <p:nvPr/>
        </p:nvSpPr>
        <p:spPr bwMode="auto">
          <a:xfrm>
            <a:off x="9912349" y="2781953"/>
            <a:ext cx="287339" cy="73025"/>
          </a:xfrm>
          <a:prstGeom prst="leftArrow">
            <a:avLst>
              <a:gd name="adj1" fmla="val 50000"/>
              <a:gd name="adj2" fmla="val 98370"/>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32" name="AutoShape 28"/>
          <p:cNvSpPr>
            <a:spLocks noChangeArrowheads="1"/>
          </p:cNvSpPr>
          <p:nvPr/>
        </p:nvSpPr>
        <p:spPr bwMode="auto">
          <a:xfrm>
            <a:off x="8904724" y="3573467"/>
            <a:ext cx="287337" cy="73025"/>
          </a:xfrm>
          <a:prstGeom prst="leftArrow">
            <a:avLst>
              <a:gd name="adj1" fmla="val 50000"/>
              <a:gd name="adj2" fmla="val 98369"/>
            </a:avLst>
          </a:prstGeom>
          <a:solidFill>
            <a:srgbClr val="FFFF99"/>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006600"/>
              </a:solidFill>
              <a:latin typeface="Arial" panose="020B0604020202020204" pitchFamily="34" charset="0"/>
            </a:endParaRPr>
          </a:p>
        </p:txBody>
      </p:sp>
      <p:sp>
        <p:nvSpPr>
          <p:cNvPr id="251933" name="AutoShape 29"/>
          <p:cNvSpPr>
            <a:spLocks noChangeArrowheads="1"/>
          </p:cNvSpPr>
          <p:nvPr/>
        </p:nvSpPr>
        <p:spPr bwMode="auto">
          <a:xfrm>
            <a:off x="9696449" y="692803"/>
            <a:ext cx="287339" cy="73025"/>
          </a:xfrm>
          <a:prstGeom prst="leftArrow">
            <a:avLst>
              <a:gd name="adj1" fmla="val 50000"/>
              <a:gd name="adj2" fmla="val 98370"/>
            </a:avLst>
          </a:prstGeom>
          <a:solidFill>
            <a:srgbClr val="FFFF99"/>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006600"/>
              </a:solidFill>
              <a:latin typeface="Arial" panose="020B0604020202020204" pitchFamily="34" charset="0"/>
            </a:endParaRPr>
          </a:p>
        </p:txBody>
      </p:sp>
      <p:sp>
        <p:nvSpPr>
          <p:cNvPr id="251934" name="AutoShape 30"/>
          <p:cNvSpPr>
            <a:spLocks noChangeArrowheads="1"/>
          </p:cNvSpPr>
          <p:nvPr/>
        </p:nvSpPr>
        <p:spPr bwMode="auto">
          <a:xfrm>
            <a:off x="9120624" y="3933826"/>
            <a:ext cx="287337" cy="73025"/>
          </a:xfrm>
          <a:prstGeom prst="leftArrow">
            <a:avLst>
              <a:gd name="adj1" fmla="val 50000"/>
              <a:gd name="adj2" fmla="val 98369"/>
            </a:avLst>
          </a:prstGeom>
          <a:solidFill>
            <a:srgbClr val="FFFF99"/>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006600"/>
              </a:solidFill>
              <a:latin typeface="Arial" panose="020B0604020202020204" pitchFamily="34" charset="0"/>
            </a:endParaRPr>
          </a:p>
        </p:txBody>
      </p:sp>
      <p:sp>
        <p:nvSpPr>
          <p:cNvPr id="251935" name="AutoShape 31"/>
          <p:cNvSpPr>
            <a:spLocks noChangeArrowheads="1"/>
          </p:cNvSpPr>
          <p:nvPr/>
        </p:nvSpPr>
        <p:spPr bwMode="auto">
          <a:xfrm>
            <a:off x="2856349" y="1197628"/>
            <a:ext cx="287337" cy="73025"/>
          </a:xfrm>
          <a:prstGeom prst="leftArrow">
            <a:avLst>
              <a:gd name="adj1" fmla="val 50000"/>
              <a:gd name="adj2" fmla="val 98369"/>
            </a:avLst>
          </a:prstGeom>
          <a:solidFill>
            <a:srgbClr val="FFFF99"/>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006600"/>
              </a:solidFill>
              <a:latin typeface="Arial" panose="020B0604020202020204" pitchFamily="34" charset="0"/>
            </a:endParaRPr>
          </a:p>
        </p:txBody>
      </p:sp>
      <p:sp>
        <p:nvSpPr>
          <p:cNvPr id="251936" name="AutoShape 32"/>
          <p:cNvSpPr>
            <a:spLocks noChangeArrowheads="1"/>
          </p:cNvSpPr>
          <p:nvPr/>
        </p:nvSpPr>
        <p:spPr bwMode="auto">
          <a:xfrm>
            <a:off x="3000377" y="1773240"/>
            <a:ext cx="287339" cy="73025"/>
          </a:xfrm>
          <a:prstGeom prst="leftArrow">
            <a:avLst>
              <a:gd name="adj1" fmla="val 50000"/>
              <a:gd name="adj2" fmla="val 98370"/>
            </a:avLst>
          </a:prstGeom>
          <a:solidFill>
            <a:srgbClr val="FFFF99"/>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006600"/>
              </a:solidFill>
              <a:latin typeface="Arial" panose="020B0604020202020204" pitchFamily="34" charset="0"/>
            </a:endParaRPr>
          </a:p>
        </p:txBody>
      </p:sp>
      <p:sp>
        <p:nvSpPr>
          <p:cNvPr id="251937" name="AutoShape 33"/>
          <p:cNvSpPr>
            <a:spLocks noChangeArrowheads="1"/>
          </p:cNvSpPr>
          <p:nvPr/>
        </p:nvSpPr>
        <p:spPr bwMode="auto">
          <a:xfrm>
            <a:off x="9696449" y="476253"/>
            <a:ext cx="287339" cy="73025"/>
          </a:xfrm>
          <a:prstGeom prst="leftArrow">
            <a:avLst>
              <a:gd name="adj1" fmla="val 50000"/>
              <a:gd name="adj2" fmla="val 98370"/>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FF3300"/>
              </a:solidFill>
              <a:latin typeface="Arial" panose="020B0604020202020204" pitchFamily="34" charset="0"/>
            </a:endParaRPr>
          </a:p>
        </p:txBody>
      </p:sp>
      <p:sp>
        <p:nvSpPr>
          <p:cNvPr id="251938" name="AutoShape 34"/>
          <p:cNvSpPr>
            <a:spLocks noChangeArrowheads="1"/>
          </p:cNvSpPr>
          <p:nvPr/>
        </p:nvSpPr>
        <p:spPr bwMode="auto">
          <a:xfrm>
            <a:off x="9768324" y="981079"/>
            <a:ext cx="287337" cy="73025"/>
          </a:xfrm>
          <a:prstGeom prst="leftArrow">
            <a:avLst>
              <a:gd name="adj1" fmla="val 50000"/>
              <a:gd name="adj2" fmla="val 98369"/>
            </a:avLst>
          </a:prstGeom>
          <a:solidFill>
            <a:srgbClr val="0000FF"/>
          </a:solidFill>
          <a:ln w="9525">
            <a:solidFill>
              <a:srgbClr val="0000FF"/>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0000FF"/>
              </a:solidFill>
              <a:latin typeface="Arial" panose="020B0604020202020204" pitchFamily="34" charset="0"/>
            </a:endParaRPr>
          </a:p>
        </p:txBody>
      </p:sp>
      <p:sp>
        <p:nvSpPr>
          <p:cNvPr id="251939" name="AutoShape 35"/>
          <p:cNvSpPr>
            <a:spLocks noChangeArrowheads="1"/>
          </p:cNvSpPr>
          <p:nvPr/>
        </p:nvSpPr>
        <p:spPr bwMode="auto">
          <a:xfrm>
            <a:off x="6816725" y="6237941"/>
            <a:ext cx="287339" cy="73025"/>
          </a:xfrm>
          <a:prstGeom prst="leftArrow">
            <a:avLst>
              <a:gd name="adj1" fmla="val 50000"/>
              <a:gd name="adj2" fmla="val 98370"/>
            </a:avLst>
          </a:prstGeom>
          <a:solidFill>
            <a:srgbClr val="0000FF"/>
          </a:solidFill>
          <a:ln w="9525">
            <a:solidFill>
              <a:srgbClr val="0000FF"/>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endParaRPr lang="fr-FR" altLang="it-IT" sz="1800" kern="0">
              <a:solidFill>
                <a:srgbClr val="0000FF"/>
              </a:solidFill>
              <a:latin typeface="Arial" panose="020B0604020202020204" pitchFamily="34" charset="0"/>
            </a:endParaRPr>
          </a:p>
        </p:txBody>
      </p:sp>
      <p:sp>
        <p:nvSpPr>
          <p:cNvPr id="140324" name="Rettangolo 36"/>
          <p:cNvSpPr>
            <a:spLocks noChangeArrowheads="1"/>
          </p:cNvSpPr>
          <p:nvPr/>
        </p:nvSpPr>
        <p:spPr bwMode="auto">
          <a:xfrm>
            <a:off x="3863975" y="2637164"/>
            <a:ext cx="3887788" cy="2308324"/>
          </a:xfrm>
          <a:prstGeom prst="rect">
            <a:avLst/>
          </a:prstGeom>
          <a:solidFill>
            <a:srgbClr val="FFFF00"/>
          </a:solidFill>
          <a:ln w="9525">
            <a:solidFill>
              <a:srgbClr val="0000FF"/>
            </a:solidFill>
            <a:miter lim="800000"/>
            <a:headEnd/>
            <a:tailEnd/>
          </a:ln>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defRPr/>
            </a:pPr>
            <a:r>
              <a:rPr lang="fr-FR" altLang="it-IT" sz="1400" kern="0"/>
              <a:t>La </a:t>
            </a:r>
            <a:r>
              <a:rPr lang="fr-FR" altLang="it-IT" sz="1400" b="1" i="1" u="sng" kern="0">
                <a:effectLst>
                  <a:outerShdw blurRad="38100" dist="38100" dir="2700000" algn="tl">
                    <a:srgbClr val="FFFFFF"/>
                  </a:outerShdw>
                </a:effectLst>
              </a:rPr>
              <a:t>télomérase</a:t>
            </a:r>
            <a:r>
              <a:rPr lang="fr-FR" altLang="it-IT" sz="1400" u="sng" kern="0">
                <a:effectLst>
                  <a:outerShdw blurRad="38100" dist="38100" dir="2700000" algn="tl">
                    <a:srgbClr val="FFFFFF"/>
                  </a:outerShdw>
                </a:effectLst>
              </a:rPr>
              <a:t> est </a:t>
            </a:r>
            <a:r>
              <a:rPr lang="fr-FR" altLang="it-IT" sz="1400" b="1" u="sng" kern="0">
                <a:effectLst>
                  <a:outerShdw blurRad="38100" dist="38100" dir="2700000" algn="tl">
                    <a:srgbClr val="FFFFFF"/>
                  </a:outerShdw>
                </a:effectLst>
              </a:rPr>
              <a:t>exprimée dans plus de 90% des cancers humains</a:t>
            </a:r>
            <a:r>
              <a:rPr lang="fr-FR" altLang="it-IT" sz="1400" b="1" kern="0"/>
              <a:t>. </a:t>
            </a:r>
            <a:r>
              <a:rPr lang="fr-FR" altLang="it-IT" sz="1400" kern="0"/>
              <a:t>Le maintien des télomères par cette enzyme est censé protéger l'intégrité du génome dans les cellules néoplasiques. </a:t>
            </a:r>
            <a:r>
              <a:rPr lang="fr-FR" altLang="it-IT" sz="1400" b="1" u="sng" kern="0">
                <a:effectLst>
                  <a:outerShdw blurRad="38100" dist="38100" dir="2700000" algn="tl">
                    <a:srgbClr val="FFFFFF"/>
                  </a:outerShdw>
                </a:effectLst>
              </a:rPr>
              <a:t>Néanmoins, de nombreuses tumeurs exprimant la télomérase présentent une instabilité chromosomique déclenchée par courts télomères dysfonctionnels</a:t>
            </a:r>
            <a:r>
              <a:rPr lang="fr-FR" altLang="it-IT" sz="1400" b="1" kern="0"/>
              <a:t>,</a:t>
            </a:r>
            <a:r>
              <a:rPr lang="fr-FR" altLang="it-IT" sz="1400" kern="0"/>
              <a:t> ce qui implique que la </a:t>
            </a:r>
            <a:r>
              <a:rPr lang="fr-FR" altLang="it-IT" sz="1400" b="1" kern="0"/>
              <a:t>télomérase n'est pas suffisante..</a:t>
            </a:r>
            <a:r>
              <a:rPr lang="fr-FR" altLang="it-IT" sz="1800" kern="0"/>
              <a:t>.</a:t>
            </a:r>
          </a:p>
        </p:txBody>
      </p:sp>
    </p:spTree>
    <p:extLst>
      <p:ext uri="{BB962C8B-B14F-4D97-AF65-F5344CB8AC3E}">
        <p14:creationId xmlns:p14="http://schemas.microsoft.com/office/powerpoint/2010/main" val="64155346"/>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bg>
      <p:bgPr>
        <a:solidFill>
          <a:srgbClr val="FAC090"/>
        </a:solidFill>
        <a:effectLst/>
      </p:bgPr>
    </p:bg>
    <p:spTree>
      <p:nvGrpSpPr>
        <p:cNvPr id="1" name=""/>
        <p:cNvGrpSpPr/>
        <p:nvPr/>
      </p:nvGrpSpPr>
      <p:grpSpPr>
        <a:xfrm>
          <a:off x="0" y="0"/>
          <a:ext cx="0" cy="0"/>
          <a:chOff x="0" y="0"/>
          <a:chExt cx="0" cy="0"/>
        </a:xfrm>
      </p:grpSpPr>
      <p:pic>
        <p:nvPicPr>
          <p:cNvPr id="66562" name="Picture 4" descr="Telomere_cap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8317" y="621134"/>
            <a:ext cx="7620000" cy="448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Rectangle 5"/>
          <p:cNvSpPr>
            <a:spLocks noChangeArrowheads="1"/>
          </p:cNvSpPr>
          <p:nvPr/>
        </p:nvSpPr>
        <p:spPr bwMode="auto">
          <a:xfrm>
            <a:off x="5372183" y="-1180"/>
            <a:ext cx="51635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z="1200" smtClean="0">
                <a:solidFill>
                  <a:prstClr val="black"/>
                </a:solidFill>
                <a:hlinkClick r:id="rId3" tooltip="http://science.nasa.gov/headlines/y2006/images/telomeres/caps_med.jpg"/>
              </a:rPr>
              <a:t>http://science.nasa.gov/headlines/y2006/images/telomeres/caps_med.jpg</a:t>
            </a:r>
            <a:endParaRPr lang="it-IT" altLang="it-IT" sz="1200" smtClean="0">
              <a:solidFill>
                <a:prstClr val="black"/>
              </a:solidFill>
            </a:endParaRPr>
          </a:p>
        </p:txBody>
      </p:sp>
      <p:sp>
        <p:nvSpPr>
          <p:cNvPr id="66564" name="Rectangle 6"/>
          <p:cNvSpPr>
            <a:spLocks noChangeArrowheads="1"/>
          </p:cNvSpPr>
          <p:nvPr/>
        </p:nvSpPr>
        <p:spPr bwMode="auto">
          <a:xfrm>
            <a:off x="239184" y="333375"/>
            <a:ext cx="12192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z="1400" b="1" smtClean="0">
                <a:solidFill>
                  <a:prstClr val="black"/>
                </a:solidFill>
                <a:hlinkClick r:id="rId4"/>
              </a:rPr>
              <a:t>Telomere_caps.</a:t>
            </a:r>
            <a:r>
              <a:rPr lang="it-IT" altLang="it-IT" sz="1400" smtClean="0">
                <a:solidFill>
                  <a:prstClr val="black"/>
                </a:solidFill>
                <a:hlinkClick r:id="rId4"/>
              </a:rPr>
              <a:t>gif</a:t>
            </a:r>
            <a:r>
              <a:rPr lang="it-IT" altLang="it-IT" sz="1400" smtClean="0">
                <a:solidFill>
                  <a:prstClr val="black"/>
                </a:solidFill>
              </a:rPr>
              <a:t>‎ (600 × 471 pixels, file size: 61 KB, MIME type: image/gif) </a:t>
            </a:r>
          </a:p>
        </p:txBody>
      </p:sp>
      <p:sp>
        <p:nvSpPr>
          <p:cNvPr id="66565" name="Rectangle 7"/>
          <p:cNvSpPr>
            <a:spLocks noChangeArrowheads="1"/>
          </p:cNvSpPr>
          <p:nvPr/>
        </p:nvSpPr>
        <p:spPr bwMode="auto">
          <a:xfrm>
            <a:off x="107" y="5108193"/>
            <a:ext cx="7588937" cy="954107"/>
          </a:xfrm>
          <a:prstGeom prst="rect">
            <a:avLst/>
          </a:prstGeom>
          <a:solidFill>
            <a:srgbClr val="FFFF99"/>
          </a:solidFill>
          <a:ln w="57150">
            <a:solidFill>
              <a:srgbClr val="0000FF"/>
            </a:solidFill>
            <a:miter lim="800000"/>
            <a:headEnd/>
            <a:tailEnd/>
          </a:ln>
        </p:spPr>
        <p:txBody>
          <a:bodyPr wrap="none"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z="1400" b="1" dirty="0" smtClean="0">
                <a:solidFill>
                  <a:prstClr val="black"/>
                </a:solidFill>
              </a:rPr>
              <a:t>Nota EVO-DEVO:</a:t>
            </a:r>
            <a:br>
              <a:rPr lang="it-IT" altLang="it-IT" sz="1400" b="1" dirty="0" smtClean="0">
                <a:solidFill>
                  <a:prstClr val="black"/>
                </a:solidFill>
              </a:rPr>
            </a:br>
            <a:r>
              <a:rPr lang="it-IT" altLang="it-IT" sz="1400" b="1" dirty="0" smtClean="0">
                <a:solidFill>
                  <a:prstClr val="black"/>
                </a:solidFill>
              </a:rPr>
              <a:t>l’attivazione tanto dei </a:t>
            </a:r>
            <a:r>
              <a:rPr lang="it-IT" altLang="it-IT" sz="1400" b="1" u="sng" dirty="0" smtClean="0">
                <a:solidFill>
                  <a:srgbClr val="FF3300"/>
                </a:solidFill>
              </a:rPr>
              <a:t>C-ONC</a:t>
            </a:r>
            <a:r>
              <a:rPr lang="it-IT" altLang="it-IT" sz="1400" b="1" dirty="0" smtClean="0">
                <a:solidFill>
                  <a:srgbClr val="FF3300"/>
                </a:solidFill>
              </a:rPr>
              <a:t>..</a:t>
            </a:r>
            <a:r>
              <a:rPr lang="it-IT" altLang="it-IT" sz="1400" b="1" dirty="0" smtClean="0">
                <a:solidFill>
                  <a:prstClr val="black"/>
                </a:solidFill>
              </a:rPr>
              <a:t> quanto della </a:t>
            </a:r>
            <a:r>
              <a:rPr lang="it-IT" altLang="it-IT" sz="1400" b="1" i="1" u="sng" dirty="0" smtClean="0">
                <a:solidFill>
                  <a:srgbClr val="FF3300"/>
                </a:solidFill>
              </a:rPr>
              <a:t>telomerasi</a:t>
            </a:r>
            <a:r>
              <a:rPr lang="it-IT" altLang="it-IT" sz="1400" b="1" u="sng" dirty="0" smtClean="0">
                <a:solidFill>
                  <a:prstClr val="black"/>
                </a:solidFill>
              </a:rPr>
              <a:t> </a:t>
            </a:r>
            <a:r>
              <a:rPr lang="it-IT" altLang="it-IT" sz="1400" dirty="0" smtClean="0">
                <a:solidFill>
                  <a:prstClr val="black"/>
                </a:solidFill>
              </a:rPr>
              <a:t>rappresenta il ritorno a un assetto </a:t>
            </a:r>
            <a:br>
              <a:rPr lang="it-IT" altLang="it-IT" sz="1400" dirty="0" smtClean="0">
                <a:solidFill>
                  <a:prstClr val="black"/>
                </a:solidFill>
              </a:rPr>
            </a:br>
            <a:r>
              <a:rPr lang="it-IT" altLang="it-IT" sz="1400" dirty="0" smtClean="0">
                <a:solidFill>
                  <a:prstClr val="black"/>
                </a:solidFill>
              </a:rPr>
              <a:t>proprio del </a:t>
            </a:r>
            <a:r>
              <a:rPr lang="it-IT" altLang="it-IT" sz="1400" b="1" dirty="0" smtClean="0">
                <a:solidFill>
                  <a:srgbClr val="FF3300"/>
                </a:solidFill>
              </a:rPr>
              <a:t>periodo </a:t>
            </a:r>
            <a:r>
              <a:rPr lang="it-IT" altLang="it-IT" sz="1400" b="1" dirty="0" err="1" smtClean="0">
                <a:solidFill>
                  <a:srgbClr val="FF3300"/>
                </a:solidFill>
              </a:rPr>
              <a:t>embrio</a:t>
            </a:r>
            <a:r>
              <a:rPr lang="it-IT" altLang="it-IT" sz="1400" b="1" dirty="0" smtClean="0">
                <a:solidFill>
                  <a:srgbClr val="FF3300"/>
                </a:solidFill>
              </a:rPr>
              <a:t>-fetale</a:t>
            </a:r>
            <a:r>
              <a:rPr lang="it-IT" altLang="it-IT" sz="1400" b="1" dirty="0" smtClean="0">
                <a:solidFill>
                  <a:prstClr val="black"/>
                </a:solidFill>
              </a:rPr>
              <a:t>.. allorché</a:t>
            </a:r>
            <a:r>
              <a:rPr lang="it-IT" altLang="it-IT" sz="1400" dirty="0" smtClean="0">
                <a:solidFill>
                  <a:prstClr val="black"/>
                </a:solidFill>
              </a:rPr>
              <a:t> </a:t>
            </a:r>
            <a:r>
              <a:rPr lang="it-IT" altLang="it-IT" sz="1400" b="1" i="1" dirty="0" smtClean="0">
                <a:solidFill>
                  <a:prstClr val="black"/>
                </a:solidFill>
              </a:rPr>
              <a:t>telomerasi</a:t>
            </a:r>
            <a:r>
              <a:rPr lang="it-IT" altLang="it-IT" sz="1400" dirty="0" smtClean="0">
                <a:solidFill>
                  <a:prstClr val="black"/>
                </a:solidFill>
              </a:rPr>
              <a:t> e “</a:t>
            </a:r>
            <a:r>
              <a:rPr lang="it-IT" altLang="it-IT" sz="1400" b="1" i="1" dirty="0" smtClean="0">
                <a:solidFill>
                  <a:prstClr val="black"/>
                </a:solidFill>
              </a:rPr>
              <a:t>proto-oncogeni</a:t>
            </a:r>
            <a:r>
              <a:rPr lang="it-IT" altLang="it-IT" sz="1400" dirty="0" smtClean="0">
                <a:solidFill>
                  <a:prstClr val="black"/>
                </a:solidFill>
              </a:rPr>
              <a:t> (geni importanti </a:t>
            </a:r>
            <a:br>
              <a:rPr lang="it-IT" altLang="it-IT" sz="1400" dirty="0" smtClean="0">
                <a:solidFill>
                  <a:prstClr val="black"/>
                </a:solidFill>
              </a:rPr>
            </a:br>
            <a:r>
              <a:rPr lang="it-IT" altLang="it-IT" sz="1400" dirty="0" smtClean="0">
                <a:solidFill>
                  <a:prstClr val="black"/>
                </a:solidFill>
              </a:rPr>
              <a:t>nelle </a:t>
            </a:r>
            <a:r>
              <a:rPr lang="it-IT" altLang="it-IT" sz="1400" i="1" dirty="0" err="1" smtClean="0">
                <a:solidFill>
                  <a:prstClr val="black"/>
                </a:solidFill>
              </a:rPr>
              <a:t>pathways</a:t>
            </a:r>
            <a:r>
              <a:rPr lang="it-IT" altLang="it-IT" sz="1400" dirty="0" smtClean="0">
                <a:solidFill>
                  <a:prstClr val="black"/>
                </a:solidFill>
              </a:rPr>
              <a:t> di proliferazione e differenziazione cellulare) sono particolarmente attivi.</a:t>
            </a:r>
          </a:p>
        </p:txBody>
      </p:sp>
      <p:sp>
        <p:nvSpPr>
          <p:cNvPr id="66566" name="Rectangle 8"/>
          <p:cNvSpPr>
            <a:spLocks noChangeArrowheads="1"/>
          </p:cNvSpPr>
          <p:nvPr/>
        </p:nvSpPr>
        <p:spPr bwMode="auto">
          <a:xfrm>
            <a:off x="2063751" y="6215374"/>
            <a:ext cx="9122833" cy="646331"/>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GB" altLang="ja-JP" sz="1200" smtClean="0">
                <a:solidFill>
                  <a:prstClr val="black"/>
                </a:solidFill>
              </a:rPr>
              <a:t>Potter demonstrated the presence of </a:t>
            </a:r>
            <a:r>
              <a:rPr lang="en-GB" altLang="ja-JP" sz="1200" b="1" u="sng" smtClean="0">
                <a:solidFill>
                  <a:prstClr val="black"/>
                </a:solidFill>
              </a:rPr>
              <a:t>embryonal biochemical markers</a:t>
            </a:r>
            <a:r>
              <a:rPr lang="en-GB" altLang="ja-JP" sz="1200" smtClean="0">
                <a:solidFill>
                  <a:prstClr val="black"/>
                </a:solidFill>
              </a:rPr>
              <a:t> in mouse and human hepatomas leading him to conclude that hepatoma </a:t>
            </a:r>
            <a:r>
              <a:rPr lang="en-GB" altLang="ja-JP" sz="1200" b="1" smtClean="0">
                <a:solidFill>
                  <a:prstClr val="black"/>
                </a:solidFill>
              </a:rPr>
              <a:t>cells are arrested in their development</a:t>
            </a:r>
            <a:r>
              <a:rPr lang="en-GB" altLang="ja-JP" sz="1200" smtClean="0">
                <a:solidFill>
                  <a:prstClr val="black"/>
                </a:solidFill>
              </a:rPr>
              <a:t> and this </a:t>
            </a:r>
            <a:r>
              <a:rPr lang="en-GB" altLang="ja-JP" sz="1200" b="1" u="sng" smtClean="0">
                <a:solidFill>
                  <a:prstClr val="black"/>
                </a:solidFill>
              </a:rPr>
              <a:t>differentiation block</a:t>
            </a:r>
            <a:r>
              <a:rPr lang="en-GB" altLang="ja-JP" sz="1200" smtClean="0">
                <a:solidFill>
                  <a:prstClr val="black"/>
                </a:solidFill>
              </a:rPr>
              <a:t> may contribute to tumor formation: “</a:t>
            </a:r>
            <a:r>
              <a:rPr lang="en-GB" altLang="ja-JP" sz="1200" b="1" i="1" u="sng" smtClean="0">
                <a:solidFill>
                  <a:prstClr val="black"/>
                </a:solidFill>
              </a:rPr>
              <a:t>oncogeny is blocked ontogeny</a:t>
            </a:r>
            <a:r>
              <a:rPr lang="en-GB" altLang="ja-JP" sz="1200" smtClean="0">
                <a:solidFill>
                  <a:prstClr val="black"/>
                </a:solidFill>
              </a:rPr>
              <a:t>”</a:t>
            </a:r>
          </a:p>
        </p:txBody>
      </p:sp>
    </p:spTree>
    <p:extLst>
      <p:ext uri="{BB962C8B-B14F-4D97-AF65-F5344CB8AC3E}">
        <p14:creationId xmlns:p14="http://schemas.microsoft.com/office/powerpoint/2010/main" val="3290568284"/>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Line 43"/>
          <p:cNvSpPr>
            <a:spLocks noChangeShapeType="1"/>
          </p:cNvSpPr>
          <p:nvPr/>
        </p:nvSpPr>
        <p:spPr bwMode="auto">
          <a:xfrm>
            <a:off x="3215300" y="3284538"/>
            <a:ext cx="1153583" cy="792162"/>
          </a:xfrm>
          <a:prstGeom prst="line">
            <a:avLst/>
          </a:prstGeom>
          <a:noFill/>
          <a:ln w="19050">
            <a:solidFill>
              <a:srgbClr val="FFCC00"/>
            </a:solidFill>
            <a:prstDash val="sysDot"/>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pic>
        <p:nvPicPr>
          <p:cNvPr id="126979" name="Picture 2"/>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6769430" y="3068638"/>
            <a:ext cx="4510617" cy="2089150"/>
          </a:xfrm>
          <a:noFill/>
          <a:ln w="57150">
            <a:solidFill>
              <a:srgbClr val="CC0000"/>
            </a:solidFill>
            <a:miter lim="800000"/>
            <a:headEnd/>
            <a:tailEnd/>
          </a:ln>
        </p:spPr>
      </p:pic>
      <p:sp>
        <p:nvSpPr>
          <p:cNvPr id="126980" name="Line 3"/>
          <p:cNvSpPr>
            <a:spLocks noChangeShapeType="1"/>
          </p:cNvSpPr>
          <p:nvPr/>
        </p:nvSpPr>
        <p:spPr bwMode="auto">
          <a:xfrm>
            <a:off x="8401053" y="3284538"/>
            <a:ext cx="1344083" cy="0"/>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6981" name="Line 4"/>
          <p:cNvSpPr>
            <a:spLocks noChangeShapeType="1"/>
          </p:cNvSpPr>
          <p:nvPr/>
        </p:nvSpPr>
        <p:spPr bwMode="auto">
          <a:xfrm>
            <a:off x="8591552" y="3573463"/>
            <a:ext cx="2495549" cy="0"/>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6982" name="Line 5"/>
          <p:cNvSpPr>
            <a:spLocks noChangeShapeType="1"/>
          </p:cNvSpPr>
          <p:nvPr/>
        </p:nvSpPr>
        <p:spPr bwMode="auto">
          <a:xfrm>
            <a:off x="8496300" y="3789363"/>
            <a:ext cx="1439333" cy="0"/>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6983" name="Line 6"/>
          <p:cNvSpPr>
            <a:spLocks noChangeShapeType="1"/>
          </p:cNvSpPr>
          <p:nvPr/>
        </p:nvSpPr>
        <p:spPr bwMode="auto">
          <a:xfrm>
            <a:off x="8688917" y="4076700"/>
            <a:ext cx="2207683" cy="0"/>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6984" name="Line 7"/>
          <p:cNvSpPr>
            <a:spLocks noChangeShapeType="1"/>
          </p:cNvSpPr>
          <p:nvPr/>
        </p:nvSpPr>
        <p:spPr bwMode="auto">
          <a:xfrm>
            <a:off x="8496300" y="4292600"/>
            <a:ext cx="2017184" cy="0"/>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6985" name="Line 8"/>
          <p:cNvSpPr>
            <a:spLocks noChangeShapeType="1"/>
          </p:cNvSpPr>
          <p:nvPr/>
        </p:nvSpPr>
        <p:spPr bwMode="auto">
          <a:xfrm>
            <a:off x="8591551" y="4581525"/>
            <a:ext cx="2400300" cy="0"/>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6986" name="Line 9"/>
          <p:cNvSpPr>
            <a:spLocks noChangeShapeType="1"/>
          </p:cNvSpPr>
          <p:nvPr/>
        </p:nvSpPr>
        <p:spPr bwMode="auto">
          <a:xfrm flipV="1">
            <a:off x="8879748" y="4868863"/>
            <a:ext cx="1441449" cy="0"/>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6987" name="Oval 10"/>
          <p:cNvSpPr>
            <a:spLocks noChangeArrowheads="1"/>
          </p:cNvSpPr>
          <p:nvPr/>
        </p:nvSpPr>
        <p:spPr bwMode="auto">
          <a:xfrm>
            <a:off x="11472333" y="2997200"/>
            <a:ext cx="450851" cy="2159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smtClean="0">
                <a:solidFill>
                  <a:prstClr val="black"/>
                </a:solidFill>
              </a:rPr>
              <a:t>1</a:t>
            </a:r>
          </a:p>
        </p:txBody>
      </p:sp>
      <p:sp>
        <p:nvSpPr>
          <p:cNvPr id="126988" name="Oval 11"/>
          <p:cNvSpPr>
            <a:spLocks noChangeArrowheads="1"/>
          </p:cNvSpPr>
          <p:nvPr/>
        </p:nvSpPr>
        <p:spPr bwMode="auto">
          <a:xfrm>
            <a:off x="11472333" y="3284538"/>
            <a:ext cx="450851" cy="215900"/>
          </a:xfrm>
          <a:prstGeom prst="ellipse">
            <a:avLst/>
          </a:prstGeom>
          <a:solidFill>
            <a:srgbClr val="FF9933"/>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smtClean="0">
                <a:solidFill>
                  <a:prstClr val="black"/>
                </a:solidFill>
              </a:rPr>
              <a:t>2</a:t>
            </a:r>
          </a:p>
        </p:txBody>
      </p:sp>
      <p:sp>
        <p:nvSpPr>
          <p:cNvPr id="126989" name="Oval 12"/>
          <p:cNvSpPr>
            <a:spLocks noChangeArrowheads="1"/>
          </p:cNvSpPr>
          <p:nvPr/>
        </p:nvSpPr>
        <p:spPr bwMode="auto">
          <a:xfrm>
            <a:off x="11472333" y="3573463"/>
            <a:ext cx="450851" cy="215900"/>
          </a:xfrm>
          <a:prstGeom prst="ellipse">
            <a:avLst/>
          </a:prstGeom>
          <a:solidFill>
            <a:schemeClr val="bg2"/>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smtClean="0">
                <a:solidFill>
                  <a:prstClr val="black"/>
                </a:solidFill>
              </a:rPr>
              <a:t>3</a:t>
            </a:r>
          </a:p>
        </p:txBody>
      </p:sp>
      <p:sp>
        <p:nvSpPr>
          <p:cNvPr id="126990" name="Oval 13"/>
          <p:cNvSpPr>
            <a:spLocks noChangeArrowheads="1"/>
          </p:cNvSpPr>
          <p:nvPr/>
        </p:nvSpPr>
        <p:spPr bwMode="auto">
          <a:xfrm>
            <a:off x="11472333" y="3860800"/>
            <a:ext cx="450851" cy="2159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smtClean="0">
                <a:solidFill>
                  <a:prstClr val="black"/>
                </a:solidFill>
              </a:rPr>
              <a:t>4</a:t>
            </a:r>
          </a:p>
        </p:txBody>
      </p:sp>
      <p:sp>
        <p:nvSpPr>
          <p:cNvPr id="126991" name="Oval 14"/>
          <p:cNvSpPr>
            <a:spLocks noChangeArrowheads="1"/>
          </p:cNvSpPr>
          <p:nvPr/>
        </p:nvSpPr>
        <p:spPr bwMode="auto">
          <a:xfrm>
            <a:off x="11472333" y="4149725"/>
            <a:ext cx="450851" cy="215900"/>
          </a:xfrm>
          <a:prstGeom prst="ellipse">
            <a:avLst/>
          </a:prstGeom>
          <a:solidFill>
            <a:srgbClr val="CC0000"/>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smtClean="0">
                <a:solidFill>
                  <a:prstClr val="black"/>
                </a:solidFill>
              </a:rPr>
              <a:t>5</a:t>
            </a:r>
          </a:p>
        </p:txBody>
      </p:sp>
      <p:sp>
        <p:nvSpPr>
          <p:cNvPr id="126992" name="Oval 15"/>
          <p:cNvSpPr>
            <a:spLocks noChangeArrowheads="1"/>
          </p:cNvSpPr>
          <p:nvPr/>
        </p:nvSpPr>
        <p:spPr bwMode="auto">
          <a:xfrm>
            <a:off x="11472333" y="4508500"/>
            <a:ext cx="450851" cy="215900"/>
          </a:xfrm>
          <a:prstGeom prst="ellipse">
            <a:avLst/>
          </a:prstGeom>
          <a:solidFill>
            <a:srgbClr val="9900CC"/>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smtClean="0">
                <a:solidFill>
                  <a:prstClr val="black"/>
                </a:solidFill>
              </a:rPr>
              <a:t>6</a:t>
            </a:r>
          </a:p>
        </p:txBody>
      </p:sp>
      <p:sp>
        <p:nvSpPr>
          <p:cNvPr id="126993" name="Rectangle 16"/>
          <p:cNvSpPr>
            <a:spLocks noChangeArrowheads="1"/>
          </p:cNvSpPr>
          <p:nvPr/>
        </p:nvSpPr>
        <p:spPr bwMode="auto">
          <a:xfrm>
            <a:off x="1678846" y="1125538"/>
            <a:ext cx="3082895" cy="369332"/>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20000"/>
              </a:spcBef>
              <a:spcAft>
                <a:spcPct val="0"/>
              </a:spcAft>
            </a:pPr>
            <a:r>
              <a:rPr lang="it-IT" altLang="it-IT" smtClean="0">
                <a:solidFill>
                  <a:prstClr val="black"/>
                </a:solidFill>
              </a:rPr>
              <a:t>Chronic Inflammation (NfkB)</a:t>
            </a:r>
          </a:p>
        </p:txBody>
      </p:sp>
      <p:sp>
        <p:nvSpPr>
          <p:cNvPr id="126994" name="Rectangle 17"/>
          <p:cNvSpPr>
            <a:spLocks noChangeArrowheads="1"/>
          </p:cNvSpPr>
          <p:nvPr/>
        </p:nvSpPr>
        <p:spPr bwMode="auto">
          <a:xfrm>
            <a:off x="912286" y="2060575"/>
            <a:ext cx="2351926" cy="369332"/>
          </a:xfrm>
          <a:prstGeom prst="rect">
            <a:avLst/>
          </a:prstGeom>
          <a:solidFill>
            <a:srgbClr val="FF0000"/>
          </a:solidFill>
          <a:ln w="38100">
            <a:solidFill>
              <a:srgbClr val="0000FF"/>
            </a:solidFill>
            <a:miter lim="800000"/>
            <a:headEnd/>
            <a:tailEnd/>
          </a:ln>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b="1" i="1" smtClean="0">
                <a:solidFill>
                  <a:prstClr val="black"/>
                </a:solidFill>
              </a:rPr>
              <a:t>Epigenetic changes</a:t>
            </a:r>
          </a:p>
        </p:txBody>
      </p:sp>
      <p:sp>
        <p:nvSpPr>
          <p:cNvPr id="126995" name="Rectangle 18"/>
          <p:cNvSpPr>
            <a:spLocks noChangeArrowheads="1"/>
          </p:cNvSpPr>
          <p:nvPr/>
        </p:nvSpPr>
        <p:spPr bwMode="auto">
          <a:xfrm>
            <a:off x="815247" y="260350"/>
            <a:ext cx="2698175" cy="36933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i="1" smtClean="0">
                <a:solidFill>
                  <a:prstClr val="black"/>
                </a:solidFill>
              </a:rPr>
              <a:t>Environmental Stressors</a:t>
            </a:r>
          </a:p>
        </p:txBody>
      </p:sp>
      <p:sp>
        <p:nvSpPr>
          <p:cNvPr id="126996" name="Line 19"/>
          <p:cNvSpPr>
            <a:spLocks noChangeShapeType="1"/>
          </p:cNvSpPr>
          <p:nvPr/>
        </p:nvSpPr>
        <p:spPr bwMode="auto">
          <a:xfrm>
            <a:off x="1678517" y="620713"/>
            <a:ext cx="192616" cy="4318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6997" name="Line 20"/>
          <p:cNvSpPr>
            <a:spLocks noChangeShapeType="1"/>
          </p:cNvSpPr>
          <p:nvPr/>
        </p:nvSpPr>
        <p:spPr bwMode="auto">
          <a:xfrm>
            <a:off x="2256697" y="1557338"/>
            <a:ext cx="192617" cy="4318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6998" name="Rectangle 21"/>
          <p:cNvSpPr>
            <a:spLocks noChangeArrowheads="1"/>
          </p:cNvSpPr>
          <p:nvPr/>
        </p:nvSpPr>
        <p:spPr bwMode="auto">
          <a:xfrm>
            <a:off x="334762" y="2924175"/>
            <a:ext cx="3189719" cy="369332"/>
          </a:xfrm>
          <a:prstGeom prst="rect">
            <a:avLst/>
          </a:prstGeom>
          <a:solidFill>
            <a:srgbClr val="C00000"/>
          </a:solidFill>
          <a:ln w="28575">
            <a:solidFill>
              <a:srgbClr val="0000FF"/>
            </a:solidFill>
            <a:miter lim="800000"/>
            <a:headEnd/>
            <a:tailEnd/>
          </a:ln>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b="1" i="1" smtClean="0">
                <a:solidFill>
                  <a:prstClr val="black"/>
                </a:solidFill>
              </a:rPr>
              <a:t>DNA Global Hypometilation</a:t>
            </a:r>
          </a:p>
        </p:txBody>
      </p:sp>
      <p:sp>
        <p:nvSpPr>
          <p:cNvPr id="126999" name="Line 22"/>
          <p:cNvSpPr>
            <a:spLocks noChangeShapeType="1"/>
          </p:cNvSpPr>
          <p:nvPr/>
        </p:nvSpPr>
        <p:spPr bwMode="auto">
          <a:xfrm>
            <a:off x="2063751" y="2420938"/>
            <a:ext cx="0" cy="431800"/>
          </a:xfrm>
          <a:prstGeom prst="line">
            <a:avLst/>
          </a:prstGeom>
          <a:noFill/>
          <a:ln w="28575">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7000" name="Rectangle 23"/>
          <p:cNvSpPr>
            <a:spLocks noChangeArrowheads="1"/>
          </p:cNvSpPr>
          <p:nvPr/>
        </p:nvSpPr>
        <p:spPr bwMode="auto">
          <a:xfrm>
            <a:off x="1007535" y="5589588"/>
            <a:ext cx="3369256" cy="369332"/>
          </a:xfrm>
          <a:prstGeom prst="rect">
            <a:avLst/>
          </a:prstGeom>
          <a:solidFill>
            <a:srgbClr val="FF0000"/>
          </a:solidFill>
          <a:ln w="57150">
            <a:solidFill>
              <a:srgbClr val="FFFF00"/>
            </a:solidFill>
            <a:miter lim="800000"/>
            <a:headEnd/>
            <a:tailEnd/>
          </a:ln>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b="1" u="sng" smtClean="0">
                <a:solidFill>
                  <a:prstClr val="black"/>
                </a:solidFill>
              </a:rPr>
              <a:t>Mobile Sequences Activation</a:t>
            </a:r>
          </a:p>
        </p:txBody>
      </p:sp>
      <p:sp>
        <p:nvSpPr>
          <p:cNvPr id="127001" name="Line 24"/>
          <p:cNvSpPr>
            <a:spLocks noChangeShapeType="1"/>
          </p:cNvSpPr>
          <p:nvPr/>
        </p:nvSpPr>
        <p:spPr bwMode="auto">
          <a:xfrm>
            <a:off x="527381" y="3357563"/>
            <a:ext cx="97367" cy="792162"/>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7002" name="Rectangle 25"/>
          <p:cNvSpPr>
            <a:spLocks noChangeArrowheads="1"/>
          </p:cNvSpPr>
          <p:nvPr/>
        </p:nvSpPr>
        <p:spPr bwMode="auto">
          <a:xfrm>
            <a:off x="1390668" y="3500439"/>
            <a:ext cx="3907865" cy="369332"/>
          </a:xfrm>
          <a:prstGeom prst="rect">
            <a:avLst/>
          </a:prstGeom>
          <a:solidFill>
            <a:srgbClr val="FFC000"/>
          </a:solidFill>
          <a:ln w="19050">
            <a:solidFill>
              <a:srgbClr val="0000FF"/>
            </a:solidFill>
            <a:miter lim="800000"/>
            <a:headEnd/>
            <a:tailEnd/>
          </a:ln>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b="1" i="1" smtClean="0">
                <a:solidFill>
                  <a:prstClr val="black"/>
                </a:solidFill>
              </a:rPr>
              <a:t>DNA CpG Islands-Hypermetilation</a:t>
            </a:r>
          </a:p>
        </p:txBody>
      </p:sp>
      <p:sp>
        <p:nvSpPr>
          <p:cNvPr id="127003" name="Line 26"/>
          <p:cNvSpPr>
            <a:spLocks noChangeShapeType="1"/>
          </p:cNvSpPr>
          <p:nvPr/>
        </p:nvSpPr>
        <p:spPr bwMode="auto">
          <a:xfrm>
            <a:off x="1390651" y="620713"/>
            <a:ext cx="0" cy="129540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7004" name="Rectangle 27"/>
          <p:cNvSpPr>
            <a:spLocks noChangeArrowheads="1"/>
          </p:cNvSpPr>
          <p:nvPr/>
        </p:nvSpPr>
        <p:spPr bwMode="auto">
          <a:xfrm>
            <a:off x="8208432" y="2349500"/>
            <a:ext cx="2569934" cy="36933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20000"/>
              </a:spcBef>
              <a:spcAft>
                <a:spcPct val="0"/>
              </a:spcAft>
            </a:pPr>
            <a:r>
              <a:rPr lang="it-IT" altLang="it-IT" smtClean="0">
                <a:solidFill>
                  <a:prstClr val="black"/>
                </a:solidFill>
              </a:rPr>
              <a:t> “</a:t>
            </a:r>
            <a:r>
              <a:rPr lang="it-IT" altLang="it-IT" b="1" i="1" smtClean="0">
                <a:solidFill>
                  <a:prstClr val="black"/>
                </a:solidFill>
              </a:rPr>
              <a:t>Hallmarks</a:t>
            </a:r>
            <a:r>
              <a:rPr lang="it-IT" altLang="it-IT" smtClean="0">
                <a:solidFill>
                  <a:prstClr val="black"/>
                </a:solidFill>
              </a:rPr>
              <a:t> of Cancer”</a:t>
            </a:r>
          </a:p>
        </p:txBody>
      </p:sp>
      <p:sp>
        <p:nvSpPr>
          <p:cNvPr id="127005" name="Rectangle 28"/>
          <p:cNvSpPr>
            <a:spLocks noChangeArrowheads="1"/>
          </p:cNvSpPr>
          <p:nvPr/>
        </p:nvSpPr>
        <p:spPr bwMode="auto">
          <a:xfrm>
            <a:off x="2" y="4221657"/>
            <a:ext cx="2467342" cy="646331"/>
          </a:xfrm>
          <a:prstGeom prst="rect">
            <a:avLst/>
          </a:prstGeom>
          <a:solidFill>
            <a:srgbClr val="FF0000"/>
          </a:solidFill>
          <a:ln w="28575">
            <a:solidFill>
              <a:srgbClr val="0000FF"/>
            </a:solidFill>
            <a:miter lim="800000"/>
            <a:headEnd/>
            <a:tailEnd/>
          </a:ln>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b="1" i="1" smtClean="0">
                <a:solidFill>
                  <a:prstClr val="black"/>
                </a:solidFill>
              </a:rPr>
              <a:t>Genomic Instability</a:t>
            </a:r>
          </a:p>
          <a:p>
            <a:pPr eaLnBrk="1" fontAlgn="base" hangingPunct="1">
              <a:spcBef>
                <a:spcPct val="0"/>
              </a:spcBef>
              <a:spcAft>
                <a:spcPct val="0"/>
              </a:spcAft>
            </a:pPr>
            <a:r>
              <a:rPr lang="it-IT" altLang="it-IT" b="1" i="1" smtClean="0">
                <a:solidFill>
                  <a:prstClr val="black"/>
                </a:solidFill>
              </a:rPr>
              <a:t>Nat Gen Engineering</a:t>
            </a:r>
          </a:p>
        </p:txBody>
      </p:sp>
      <p:sp>
        <p:nvSpPr>
          <p:cNvPr id="127006" name="Line 29"/>
          <p:cNvSpPr>
            <a:spLocks noChangeShapeType="1"/>
          </p:cNvSpPr>
          <p:nvPr/>
        </p:nvSpPr>
        <p:spPr bwMode="auto">
          <a:xfrm>
            <a:off x="1390719" y="4724400"/>
            <a:ext cx="385233" cy="649288"/>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7007" name="Rectangle 30"/>
          <p:cNvSpPr>
            <a:spLocks noChangeArrowheads="1"/>
          </p:cNvSpPr>
          <p:nvPr/>
        </p:nvSpPr>
        <p:spPr bwMode="auto">
          <a:xfrm>
            <a:off x="3695701" y="4076700"/>
            <a:ext cx="1435008" cy="369332"/>
          </a:xfrm>
          <a:prstGeom prst="rect">
            <a:avLst/>
          </a:prstGeom>
          <a:solidFill>
            <a:srgbClr val="FFFF00"/>
          </a:solidFill>
          <a:ln w="28575">
            <a:solidFill>
              <a:srgbClr val="0033CC"/>
            </a:solidFill>
            <a:miter lim="800000"/>
            <a:headEnd/>
            <a:tailEnd/>
          </a:ln>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20000"/>
              </a:spcBef>
              <a:spcAft>
                <a:spcPct val="0"/>
              </a:spcAft>
            </a:pPr>
            <a:r>
              <a:rPr lang="it-IT" altLang="it-IT" i="1" smtClean="0">
                <a:solidFill>
                  <a:prstClr val="black"/>
                </a:solidFill>
              </a:rPr>
              <a:t>Oncogens</a:t>
            </a:r>
            <a:r>
              <a:rPr lang="it-IT" altLang="it-IT" smtClean="0">
                <a:solidFill>
                  <a:prstClr val="black"/>
                </a:solidFill>
              </a:rPr>
              <a:t> +</a:t>
            </a:r>
          </a:p>
        </p:txBody>
      </p:sp>
      <p:sp>
        <p:nvSpPr>
          <p:cNvPr id="127008" name="Rectangle 31"/>
          <p:cNvSpPr>
            <a:spLocks noChangeArrowheads="1"/>
          </p:cNvSpPr>
          <p:nvPr/>
        </p:nvSpPr>
        <p:spPr bwMode="auto">
          <a:xfrm>
            <a:off x="2832101" y="5084764"/>
            <a:ext cx="2133918" cy="369332"/>
          </a:xfrm>
          <a:prstGeom prst="rect">
            <a:avLst/>
          </a:prstGeom>
          <a:solidFill>
            <a:srgbClr val="FF6600"/>
          </a:solidFill>
          <a:ln w="28575">
            <a:solidFill>
              <a:srgbClr val="0033CC"/>
            </a:solidFill>
            <a:miter lim="800000"/>
            <a:headEnd/>
            <a:tailEnd/>
          </a:ln>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20000"/>
              </a:spcBef>
              <a:spcAft>
                <a:spcPct val="0"/>
              </a:spcAft>
            </a:pPr>
            <a:r>
              <a:rPr lang="it-IT" altLang="it-IT" i="1" smtClean="0">
                <a:solidFill>
                  <a:prstClr val="black"/>
                </a:solidFill>
              </a:rPr>
              <a:t>Oncosuppressors</a:t>
            </a:r>
            <a:r>
              <a:rPr lang="it-IT" altLang="it-IT" smtClean="0">
                <a:solidFill>
                  <a:prstClr val="black"/>
                </a:solidFill>
              </a:rPr>
              <a:t> -</a:t>
            </a:r>
          </a:p>
        </p:txBody>
      </p:sp>
      <p:sp>
        <p:nvSpPr>
          <p:cNvPr id="127009" name="Rectangle 32"/>
          <p:cNvSpPr>
            <a:spLocks noChangeArrowheads="1"/>
          </p:cNvSpPr>
          <p:nvPr/>
        </p:nvSpPr>
        <p:spPr bwMode="auto">
          <a:xfrm>
            <a:off x="7440414" y="908050"/>
            <a:ext cx="1676485" cy="369332"/>
          </a:xfrm>
          <a:prstGeom prst="rect">
            <a:avLst/>
          </a:prstGeom>
          <a:solidFill>
            <a:srgbClr val="FFFF00"/>
          </a:solidFill>
          <a:ln w="9525">
            <a:solidFill>
              <a:srgbClr val="0033CC"/>
            </a:solidFill>
            <a:miter lim="800000"/>
            <a:headEnd/>
            <a:tailEnd/>
          </a:ln>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20000"/>
              </a:spcBef>
              <a:spcAft>
                <a:spcPct val="0"/>
              </a:spcAft>
            </a:pPr>
            <a:r>
              <a:rPr lang="it-IT" altLang="it-IT" smtClean="0">
                <a:solidFill>
                  <a:prstClr val="black"/>
                </a:solidFill>
              </a:rPr>
              <a:t>Translocations</a:t>
            </a:r>
          </a:p>
        </p:txBody>
      </p:sp>
      <p:sp>
        <p:nvSpPr>
          <p:cNvPr id="127010" name="Rectangle 33"/>
          <p:cNvSpPr>
            <a:spLocks noChangeArrowheads="1"/>
          </p:cNvSpPr>
          <p:nvPr/>
        </p:nvSpPr>
        <p:spPr bwMode="auto">
          <a:xfrm>
            <a:off x="6191383" y="476250"/>
            <a:ext cx="3942105" cy="369332"/>
          </a:xfrm>
          <a:prstGeom prst="rect">
            <a:avLst/>
          </a:prstGeom>
          <a:solidFill>
            <a:srgbClr val="FFFF00"/>
          </a:solidFill>
          <a:ln w="28575">
            <a:solidFill>
              <a:srgbClr val="0033CC"/>
            </a:solidFill>
            <a:miter lim="800000"/>
            <a:headEnd/>
            <a:tailEnd/>
          </a:ln>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mtClean="0">
                <a:solidFill>
                  <a:prstClr val="black"/>
                </a:solidFill>
              </a:rPr>
              <a:t>Chromosomal Instability/Engineering</a:t>
            </a:r>
          </a:p>
        </p:txBody>
      </p:sp>
      <p:sp>
        <p:nvSpPr>
          <p:cNvPr id="127011" name="Rectangle 34"/>
          <p:cNvSpPr>
            <a:spLocks noChangeArrowheads="1"/>
          </p:cNvSpPr>
          <p:nvPr/>
        </p:nvSpPr>
        <p:spPr bwMode="auto">
          <a:xfrm>
            <a:off x="3407903" y="4581525"/>
            <a:ext cx="1749197" cy="369332"/>
          </a:xfrm>
          <a:prstGeom prst="rect">
            <a:avLst/>
          </a:prstGeom>
          <a:solidFill>
            <a:srgbClr val="CCFF66"/>
          </a:solidFill>
          <a:ln w="28575">
            <a:solidFill>
              <a:srgbClr val="0033CC"/>
            </a:solidFill>
            <a:miter lim="800000"/>
            <a:headEnd/>
            <a:tailEnd/>
          </a:ln>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20000"/>
              </a:spcBef>
              <a:spcAft>
                <a:spcPct val="0"/>
              </a:spcAft>
            </a:pPr>
            <a:r>
              <a:rPr lang="it-IT" altLang="it-IT" i="1" smtClean="0">
                <a:solidFill>
                  <a:prstClr val="black"/>
                </a:solidFill>
              </a:rPr>
              <a:t>Care Keepers</a:t>
            </a:r>
            <a:r>
              <a:rPr lang="it-IT" altLang="it-IT" smtClean="0">
                <a:solidFill>
                  <a:prstClr val="black"/>
                </a:solidFill>
              </a:rPr>
              <a:t> -</a:t>
            </a:r>
          </a:p>
        </p:txBody>
      </p:sp>
      <p:sp>
        <p:nvSpPr>
          <p:cNvPr id="127012" name="Line 35"/>
          <p:cNvSpPr>
            <a:spLocks noChangeShapeType="1"/>
          </p:cNvSpPr>
          <p:nvPr/>
        </p:nvSpPr>
        <p:spPr bwMode="auto">
          <a:xfrm>
            <a:off x="5615519" y="1629270"/>
            <a:ext cx="1536700" cy="1223963"/>
          </a:xfrm>
          <a:prstGeom prst="line">
            <a:avLst/>
          </a:prstGeom>
          <a:noFill/>
          <a:ln w="28575">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7013" name="Line 36"/>
          <p:cNvSpPr>
            <a:spLocks noChangeShapeType="1"/>
          </p:cNvSpPr>
          <p:nvPr/>
        </p:nvSpPr>
        <p:spPr bwMode="auto">
          <a:xfrm>
            <a:off x="7632701" y="1268413"/>
            <a:ext cx="95251" cy="1512887"/>
          </a:xfrm>
          <a:prstGeom prst="line">
            <a:avLst/>
          </a:prstGeom>
          <a:noFill/>
          <a:ln w="28575">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7014" name="Line 37"/>
          <p:cNvSpPr>
            <a:spLocks noChangeShapeType="1"/>
          </p:cNvSpPr>
          <p:nvPr/>
        </p:nvSpPr>
        <p:spPr bwMode="auto">
          <a:xfrm>
            <a:off x="5712884" y="4221163"/>
            <a:ext cx="575733" cy="0"/>
          </a:xfrm>
          <a:prstGeom prst="line">
            <a:avLst/>
          </a:prstGeom>
          <a:noFill/>
          <a:ln w="28575">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7015" name="Line 38"/>
          <p:cNvSpPr>
            <a:spLocks noChangeShapeType="1"/>
          </p:cNvSpPr>
          <p:nvPr/>
        </p:nvSpPr>
        <p:spPr bwMode="auto">
          <a:xfrm flipV="1">
            <a:off x="5903387" y="4437558"/>
            <a:ext cx="673100" cy="287337"/>
          </a:xfrm>
          <a:prstGeom prst="line">
            <a:avLst/>
          </a:prstGeom>
          <a:noFill/>
          <a:ln w="28575">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7016" name="Line 39"/>
          <p:cNvSpPr>
            <a:spLocks noChangeShapeType="1"/>
          </p:cNvSpPr>
          <p:nvPr/>
        </p:nvSpPr>
        <p:spPr bwMode="auto">
          <a:xfrm flipV="1">
            <a:off x="6000752" y="4797425"/>
            <a:ext cx="575733" cy="287338"/>
          </a:xfrm>
          <a:prstGeom prst="line">
            <a:avLst/>
          </a:prstGeom>
          <a:noFill/>
          <a:ln w="28575">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7017" name="Line 40"/>
          <p:cNvSpPr>
            <a:spLocks noChangeShapeType="1"/>
          </p:cNvSpPr>
          <p:nvPr/>
        </p:nvSpPr>
        <p:spPr bwMode="auto">
          <a:xfrm flipV="1">
            <a:off x="5520267" y="5229225"/>
            <a:ext cx="1536700" cy="503238"/>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7018" name="Line 41"/>
          <p:cNvSpPr>
            <a:spLocks noChangeShapeType="1"/>
          </p:cNvSpPr>
          <p:nvPr/>
        </p:nvSpPr>
        <p:spPr bwMode="auto">
          <a:xfrm>
            <a:off x="3407851" y="3860803"/>
            <a:ext cx="192617" cy="576263"/>
          </a:xfrm>
          <a:prstGeom prst="line">
            <a:avLst/>
          </a:prstGeom>
          <a:noFill/>
          <a:ln w="19050">
            <a:solidFill>
              <a:srgbClr val="FFCC00"/>
            </a:solidFill>
            <a:prstDash val="sysDot"/>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7019" name="Line 42"/>
          <p:cNvSpPr>
            <a:spLocks noChangeShapeType="1"/>
          </p:cNvSpPr>
          <p:nvPr/>
        </p:nvSpPr>
        <p:spPr bwMode="auto">
          <a:xfrm>
            <a:off x="3215217" y="3860800"/>
            <a:ext cx="192616" cy="1081088"/>
          </a:xfrm>
          <a:prstGeom prst="line">
            <a:avLst/>
          </a:prstGeom>
          <a:noFill/>
          <a:ln w="19050">
            <a:solidFill>
              <a:srgbClr val="FFCC00"/>
            </a:solidFill>
            <a:prstDash val="sysDot"/>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547884" name="Rectangle 44"/>
          <p:cNvSpPr>
            <a:spLocks noChangeArrowheads="1"/>
          </p:cNvSpPr>
          <p:nvPr/>
        </p:nvSpPr>
        <p:spPr bwMode="auto">
          <a:xfrm>
            <a:off x="4656667" y="6165850"/>
            <a:ext cx="1556836" cy="369332"/>
          </a:xfrm>
          <a:prstGeom prst="rect">
            <a:avLst/>
          </a:prstGeom>
          <a:solidFill>
            <a:schemeClr val="accent3">
              <a:lumMod val="60000"/>
              <a:lumOff val="40000"/>
            </a:schemeClr>
          </a:solidFill>
          <a:ln w="28575">
            <a:solidFill>
              <a:schemeClr val="accent2"/>
            </a:solidFill>
            <a:miter lim="800000"/>
            <a:headEnd/>
            <a:tailEnd/>
          </a:ln>
          <a:effectLst/>
        </p:spPr>
        <p:txBody>
          <a:bodyPr wrap="none">
            <a:spAutoFit/>
          </a:bodyPr>
          <a:lstStyle/>
          <a:p>
            <a:pPr fontAlgn="base">
              <a:spcBef>
                <a:spcPct val="20000"/>
              </a:spcBef>
              <a:spcAft>
                <a:spcPct val="0"/>
              </a:spcAft>
              <a:defRPr/>
            </a:pPr>
            <a:r>
              <a:rPr lang="it-IT">
                <a:solidFill>
                  <a:prstClr val="black"/>
                </a:solidFill>
                <a:latin typeface="Arial" pitchFamily="34" charset="0"/>
              </a:rPr>
              <a:t>Micro RNAs -</a:t>
            </a:r>
          </a:p>
        </p:txBody>
      </p:sp>
      <p:sp>
        <p:nvSpPr>
          <p:cNvPr id="127021" name="Line 45"/>
          <p:cNvSpPr>
            <a:spLocks noChangeShapeType="1"/>
          </p:cNvSpPr>
          <p:nvPr/>
        </p:nvSpPr>
        <p:spPr bwMode="auto">
          <a:xfrm flipV="1">
            <a:off x="6288699" y="5301158"/>
            <a:ext cx="958849" cy="865187"/>
          </a:xfrm>
          <a:prstGeom prst="line">
            <a:avLst/>
          </a:prstGeom>
          <a:noFill/>
          <a:ln w="28575">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7022" name="Oval 46"/>
          <p:cNvSpPr>
            <a:spLocks noChangeArrowheads="1"/>
          </p:cNvSpPr>
          <p:nvPr/>
        </p:nvSpPr>
        <p:spPr bwMode="auto">
          <a:xfrm>
            <a:off x="6769101" y="908050"/>
            <a:ext cx="450851" cy="2159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smtClean="0">
                <a:solidFill>
                  <a:prstClr val="black"/>
                </a:solidFill>
              </a:rPr>
              <a:t>a</a:t>
            </a:r>
          </a:p>
        </p:txBody>
      </p:sp>
      <p:sp>
        <p:nvSpPr>
          <p:cNvPr id="127023" name="Oval 47"/>
          <p:cNvSpPr>
            <a:spLocks noChangeArrowheads="1"/>
          </p:cNvSpPr>
          <p:nvPr/>
        </p:nvSpPr>
        <p:spPr bwMode="auto">
          <a:xfrm>
            <a:off x="4176514" y="765175"/>
            <a:ext cx="450849" cy="2159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smtClean="0">
                <a:solidFill>
                  <a:prstClr val="black"/>
                </a:solidFill>
              </a:rPr>
              <a:t>b</a:t>
            </a:r>
          </a:p>
        </p:txBody>
      </p:sp>
      <p:sp>
        <p:nvSpPr>
          <p:cNvPr id="127024" name="Oval 48"/>
          <p:cNvSpPr>
            <a:spLocks noChangeArrowheads="1"/>
          </p:cNvSpPr>
          <p:nvPr/>
        </p:nvSpPr>
        <p:spPr bwMode="auto">
          <a:xfrm>
            <a:off x="3983569" y="2565400"/>
            <a:ext cx="450851" cy="2159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smtClean="0">
                <a:solidFill>
                  <a:prstClr val="black"/>
                </a:solidFill>
              </a:rPr>
              <a:t>c1</a:t>
            </a:r>
          </a:p>
        </p:txBody>
      </p:sp>
      <p:sp>
        <p:nvSpPr>
          <p:cNvPr id="127025" name="Oval 49"/>
          <p:cNvSpPr>
            <a:spLocks noChangeArrowheads="1"/>
          </p:cNvSpPr>
          <p:nvPr/>
        </p:nvSpPr>
        <p:spPr bwMode="auto">
          <a:xfrm>
            <a:off x="4752248" y="3213100"/>
            <a:ext cx="450849" cy="2159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smtClean="0">
                <a:solidFill>
                  <a:prstClr val="black"/>
                </a:solidFill>
              </a:rPr>
              <a:t>c2</a:t>
            </a:r>
          </a:p>
        </p:txBody>
      </p:sp>
      <p:sp>
        <p:nvSpPr>
          <p:cNvPr id="127026" name="Oval 50"/>
          <p:cNvSpPr>
            <a:spLocks noChangeArrowheads="1"/>
          </p:cNvSpPr>
          <p:nvPr/>
        </p:nvSpPr>
        <p:spPr bwMode="auto">
          <a:xfrm>
            <a:off x="4559301" y="3933825"/>
            <a:ext cx="450851" cy="2159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smtClean="0">
                <a:solidFill>
                  <a:prstClr val="black"/>
                </a:solidFill>
              </a:rPr>
              <a:t>d1</a:t>
            </a:r>
          </a:p>
        </p:txBody>
      </p:sp>
      <p:sp>
        <p:nvSpPr>
          <p:cNvPr id="127027" name="Oval 51"/>
          <p:cNvSpPr>
            <a:spLocks noChangeArrowheads="1"/>
          </p:cNvSpPr>
          <p:nvPr/>
        </p:nvSpPr>
        <p:spPr bwMode="auto">
          <a:xfrm>
            <a:off x="3888403" y="4437063"/>
            <a:ext cx="450849" cy="2159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smtClean="0">
                <a:solidFill>
                  <a:prstClr val="black"/>
                </a:solidFill>
              </a:rPr>
              <a:t>d2</a:t>
            </a:r>
          </a:p>
        </p:txBody>
      </p:sp>
      <p:sp>
        <p:nvSpPr>
          <p:cNvPr id="127028" name="Oval 52"/>
          <p:cNvSpPr>
            <a:spLocks noChangeArrowheads="1"/>
          </p:cNvSpPr>
          <p:nvPr/>
        </p:nvSpPr>
        <p:spPr bwMode="auto">
          <a:xfrm>
            <a:off x="3600471" y="5013325"/>
            <a:ext cx="450849" cy="2159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smtClean="0">
                <a:solidFill>
                  <a:prstClr val="black"/>
                </a:solidFill>
              </a:rPr>
              <a:t>d3</a:t>
            </a:r>
          </a:p>
        </p:txBody>
      </p:sp>
      <p:sp>
        <p:nvSpPr>
          <p:cNvPr id="127029" name="Oval 53"/>
          <p:cNvSpPr>
            <a:spLocks noChangeArrowheads="1"/>
          </p:cNvSpPr>
          <p:nvPr/>
        </p:nvSpPr>
        <p:spPr bwMode="auto">
          <a:xfrm>
            <a:off x="1968501" y="5300663"/>
            <a:ext cx="450851" cy="2159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smtClean="0">
                <a:solidFill>
                  <a:prstClr val="black"/>
                </a:solidFill>
              </a:rPr>
              <a:t>e</a:t>
            </a:r>
          </a:p>
        </p:txBody>
      </p:sp>
      <p:sp>
        <p:nvSpPr>
          <p:cNvPr id="127030" name="Oval 54"/>
          <p:cNvSpPr>
            <a:spLocks noChangeArrowheads="1"/>
          </p:cNvSpPr>
          <p:nvPr/>
        </p:nvSpPr>
        <p:spPr bwMode="auto">
          <a:xfrm>
            <a:off x="5713214" y="5949950"/>
            <a:ext cx="450849" cy="2159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smtClean="0">
                <a:solidFill>
                  <a:prstClr val="black"/>
                </a:solidFill>
              </a:rPr>
              <a:t>f</a:t>
            </a:r>
          </a:p>
        </p:txBody>
      </p:sp>
      <p:sp>
        <p:nvSpPr>
          <p:cNvPr id="127031" name="Rectangle 55"/>
          <p:cNvSpPr>
            <a:spLocks noChangeArrowheads="1"/>
          </p:cNvSpPr>
          <p:nvPr/>
        </p:nvSpPr>
        <p:spPr bwMode="auto">
          <a:xfrm>
            <a:off x="7831667" y="114578"/>
            <a:ext cx="2557110" cy="36933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mtClean="0">
                <a:solidFill>
                  <a:prstClr val="black"/>
                </a:solidFill>
              </a:rPr>
              <a:t>Microsatellite Instability</a:t>
            </a:r>
          </a:p>
        </p:txBody>
      </p:sp>
      <p:sp>
        <p:nvSpPr>
          <p:cNvPr id="127032" name="Rectangle 56"/>
          <p:cNvSpPr>
            <a:spLocks noChangeArrowheads="1"/>
          </p:cNvSpPr>
          <p:nvPr/>
        </p:nvSpPr>
        <p:spPr bwMode="auto">
          <a:xfrm>
            <a:off x="6289069" y="115889"/>
            <a:ext cx="736099" cy="369332"/>
          </a:xfrm>
          <a:prstGeom prst="rect">
            <a:avLst/>
          </a:prstGeom>
          <a:solidFill>
            <a:srgbClr val="FFFF00"/>
          </a:solidFill>
          <a:ln w="9525">
            <a:solidFill>
              <a:schemeClr val="accent2"/>
            </a:solidFill>
            <a:miter lim="800000"/>
            <a:headEnd/>
            <a:tailEnd/>
          </a:ln>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mtClean="0">
                <a:solidFill>
                  <a:prstClr val="black"/>
                </a:solidFill>
              </a:rPr>
              <a:t>(CIN)</a:t>
            </a:r>
          </a:p>
        </p:txBody>
      </p:sp>
      <p:sp>
        <p:nvSpPr>
          <p:cNvPr id="127033" name="Rectangle 57"/>
          <p:cNvSpPr>
            <a:spLocks noChangeArrowheads="1"/>
          </p:cNvSpPr>
          <p:nvPr/>
        </p:nvSpPr>
        <p:spPr bwMode="auto">
          <a:xfrm>
            <a:off x="11117226" y="1"/>
            <a:ext cx="813043" cy="36933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mtClean="0">
                <a:solidFill>
                  <a:prstClr val="black"/>
                </a:solidFill>
              </a:rPr>
              <a:t>(MSI).</a:t>
            </a:r>
          </a:p>
        </p:txBody>
      </p:sp>
      <p:sp>
        <p:nvSpPr>
          <p:cNvPr id="127034" name="Line 58"/>
          <p:cNvSpPr>
            <a:spLocks noChangeShapeType="1"/>
          </p:cNvSpPr>
          <p:nvPr/>
        </p:nvSpPr>
        <p:spPr bwMode="auto">
          <a:xfrm>
            <a:off x="9072034" y="5229225"/>
            <a:ext cx="480484" cy="287338"/>
          </a:xfrm>
          <a:prstGeom prst="line">
            <a:avLst/>
          </a:prstGeom>
          <a:noFill/>
          <a:ln w="28575">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7035" name="Rectangle 59"/>
          <p:cNvSpPr>
            <a:spLocks noChangeArrowheads="1"/>
          </p:cNvSpPr>
          <p:nvPr/>
        </p:nvSpPr>
        <p:spPr bwMode="auto">
          <a:xfrm>
            <a:off x="8496300" y="5589589"/>
            <a:ext cx="2210862" cy="369332"/>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20000"/>
              </a:spcBef>
              <a:spcAft>
                <a:spcPct val="0"/>
              </a:spcAft>
            </a:pPr>
            <a:r>
              <a:rPr lang="it-IT" altLang="it-IT" b="1" i="1" smtClean="0">
                <a:solidFill>
                  <a:prstClr val="black"/>
                </a:solidFill>
              </a:rPr>
              <a:t>Cancer Stem Cells</a:t>
            </a:r>
          </a:p>
        </p:txBody>
      </p:sp>
      <p:sp>
        <p:nvSpPr>
          <p:cNvPr id="127036" name="Rectangle 60"/>
          <p:cNvSpPr>
            <a:spLocks noChangeArrowheads="1"/>
          </p:cNvSpPr>
          <p:nvPr/>
        </p:nvSpPr>
        <p:spPr bwMode="auto">
          <a:xfrm>
            <a:off x="9457597" y="6021882"/>
            <a:ext cx="1955087" cy="64633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z="1200" b="1" smtClean="0">
                <a:solidFill>
                  <a:prstClr val="black"/>
                </a:solidFill>
              </a:rPr>
              <a:t>+ </a:t>
            </a:r>
            <a:r>
              <a:rPr lang="it-IT" altLang="it-IT" sz="1200" b="1" i="1" smtClean="0">
                <a:solidFill>
                  <a:prstClr val="black"/>
                </a:solidFill>
              </a:rPr>
              <a:t>STROMA (Fibroblasts)</a:t>
            </a:r>
            <a:br>
              <a:rPr lang="it-IT" altLang="it-IT" sz="1200" b="1" i="1" smtClean="0">
                <a:solidFill>
                  <a:prstClr val="black"/>
                </a:solidFill>
              </a:rPr>
            </a:br>
            <a:r>
              <a:rPr lang="it-IT" altLang="it-IT" sz="1200" b="1" i="1" smtClean="0">
                <a:solidFill>
                  <a:prstClr val="black"/>
                </a:solidFill>
              </a:rPr>
              <a:t>ENDOTHELIOCYTES</a:t>
            </a:r>
          </a:p>
          <a:p>
            <a:pPr eaLnBrk="1" fontAlgn="base" hangingPunct="1">
              <a:spcBef>
                <a:spcPct val="0"/>
              </a:spcBef>
              <a:spcAft>
                <a:spcPct val="0"/>
              </a:spcAft>
            </a:pPr>
            <a:r>
              <a:rPr lang="it-IT" altLang="it-IT" sz="1200" b="1" i="1" smtClean="0">
                <a:solidFill>
                  <a:prstClr val="black"/>
                </a:solidFill>
              </a:rPr>
              <a:t>MACROPHAGES</a:t>
            </a:r>
          </a:p>
        </p:txBody>
      </p:sp>
      <p:sp>
        <p:nvSpPr>
          <p:cNvPr id="127037" name="Rectangle 61"/>
          <p:cNvSpPr>
            <a:spLocks noChangeArrowheads="1"/>
          </p:cNvSpPr>
          <p:nvPr/>
        </p:nvSpPr>
        <p:spPr bwMode="auto">
          <a:xfrm>
            <a:off x="11150600" y="5229226"/>
            <a:ext cx="783228" cy="36933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mtClean="0">
                <a:solidFill>
                  <a:prstClr val="black"/>
                </a:solidFill>
              </a:rPr>
              <a:t>TOFT</a:t>
            </a:r>
          </a:p>
        </p:txBody>
      </p:sp>
      <p:sp>
        <p:nvSpPr>
          <p:cNvPr id="127038" name="Line 62"/>
          <p:cNvSpPr>
            <a:spLocks noChangeShapeType="1"/>
          </p:cNvSpPr>
          <p:nvPr/>
        </p:nvSpPr>
        <p:spPr bwMode="auto">
          <a:xfrm flipH="1" flipV="1">
            <a:off x="6096000" y="5229225"/>
            <a:ext cx="383117" cy="215900"/>
          </a:xfrm>
          <a:prstGeom prst="line">
            <a:avLst/>
          </a:prstGeom>
          <a:noFill/>
          <a:ln w="28575">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7039" name="Line 63"/>
          <p:cNvSpPr>
            <a:spLocks noChangeShapeType="1"/>
          </p:cNvSpPr>
          <p:nvPr/>
        </p:nvSpPr>
        <p:spPr bwMode="auto">
          <a:xfrm flipH="1" flipV="1">
            <a:off x="5808133" y="4005263"/>
            <a:ext cx="863600" cy="1295400"/>
          </a:xfrm>
          <a:prstGeom prst="line">
            <a:avLst/>
          </a:prstGeom>
          <a:noFill/>
          <a:ln w="9525">
            <a:solidFill>
              <a:srgbClr val="CC0000"/>
            </a:solidFill>
            <a:prstDash val="sysDot"/>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27045" name="AutoShape 69"/>
          <p:cNvSpPr>
            <a:spLocks noChangeArrowheads="1"/>
          </p:cNvSpPr>
          <p:nvPr/>
        </p:nvSpPr>
        <p:spPr bwMode="auto">
          <a:xfrm>
            <a:off x="4656668" y="260350"/>
            <a:ext cx="1246717" cy="215900"/>
          </a:xfrm>
          <a:prstGeom prst="rightArrow">
            <a:avLst>
              <a:gd name="adj1" fmla="val 50000"/>
              <a:gd name="adj2" fmla="val 108272"/>
            </a:avLst>
          </a:prstGeom>
          <a:solidFill>
            <a:srgbClr val="FFFF00"/>
          </a:solidFill>
          <a:ln w="9525">
            <a:solidFill>
              <a:schemeClr val="tx1"/>
            </a:solidFill>
            <a:miter lim="800000"/>
            <a:headEnd/>
            <a:tailEnd/>
          </a:ln>
          <a:effectLst>
            <a:prstShdw prst="shdw17" dist="17961" dir="2700000">
              <a:schemeClr val="tx1">
                <a:gamma/>
                <a:shade val="60000"/>
                <a:invGamma/>
              </a:schemeClr>
            </a:prstShdw>
          </a:effectLst>
        </p:spPr>
        <p:txBody>
          <a:bodyPr wrap="none" anchor="ctr"/>
          <a:lstStyle/>
          <a:p>
            <a:pPr fontAlgn="base">
              <a:spcBef>
                <a:spcPct val="0"/>
              </a:spcBef>
              <a:spcAft>
                <a:spcPct val="0"/>
              </a:spcAft>
            </a:pPr>
            <a:endParaRPr lang="it-IT" smtClean="0">
              <a:solidFill>
                <a:prstClr val="black"/>
              </a:solidFill>
              <a:latin typeface="Arial" pitchFamily="34" charset="0"/>
            </a:endParaRPr>
          </a:p>
        </p:txBody>
      </p:sp>
      <p:sp>
        <p:nvSpPr>
          <p:cNvPr id="127046" name="AutoShape 70"/>
          <p:cNvSpPr>
            <a:spLocks noChangeArrowheads="1"/>
          </p:cNvSpPr>
          <p:nvPr/>
        </p:nvSpPr>
        <p:spPr bwMode="auto">
          <a:xfrm rot="-1728610">
            <a:off x="4656668" y="692150"/>
            <a:ext cx="1246717" cy="215900"/>
          </a:xfrm>
          <a:prstGeom prst="rightArrow">
            <a:avLst>
              <a:gd name="adj1" fmla="val 50000"/>
              <a:gd name="adj2" fmla="val 108272"/>
            </a:avLst>
          </a:prstGeom>
          <a:solidFill>
            <a:srgbClr val="FFFF00"/>
          </a:solidFill>
          <a:ln w="9525">
            <a:solidFill>
              <a:schemeClr val="tx1"/>
            </a:solidFill>
            <a:miter lim="800000"/>
            <a:headEnd/>
            <a:tailEnd/>
          </a:ln>
          <a:effectLst>
            <a:prstShdw prst="shdw17" dist="17961" dir="2700000">
              <a:schemeClr val="tx1">
                <a:gamma/>
                <a:shade val="60000"/>
                <a:invGamma/>
              </a:schemeClr>
            </a:prstShdw>
          </a:effectLst>
        </p:spPr>
        <p:txBody>
          <a:bodyPr wrap="none" anchor="ctr"/>
          <a:lstStyle/>
          <a:p>
            <a:pPr fontAlgn="base">
              <a:spcBef>
                <a:spcPct val="0"/>
              </a:spcBef>
              <a:spcAft>
                <a:spcPct val="0"/>
              </a:spcAft>
            </a:pPr>
            <a:endParaRPr lang="it-IT" smtClean="0">
              <a:solidFill>
                <a:prstClr val="black"/>
              </a:solidFill>
              <a:latin typeface="Arial" pitchFamily="34" charset="0"/>
            </a:endParaRPr>
          </a:p>
        </p:txBody>
      </p:sp>
    </p:spTree>
    <p:extLst>
      <p:ext uri="{BB962C8B-B14F-4D97-AF65-F5344CB8AC3E}">
        <p14:creationId xmlns:p14="http://schemas.microsoft.com/office/powerpoint/2010/main" val="2240558925"/>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itolo 1"/>
          <p:cNvSpPr>
            <a:spLocks noGrp="1"/>
          </p:cNvSpPr>
          <p:nvPr>
            <p:ph type="title"/>
          </p:nvPr>
        </p:nvSpPr>
        <p:spPr>
          <a:solidFill>
            <a:srgbClr val="FFFF00"/>
          </a:solidFill>
          <a:ln>
            <a:solidFill>
              <a:srgbClr val="C00000"/>
            </a:solidFill>
            <a:miter lim="800000"/>
            <a:headEnd/>
            <a:tailEnd/>
          </a:ln>
        </p:spPr>
        <p:txBody>
          <a:bodyPr/>
          <a:lstStyle/>
          <a:p>
            <a:pPr eaLnBrk="1" hangingPunct="1"/>
            <a:r>
              <a:rPr lang="it-IT" altLang="it-IT" b="1"/>
              <a:t>REMARK</a:t>
            </a:r>
          </a:p>
        </p:txBody>
      </p:sp>
      <p:sp>
        <p:nvSpPr>
          <p:cNvPr id="3" name="Segnaposto contenuto 2"/>
          <p:cNvSpPr>
            <a:spLocks noGrp="1"/>
          </p:cNvSpPr>
          <p:nvPr>
            <p:ph idx="1"/>
          </p:nvPr>
        </p:nvSpPr>
        <p:spPr>
          <a:xfrm>
            <a:off x="1981200" y="1600200"/>
            <a:ext cx="8229600" cy="3543300"/>
          </a:xfrm>
          <a:solidFill>
            <a:srgbClr val="FFFF00"/>
          </a:solidFill>
          <a:ln>
            <a:solidFill>
              <a:srgbClr val="C00000"/>
            </a:solidFill>
          </a:ln>
        </p:spPr>
        <p:txBody>
          <a:bodyPr rtlCol="0">
            <a:normAutofit/>
          </a:bodyPr>
          <a:lstStyle/>
          <a:p>
            <a:pPr eaLnBrk="1" fontAlgn="auto" hangingPunct="1">
              <a:spcAft>
                <a:spcPts val="0"/>
              </a:spcAft>
              <a:defRPr/>
            </a:pPr>
            <a:r>
              <a:rPr lang="en-GB" b="1" dirty="0"/>
              <a:t>Those who adhere to the </a:t>
            </a:r>
            <a:r>
              <a:rPr lang="en-GB" b="1" u="sng" dirty="0">
                <a:solidFill>
                  <a:srgbClr val="C00000"/>
                </a:solidFill>
                <a:effectLst>
                  <a:outerShdw blurRad="38100" dist="38100" dir="2700000" algn="tl">
                    <a:srgbClr val="000000">
                      <a:alpha val="43137"/>
                    </a:srgbClr>
                  </a:outerShdw>
                </a:effectLst>
              </a:rPr>
              <a:t>paradigm of stochastic mutations</a:t>
            </a:r>
            <a:r>
              <a:rPr lang="en-GB" b="1" dirty="0">
                <a:solidFill>
                  <a:srgbClr val="C00000"/>
                </a:solidFill>
                <a:effectLst>
                  <a:outerShdw blurRad="38100" dist="38100" dir="2700000" algn="tl">
                    <a:srgbClr val="000000">
                      <a:alpha val="43137"/>
                    </a:srgbClr>
                  </a:outerShdw>
                </a:effectLst>
              </a:rPr>
              <a:t> </a:t>
            </a:r>
          </a:p>
          <a:p>
            <a:pPr eaLnBrk="1" fontAlgn="auto" hangingPunct="1">
              <a:spcAft>
                <a:spcPts val="0"/>
              </a:spcAft>
              <a:defRPr/>
            </a:pPr>
            <a:r>
              <a:rPr lang="en-GB" b="1" dirty="0"/>
              <a:t>and more generally </a:t>
            </a:r>
            <a:r>
              <a:rPr lang="en-GB" b="1" u="sng" dirty="0">
                <a:solidFill>
                  <a:srgbClr val="C00000"/>
                </a:solidFill>
                <a:effectLst>
                  <a:outerShdw blurRad="38100" dist="38100" dir="2700000" algn="tl">
                    <a:srgbClr val="000000">
                      <a:alpha val="43137"/>
                    </a:srgbClr>
                  </a:outerShdw>
                </a:effectLst>
              </a:rPr>
              <a:t>to a linear and gene-centric model of DNA </a:t>
            </a:r>
          </a:p>
          <a:p>
            <a:pPr algn="r" eaLnBrk="1" fontAlgn="auto" hangingPunct="1">
              <a:spcAft>
                <a:spcPts val="0"/>
              </a:spcAft>
              <a:defRPr/>
            </a:pPr>
            <a:r>
              <a:rPr lang="en-GB" b="1" u="sng" dirty="0"/>
              <a:t>            </a:t>
            </a:r>
            <a:r>
              <a:rPr lang="en-GB" b="1" dirty="0"/>
              <a:t>     </a:t>
            </a:r>
            <a:r>
              <a:rPr lang="en-GB" b="1" dirty="0">
                <a:solidFill>
                  <a:srgbClr val="C00000"/>
                </a:solidFill>
              </a:rPr>
              <a:t>have</a:t>
            </a:r>
            <a:r>
              <a:rPr lang="en-GB" b="1" u="sng" dirty="0">
                <a:solidFill>
                  <a:srgbClr val="C00000"/>
                </a:solidFill>
              </a:rPr>
              <a:t> </a:t>
            </a:r>
            <a:r>
              <a:rPr lang="en-GB" b="1" u="sng" dirty="0">
                <a:solidFill>
                  <a:srgbClr val="C00000"/>
                </a:solidFill>
                <a:effectLst>
                  <a:outerShdw blurRad="38100" dist="38100" dir="2700000" algn="tl">
                    <a:srgbClr val="000000">
                      <a:alpha val="43137"/>
                    </a:srgbClr>
                  </a:outerShdw>
                </a:effectLst>
              </a:rPr>
              <a:t>obviously some difficulty to accept  all this…</a:t>
            </a:r>
            <a:r>
              <a:rPr lang="en-GB" dirty="0">
                <a:solidFill>
                  <a:srgbClr val="C00000"/>
                </a:solidFill>
              </a:rPr>
              <a:t> </a:t>
            </a:r>
            <a:endParaRPr lang="it-IT" dirty="0">
              <a:solidFill>
                <a:srgbClr val="C00000"/>
              </a:solidFill>
            </a:endParaRPr>
          </a:p>
          <a:p>
            <a:pPr eaLnBrk="1" fontAlgn="auto" hangingPunct="1">
              <a:spcAft>
                <a:spcPts val="0"/>
              </a:spcAft>
              <a:defRPr/>
            </a:pPr>
            <a:endParaRPr lang="it-IT" dirty="0"/>
          </a:p>
        </p:txBody>
      </p:sp>
      <p:pic>
        <p:nvPicPr>
          <p:cNvPr id="157700" name="Picture 5" descr="youarehe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3" y="3714750"/>
            <a:ext cx="285750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6941880"/>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1981200" y="274638"/>
            <a:ext cx="8229600" cy="939800"/>
          </a:xfrm>
          <a:solidFill>
            <a:srgbClr val="FFFF00"/>
          </a:solidFill>
          <a:ln>
            <a:solidFill>
              <a:srgbClr val="C00000"/>
            </a:solidFill>
          </a:ln>
        </p:spPr>
        <p:txBody>
          <a:bodyPr rtlCol="0">
            <a:normAutofit/>
          </a:bodyPr>
          <a:lstStyle/>
          <a:p>
            <a:pPr eaLnBrk="1" fontAlgn="auto" hangingPunct="1">
              <a:spcAft>
                <a:spcPts val="0"/>
              </a:spcAft>
              <a:defRPr/>
            </a:pPr>
            <a:r>
              <a:rPr lang="it-IT" b="1" u="sng" dirty="0">
                <a:solidFill>
                  <a:schemeClr val="tx2">
                    <a:lumMod val="50000"/>
                  </a:schemeClr>
                </a:solidFill>
                <a:effectLst>
                  <a:outerShdw blurRad="38100" dist="38100" dir="2700000" algn="tl">
                    <a:srgbClr val="000000">
                      <a:alpha val="43137"/>
                    </a:srgbClr>
                  </a:outerShdw>
                </a:effectLst>
              </a:rPr>
              <a:t>The </a:t>
            </a:r>
            <a:r>
              <a:rPr lang="it-IT" b="1" u="sng" dirty="0" err="1">
                <a:solidFill>
                  <a:schemeClr val="tx2">
                    <a:lumMod val="50000"/>
                  </a:schemeClr>
                </a:solidFill>
                <a:effectLst>
                  <a:outerShdw blurRad="38100" dist="38100" dir="2700000" algn="tl">
                    <a:srgbClr val="000000">
                      <a:alpha val="43137"/>
                    </a:srgbClr>
                  </a:outerShdw>
                </a:effectLst>
              </a:rPr>
              <a:t>dynamic</a:t>
            </a:r>
            <a:r>
              <a:rPr lang="it-IT" b="1" u="sng" dirty="0">
                <a:solidFill>
                  <a:schemeClr val="tx2">
                    <a:lumMod val="50000"/>
                  </a:schemeClr>
                </a:solidFill>
                <a:effectLst>
                  <a:outerShdw blurRad="38100" dist="38100" dir="2700000" algn="tl">
                    <a:srgbClr val="000000">
                      <a:alpha val="43137"/>
                    </a:srgbClr>
                  </a:outerShdw>
                </a:effectLst>
              </a:rPr>
              <a:t> (</a:t>
            </a:r>
            <a:r>
              <a:rPr lang="it-IT" b="1" u="sng" dirty="0" err="1">
                <a:solidFill>
                  <a:schemeClr val="tx2">
                    <a:lumMod val="50000"/>
                  </a:schemeClr>
                </a:solidFill>
                <a:effectLst>
                  <a:outerShdw blurRad="38100" dist="38100" dir="2700000" algn="tl">
                    <a:srgbClr val="000000">
                      <a:alpha val="43137"/>
                    </a:srgbClr>
                  </a:outerShdw>
                </a:effectLst>
              </a:rPr>
              <a:t>epi</a:t>
            </a:r>
            <a:r>
              <a:rPr lang="it-IT" b="1" u="sng" dirty="0">
                <a:solidFill>
                  <a:schemeClr val="tx2">
                    <a:lumMod val="50000"/>
                  </a:schemeClr>
                </a:solidFill>
                <a:effectLst>
                  <a:outerShdw blurRad="38100" dist="38100" dir="2700000" algn="tl">
                    <a:srgbClr val="000000">
                      <a:alpha val="43137"/>
                    </a:srgbClr>
                  </a:outerShdw>
                </a:effectLst>
              </a:rPr>
              <a:t>)</a:t>
            </a:r>
            <a:r>
              <a:rPr lang="it-IT" b="1" u="sng" dirty="0" err="1">
                <a:solidFill>
                  <a:schemeClr val="tx2">
                    <a:lumMod val="50000"/>
                  </a:schemeClr>
                </a:solidFill>
                <a:effectLst>
                  <a:outerShdw blurRad="38100" dist="38100" dir="2700000" algn="tl">
                    <a:srgbClr val="000000">
                      <a:alpha val="43137"/>
                    </a:srgbClr>
                  </a:outerShdw>
                </a:effectLst>
              </a:rPr>
              <a:t>-genome</a:t>
            </a:r>
            <a:endParaRPr lang="it-IT" b="1" u="sng" dirty="0">
              <a:solidFill>
                <a:schemeClr val="tx2">
                  <a:lumMod val="50000"/>
                </a:schemeClr>
              </a:solidFill>
              <a:effectLst>
                <a:outerShdw blurRad="38100" dist="38100" dir="2700000" algn="tl">
                  <a:srgbClr val="000000">
                    <a:alpha val="43137"/>
                  </a:srgbClr>
                </a:outerShdw>
              </a:effectLst>
            </a:endParaRPr>
          </a:p>
        </p:txBody>
      </p:sp>
      <p:sp>
        <p:nvSpPr>
          <p:cNvPr id="3" name="Segnaposto contenuto 2"/>
          <p:cNvSpPr>
            <a:spLocks noGrp="1"/>
          </p:cNvSpPr>
          <p:nvPr>
            <p:ph idx="1"/>
          </p:nvPr>
        </p:nvSpPr>
        <p:spPr>
          <a:xfrm>
            <a:off x="2024065" y="1285875"/>
            <a:ext cx="8358187" cy="4357688"/>
          </a:xfrm>
          <a:solidFill>
            <a:srgbClr val="FFFF00"/>
          </a:solidFill>
          <a:ln>
            <a:solidFill>
              <a:srgbClr val="C00000"/>
            </a:solidFill>
          </a:ln>
        </p:spPr>
        <p:txBody>
          <a:bodyPr>
            <a:normAutofit/>
          </a:bodyPr>
          <a:lstStyle/>
          <a:p>
            <a:pPr eaLnBrk="1" hangingPunct="1">
              <a:lnSpc>
                <a:spcPct val="80000"/>
              </a:lnSpc>
              <a:buFont typeface="Arial" panose="020B0604020202020204" pitchFamily="34" charset="0"/>
              <a:buNone/>
              <a:defRPr/>
            </a:pPr>
            <a:r>
              <a:rPr lang="en-GB" sz="2700" dirty="0">
                <a:solidFill>
                  <a:srgbClr val="10253F"/>
                </a:solidFill>
              </a:rPr>
              <a:t>In fact </a:t>
            </a:r>
            <a:r>
              <a:rPr lang="en-GB" sz="2700" u="sng" dirty="0">
                <a:effectLst>
                  <a:outerShdw blurRad="38100" dist="38100" dir="2700000" algn="tl">
                    <a:srgbClr val="000000"/>
                  </a:outerShdw>
                </a:effectLst>
              </a:rPr>
              <a:t>o</a:t>
            </a:r>
            <a:r>
              <a:rPr lang="it-IT" sz="2700" b="1" u="sng" dirty="0" err="1">
                <a:effectLst>
                  <a:outerShdw blurRad="38100" dist="38100" dir="2700000" algn="tl">
                    <a:srgbClr val="FFFFFF"/>
                  </a:outerShdw>
                </a:effectLst>
              </a:rPr>
              <a:t>nly</a:t>
            </a:r>
            <a:r>
              <a:rPr lang="it-IT" sz="2700" u="sng" dirty="0">
                <a:effectLst>
                  <a:outerShdw blurRad="38100" dist="38100" dir="2700000" algn="tl">
                    <a:srgbClr val="FFFFFF"/>
                  </a:outerShdw>
                </a:effectLst>
              </a:rPr>
              <a:t> </a:t>
            </a:r>
            <a:r>
              <a:rPr lang="it-IT" sz="2700" b="1" u="sng" dirty="0">
                <a:effectLst>
                  <a:outerShdw blurRad="38100" dist="38100" dir="2700000" algn="tl">
                    <a:srgbClr val="FFFFFF"/>
                  </a:outerShdw>
                </a:effectLst>
              </a:rPr>
              <a:t>in a </a:t>
            </a:r>
            <a:r>
              <a:rPr lang="it-IT" sz="2700" b="1" u="sng" dirty="0" err="1">
                <a:effectLst>
                  <a:outerShdw blurRad="38100" dist="38100" dir="2700000" algn="tl">
                    <a:srgbClr val="FFFFFF"/>
                  </a:outerShdw>
                </a:effectLst>
              </a:rPr>
              <a:t>genome</a:t>
            </a:r>
            <a:r>
              <a:rPr lang="it-IT" sz="2700" b="1" u="sng" dirty="0">
                <a:effectLst>
                  <a:outerShdw blurRad="38100" dist="38100" dir="2700000" algn="tl">
                    <a:srgbClr val="FFFFFF"/>
                  </a:outerShdw>
                </a:effectLst>
              </a:rPr>
              <a:t> </a:t>
            </a:r>
            <a:r>
              <a:rPr lang="it-IT" sz="2700" b="1" u="sng" dirty="0" err="1">
                <a:effectLst>
                  <a:outerShdw blurRad="38100" dist="38100" dir="2700000" algn="tl">
                    <a:srgbClr val="FFFFFF"/>
                  </a:outerShdw>
                </a:effectLst>
              </a:rPr>
              <a:t>conceived</a:t>
            </a:r>
            <a:r>
              <a:rPr lang="it-IT" sz="2700" b="1" u="sng" dirty="0">
                <a:effectLst>
                  <a:outerShdw blurRad="38100" dist="38100" dir="2700000" algn="tl">
                    <a:srgbClr val="FFFFFF"/>
                  </a:outerShdw>
                </a:effectLst>
              </a:rPr>
              <a:t> </a:t>
            </a:r>
            <a:r>
              <a:rPr lang="it-IT" sz="2700" b="1" u="sng" dirty="0" err="1">
                <a:effectLst>
                  <a:outerShdw blurRad="38100" dist="38100" dir="2700000" algn="tl">
                    <a:srgbClr val="FFFFFF"/>
                  </a:outerShdw>
                </a:effectLst>
              </a:rPr>
              <a:t>as</a:t>
            </a:r>
            <a:r>
              <a:rPr lang="it-IT" sz="2700" b="1" u="sng" dirty="0">
                <a:effectLst>
                  <a:outerShdw blurRad="38100" dist="38100" dir="2700000" algn="tl">
                    <a:srgbClr val="FFFFFF"/>
                  </a:outerShdw>
                </a:effectLst>
              </a:rPr>
              <a:t> a </a:t>
            </a:r>
            <a:r>
              <a:rPr lang="it-IT" sz="2700" b="1" i="1" u="sng" dirty="0" err="1">
                <a:effectLst>
                  <a:outerShdw blurRad="38100" dist="38100" dir="2700000" algn="tl">
                    <a:srgbClr val="FFFFFF"/>
                  </a:outerShdw>
                </a:effectLst>
              </a:rPr>
              <a:t>unitary</a:t>
            </a:r>
            <a:r>
              <a:rPr lang="it-IT" sz="2700" b="1" u="sng" dirty="0">
                <a:effectLst>
                  <a:outerShdw blurRad="38100" dist="38100" dir="2700000" algn="tl">
                    <a:srgbClr val="FFFFFF"/>
                  </a:outerShdw>
                </a:effectLst>
              </a:rPr>
              <a:t> </a:t>
            </a:r>
            <a:br>
              <a:rPr lang="it-IT" sz="2700" b="1" u="sng" dirty="0">
                <a:effectLst>
                  <a:outerShdw blurRad="38100" dist="38100" dir="2700000" algn="tl">
                    <a:srgbClr val="FFFFFF"/>
                  </a:outerShdw>
                </a:effectLst>
              </a:rPr>
            </a:br>
            <a:r>
              <a:rPr lang="it-IT" sz="2700" b="1" u="sng" dirty="0">
                <a:effectLst>
                  <a:outerShdw blurRad="38100" dist="38100" dir="2700000" algn="tl">
                    <a:srgbClr val="FFFFFF"/>
                  </a:outerShdw>
                </a:effectLst>
              </a:rPr>
              <a:t>and </a:t>
            </a:r>
            <a:r>
              <a:rPr lang="it-IT" sz="2700" b="1" i="1" u="sng" dirty="0" err="1">
                <a:effectLst>
                  <a:outerShdw blurRad="38100" dist="38100" dir="2700000" algn="tl">
                    <a:srgbClr val="FFFFFF"/>
                  </a:outerShdw>
                </a:effectLst>
              </a:rPr>
              <a:t>complex</a:t>
            </a:r>
            <a:r>
              <a:rPr lang="it-IT" sz="2700" b="1" u="sng" dirty="0">
                <a:effectLst>
                  <a:outerShdw blurRad="38100" dist="38100" dir="2700000" algn="tl">
                    <a:srgbClr val="FFFFFF"/>
                  </a:outerShdw>
                </a:effectLst>
              </a:rPr>
              <a:t> (</a:t>
            </a:r>
            <a:r>
              <a:rPr lang="it-IT" sz="2700" b="1" u="sng" dirty="0" err="1">
                <a:effectLst>
                  <a:outerShdw blurRad="38100" dist="38100" dir="2700000" algn="tl">
                    <a:srgbClr val="FFFFFF"/>
                  </a:outerShdw>
                </a:effectLst>
              </a:rPr>
              <a:t>at</a:t>
            </a:r>
            <a:r>
              <a:rPr lang="it-IT" sz="2700" b="1" u="sng" dirty="0">
                <a:effectLst>
                  <a:outerShdw blurRad="38100" dist="38100" dir="2700000" algn="tl">
                    <a:srgbClr val="FFFFFF"/>
                  </a:outerShdw>
                </a:effectLst>
              </a:rPr>
              <a:t> the </a:t>
            </a:r>
            <a:r>
              <a:rPr lang="it-IT" sz="2700" b="1" u="sng" dirty="0" err="1">
                <a:effectLst>
                  <a:outerShdw blurRad="38100" dist="38100" dir="2700000" algn="tl">
                    <a:srgbClr val="FFFFFF"/>
                  </a:outerShdw>
                </a:effectLst>
              </a:rPr>
              <a:t>same</a:t>
            </a:r>
            <a:r>
              <a:rPr lang="it-IT" sz="2700" b="1" u="sng" dirty="0">
                <a:effectLst>
                  <a:outerShdw blurRad="38100" dist="38100" dir="2700000" algn="tl">
                    <a:srgbClr val="FFFFFF"/>
                  </a:outerShdw>
                </a:effectLst>
              </a:rPr>
              <a:t> time, </a:t>
            </a:r>
            <a:r>
              <a:rPr lang="it-IT" sz="2700" b="1" i="1" u="sng" dirty="0" err="1">
                <a:effectLst>
                  <a:outerShdw blurRad="38100" dist="38100" dir="2700000" algn="tl">
                    <a:srgbClr val="FFFFFF"/>
                  </a:outerShdw>
                </a:effectLst>
              </a:rPr>
              <a:t>dynamic</a:t>
            </a:r>
            <a:r>
              <a:rPr lang="it-IT" sz="2700" b="1" u="sng" dirty="0">
                <a:effectLst>
                  <a:outerShdw blurRad="38100" dist="38100" dir="2700000" algn="tl">
                    <a:srgbClr val="FFFFFF"/>
                  </a:outerShdw>
                </a:effectLst>
              </a:rPr>
              <a:t> </a:t>
            </a:r>
            <a:br>
              <a:rPr lang="it-IT" sz="2700" b="1" u="sng" dirty="0">
                <a:effectLst>
                  <a:outerShdw blurRad="38100" dist="38100" dir="2700000" algn="tl">
                    <a:srgbClr val="FFFFFF"/>
                  </a:outerShdw>
                </a:effectLst>
              </a:rPr>
            </a:br>
            <a:r>
              <a:rPr lang="it-IT" sz="2700" b="1" u="sng" dirty="0">
                <a:effectLst>
                  <a:outerShdw blurRad="38100" dist="38100" dir="2700000" algn="tl">
                    <a:srgbClr val="FFFFFF"/>
                  </a:outerShdw>
                </a:effectLst>
              </a:rPr>
              <a:t>and </a:t>
            </a:r>
            <a:r>
              <a:rPr lang="it-IT" sz="2700" b="1" i="1" u="sng" dirty="0">
                <a:effectLst>
                  <a:outerShdw blurRad="38100" dist="38100" dir="2700000" algn="tl">
                    <a:srgbClr val="FFFFFF"/>
                  </a:outerShdw>
                </a:effectLst>
              </a:rPr>
              <a:t>responsive</a:t>
            </a:r>
            <a:r>
              <a:rPr lang="it-IT" sz="2700" b="1" u="sng" dirty="0">
                <a:effectLst>
                  <a:outerShdw blurRad="38100" dist="38100" dir="2700000" algn="tl">
                    <a:srgbClr val="FFFFFF"/>
                  </a:outerShdw>
                </a:effectLst>
              </a:rPr>
              <a:t>) </a:t>
            </a:r>
            <a:r>
              <a:rPr lang="it-IT" sz="2700" b="1" i="1" u="sng" dirty="0" err="1">
                <a:effectLst>
                  <a:outerShdw blurRad="38100" dist="38100" dir="2700000" algn="tl">
                    <a:srgbClr val="FFFFFF"/>
                  </a:outerShdw>
                </a:effectLst>
              </a:rPr>
              <a:t>molecular</a:t>
            </a:r>
            <a:r>
              <a:rPr lang="it-IT" sz="2700" b="1" i="1" u="sng" dirty="0">
                <a:effectLst>
                  <a:outerShdw blurRad="38100" dist="38100" dir="2700000" algn="tl">
                    <a:srgbClr val="FFFFFF"/>
                  </a:outerShdw>
                </a:effectLst>
              </a:rPr>
              <a:t> network</a:t>
            </a:r>
            <a:r>
              <a:rPr lang="it-IT" sz="2700" u="sng" dirty="0">
                <a:effectLst>
                  <a:outerShdw blurRad="38100" dist="38100" dir="2700000" algn="tl">
                    <a:srgbClr val="FFFFFF"/>
                  </a:outerShdw>
                </a:effectLst>
              </a:rPr>
              <a:t>,</a:t>
            </a:r>
          </a:p>
          <a:p>
            <a:pPr eaLnBrk="1" hangingPunct="1">
              <a:lnSpc>
                <a:spcPct val="80000"/>
              </a:lnSpc>
              <a:buFont typeface="Arial" panose="020B0604020202020204" pitchFamily="34" charset="0"/>
              <a:buNone/>
              <a:defRPr/>
            </a:pPr>
            <a:r>
              <a:rPr lang="it-IT" sz="2700" dirty="0" err="1"/>
              <a:t>it</a:t>
            </a:r>
            <a:r>
              <a:rPr lang="it-IT" sz="2700" dirty="0"/>
              <a:t> </a:t>
            </a:r>
            <a:r>
              <a:rPr lang="it-IT" sz="2700" dirty="0" err="1"/>
              <a:t>is</a:t>
            </a:r>
            <a:r>
              <a:rPr lang="it-IT" sz="2700" dirty="0"/>
              <a:t> </a:t>
            </a:r>
            <a:r>
              <a:rPr lang="it-IT" sz="2700" dirty="0" err="1"/>
              <a:t>possible</a:t>
            </a:r>
            <a:r>
              <a:rPr lang="it-IT" sz="2700" dirty="0"/>
              <a:t> to </a:t>
            </a:r>
            <a:r>
              <a:rPr lang="it-IT" sz="2700" dirty="0" err="1"/>
              <a:t>suggest</a:t>
            </a:r>
            <a:r>
              <a:rPr lang="it-IT" sz="2700" dirty="0"/>
              <a:t> </a:t>
            </a:r>
            <a:r>
              <a:rPr lang="it-IT" sz="2700" dirty="0" err="1"/>
              <a:t>that</a:t>
            </a:r>
            <a:r>
              <a:rPr lang="it-IT" sz="2700" dirty="0"/>
              <a:t> </a:t>
            </a:r>
            <a:r>
              <a:rPr lang="it-IT" sz="2700" dirty="0" err="1"/>
              <a:t>all</a:t>
            </a:r>
            <a:r>
              <a:rPr lang="it-IT" sz="2700" dirty="0"/>
              <a:t> the </a:t>
            </a:r>
            <a:r>
              <a:rPr lang="it-IT" sz="2700" b="1" i="1" u="sng" dirty="0" err="1">
                <a:effectLst>
                  <a:outerShdw blurRad="38100" dist="38100" dir="2700000" algn="tl">
                    <a:srgbClr val="FFFFFF"/>
                  </a:outerShdw>
                </a:effectLst>
              </a:rPr>
              <a:t>epigenetic</a:t>
            </a:r>
            <a:r>
              <a:rPr lang="it-IT" sz="2700" dirty="0"/>
              <a:t> (</a:t>
            </a:r>
            <a:r>
              <a:rPr lang="it-IT" sz="2700" i="1" dirty="0">
                <a:effectLst>
                  <a:outerShdw blurRad="38100" dist="38100" dir="2700000" algn="tl">
                    <a:srgbClr val="FFFFFF"/>
                  </a:outerShdw>
                </a:effectLst>
              </a:rPr>
              <a:t>global </a:t>
            </a:r>
            <a:br>
              <a:rPr lang="it-IT" sz="2700" i="1" dirty="0">
                <a:effectLst>
                  <a:outerShdw blurRad="38100" dist="38100" dir="2700000" algn="tl">
                    <a:srgbClr val="FFFFFF"/>
                  </a:outerShdw>
                </a:effectLst>
              </a:rPr>
            </a:br>
            <a:r>
              <a:rPr lang="it-IT" sz="2700" i="1" dirty="0">
                <a:effectLst>
                  <a:outerShdw blurRad="38100" dist="38100" dir="2700000" algn="tl">
                    <a:srgbClr val="FFFFFF"/>
                  </a:outerShdw>
                </a:effectLst>
              </a:rPr>
              <a:t>DNA </a:t>
            </a:r>
            <a:r>
              <a:rPr lang="it-IT" sz="2700" i="1" dirty="0" err="1">
                <a:effectLst>
                  <a:outerShdw blurRad="38100" dist="38100" dir="2700000" algn="tl">
                    <a:srgbClr val="FFFFFF"/>
                  </a:outerShdw>
                </a:effectLst>
              </a:rPr>
              <a:t>hypomethylation</a:t>
            </a:r>
            <a:r>
              <a:rPr lang="it-IT" sz="2700" i="1" dirty="0">
                <a:effectLst>
                  <a:outerShdw blurRad="38100" dist="38100" dir="2700000" algn="tl">
                    <a:srgbClr val="FFFFFF"/>
                  </a:outerShdw>
                </a:effectLst>
              </a:rPr>
              <a:t>, </a:t>
            </a:r>
            <a:r>
              <a:rPr lang="it-IT" sz="2700" i="1" dirty="0" err="1">
                <a:effectLst>
                  <a:outerShdw blurRad="38100" dist="38100" dir="2700000" algn="tl">
                    <a:srgbClr val="FFFFFF"/>
                  </a:outerShdw>
                </a:effectLst>
              </a:rPr>
              <a:t>hyper-methylation</a:t>
            </a:r>
            <a:r>
              <a:rPr lang="it-IT" sz="2700" i="1" dirty="0">
                <a:effectLst>
                  <a:outerShdw blurRad="38100" dist="38100" dir="2700000" algn="tl">
                    <a:srgbClr val="FFFFFF"/>
                  </a:outerShdw>
                </a:effectLst>
              </a:rPr>
              <a:t> of promoter </a:t>
            </a:r>
            <a:r>
              <a:rPr lang="it-IT" sz="2700" i="1" dirty="0" err="1">
                <a:effectLst>
                  <a:outerShdw blurRad="38100" dist="38100" dir="2700000" algn="tl">
                    <a:srgbClr val="FFFFFF"/>
                  </a:outerShdw>
                </a:effectLst>
              </a:rPr>
              <a:t>sequences</a:t>
            </a:r>
            <a:r>
              <a:rPr lang="it-IT" sz="2700" i="1" dirty="0">
                <a:effectLst>
                  <a:outerShdw blurRad="38100" dist="38100" dir="2700000" algn="tl">
                    <a:srgbClr val="FFFFFF"/>
                  </a:outerShdw>
                </a:effectLst>
              </a:rPr>
              <a:t> of </a:t>
            </a:r>
            <a:r>
              <a:rPr lang="it-IT" sz="2700" i="1" dirty="0" err="1">
                <a:effectLst>
                  <a:outerShdw blurRad="38100" dist="38100" dir="2700000" algn="tl">
                    <a:srgbClr val="FFFFFF"/>
                  </a:outerShdw>
                </a:effectLst>
              </a:rPr>
              <a:t>tumor</a:t>
            </a:r>
            <a:r>
              <a:rPr lang="it-IT" sz="2700" i="1" dirty="0">
                <a:effectLst>
                  <a:outerShdw blurRad="38100" dist="38100" dir="2700000" algn="tl">
                    <a:srgbClr val="FFFFFF"/>
                  </a:outerShdw>
                </a:effectLst>
              </a:rPr>
              <a:t> </a:t>
            </a:r>
            <a:r>
              <a:rPr lang="it-IT" sz="2700" i="1" dirty="0" err="1">
                <a:effectLst>
                  <a:outerShdw blurRad="38100" dist="38100" dir="2700000" algn="tl">
                    <a:srgbClr val="FFFFFF"/>
                  </a:outerShdw>
                </a:effectLst>
              </a:rPr>
              <a:t>suppressor</a:t>
            </a:r>
            <a:r>
              <a:rPr lang="it-IT" sz="2700" i="1" dirty="0">
                <a:effectLst>
                  <a:outerShdw blurRad="38100" dist="38100" dir="2700000" algn="tl">
                    <a:srgbClr val="FFFFFF"/>
                  </a:outerShdw>
                </a:effectLst>
              </a:rPr>
              <a:t> </a:t>
            </a:r>
            <a:r>
              <a:rPr lang="it-IT" sz="2700" i="1" dirty="0" err="1">
                <a:effectLst>
                  <a:outerShdw blurRad="38100" dist="38100" dir="2700000" algn="tl">
                    <a:srgbClr val="FFFFFF"/>
                  </a:outerShdw>
                </a:effectLst>
              </a:rPr>
              <a:t>genes</a:t>
            </a:r>
            <a:r>
              <a:rPr lang="it-IT" sz="2700" i="1" dirty="0">
                <a:effectLst>
                  <a:outerShdw blurRad="38100" dist="38100" dir="2700000" algn="tl">
                    <a:srgbClr val="FFFFFF"/>
                  </a:outerShdw>
                </a:effectLst>
              </a:rPr>
              <a:t>, </a:t>
            </a:r>
            <a:r>
              <a:rPr lang="it-IT" sz="2700" i="1" dirty="0" err="1">
                <a:effectLst>
                  <a:outerShdw blurRad="38100" dist="38100" dir="2700000" algn="tl">
                    <a:srgbClr val="FFFFFF"/>
                  </a:outerShdw>
                </a:effectLst>
              </a:rPr>
              <a:t>ncRNA</a:t>
            </a:r>
            <a:r>
              <a:rPr lang="it-IT" sz="2700" i="1" dirty="0">
                <a:effectLst>
                  <a:outerShdw blurRad="38100" dist="38100" dir="2700000" algn="tl">
                    <a:srgbClr val="FFFFFF"/>
                  </a:outerShdw>
                </a:effectLst>
              </a:rPr>
              <a:t> networks </a:t>
            </a:r>
            <a:r>
              <a:rPr lang="it-IT" sz="2700" i="1" dirty="0" err="1">
                <a:effectLst>
                  <a:outerShdw blurRad="38100" dist="38100" dir="2700000" algn="tl">
                    <a:srgbClr val="FFFFFF"/>
                  </a:outerShdw>
                </a:effectLst>
              </a:rPr>
              <a:t>modifications</a:t>
            </a:r>
            <a:r>
              <a:rPr lang="it-IT" sz="2700" i="1" dirty="0">
                <a:effectLst>
                  <a:outerShdw blurRad="38100" dist="38100" dir="2700000" algn="tl">
                    <a:srgbClr val="FFFFFF"/>
                  </a:outerShdw>
                </a:effectLst>
              </a:rPr>
              <a:t>..</a:t>
            </a:r>
            <a:r>
              <a:rPr lang="it-IT" sz="2700" dirty="0"/>
              <a:t>), </a:t>
            </a:r>
            <a:r>
              <a:rPr lang="it-IT" sz="2700" b="1" i="1" u="sng" dirty="0" err="1">
                <a:effectLst>
                  <a:outerShdw blurRad="38100" dist="38100" dir="2700000" algn="tl">
                    <a:srgbClr val="FFFFFF"/>
                  </a:outerShdw>
                </a:effectLst>
              </a:rPr>
              <a:t>genetic</a:t>
            </a:r>
            <a:r>
              <a:rPr lang="it-IT" sz="2700" dirty="0"/>
              <a:t> (</a:t>
            </a:r>
            <a:r>
              <a:rPr lang="it-IT" sz="2700" i="1" dirty="0" err="1">
                <a:effectLst>
                  <a:outerShdw blurRad="38100" dist="38100" dir="2700000" algn="tl">
                    <a:srgbClr val="FFFFFF"/>
                  </a:outerShdw>
                </a:effectLst>
              </a:rPr>
              <a:t>genomic</a:t>
            </a:r>
            <a:r>
              <a:rPr lang="it-IT" sz="2700" i="1" dirty="0">
                <a:effectLst>
                  <a:outerShdw blurRad="38100" dist="38100" dir="2700000" algn="tl">
                    <a:srgbClr val="FFFFFF"/>
                  </a:outerShdw>
                </a:effectLst>
              </a:rPr>
              <a:t> </a:t>
            </a:r>
            <a:r>
              <a:rPr lang="it-IT" sz="2700" i="1" dirty="0" err="1">
                <a:effectLst>
                  <a:outerShdw blurRad="38100" dist="38100" dir="2700000" algn="tl">
                    <a:srgbClr val="FFFFFF"/>
                  </a:outerShdw>
                </a:effectLst>
              </a:rPr>
              <a:t>instability</a:t>
            </a:r>
            <a:r>
              <a:rPr lang="it-IT" sz="2700" i="1" dirty="0">
                <a:effectLst>
                  <a:outerShdw blurRad="38100" dist="38100" dir="2700000" algn="tl">
                    <a:srgbClr val="FFFFFF"/>
                  </a:outerShdw>
                </a:effectLst>
              </a:rPr>
              <a:t>, </a:t>
            </a:r>
            <a:r>
              <a:rPr lang="it-IT" sz="2700" i="1" dirty="0" err="1">
                <a:effectLst>
                  <a:outerShdw blurRad="38100" dist="38100" dir="2700000" algn="tl">
                    <a:srgbClr val="FFFFFF"/>
                  </a:outerShdw>
                </a:effectLst>
              </a:rPr>
              <a:t>mobilization</a:t>
            </a:r>
            <a:r>
              <a:rPr lang="it-IT" sz="2700" i="1" dirty="0">
                <a:effectLst>
                  <a:outerShdw blurRad="38100" dist="38100" dir="2700000" algn="tl">
                    <a:srgbClr val="FFFFFF"/>
                  </a:outerShdw>
                </a:effectLst>
              </a:rPr>
              <a:t> of </a:t>
            </a:r>
            <a:r>
              <a:rPr lang="it-IT" sz="2700" i="1" dirty="0" err="1">
                <a:effectLst>
                  <a:outerShdw blurRad="38100" dist="38100" dir="2700000" algn="tl">
                    <a:srgbClr val="FFFFFF"/>
                  </a:outerShdw>
                </a:effectLst>
              </a:rPr>
              <a:t>transposable</a:t>
            </a:r>
            <a:r>
              <a:rPr lang="it-IT" sz="2700" i="1" dirty="0">
                <a:effectLst>
                  <a:outerShdw blurRad="38100" dist="38100" dir="2700000" algn="tl">
                    <a:srgbClr val="FFFFFF"/>
                  </a:outerShdw>
                </a:effectLst>
              </a:rPr>
              <a:t> </a:t>
            </a:r>
            <a:r>
              <a:rPr lang="it-IT" sz="2700" i="1" dirty="0" err="1">
                <a:effectLst>
                  <a:outerShdw blurRad="38100" dist="38100" dir="2700000" algn="tl">
                    <a:srgbClr val="FFFFFF"/>
                  </a:outerShdw>
                </a:effectLst>
              </a:rPr>
              <a:t>sequences</a:t>
            </a:r>
            <a:r>
              <a:rPr lang="it-IT" sz="2700" i="1" dirty="0">
                <a:effectLst>
                  <a:outerShdw blurRad="38100" dist="38100" dir="2700000" algn="tl">
                    <a:srgbClr val="FFFFFF"/>
                  </a:outerShdw>
                </a:effectLst>
              </a:rPr>
              <a:t>..</a:t>
            </a:r>
            <a:r>
              <a:rPr lang="it-IT" sz="2700" dirty="0"/>
              <a:t>), and </a:t>
            </a:r>
            <a:r>
              <a:rPr lang="it-IT" sz="2700" b="1" i="1" u="sng" dirty="0" err="1">
                <a:effectLst>
                  <a:outerShdw blurRad="38100" dist="38100" dir="2700000" algn="tl">
                    <a:srgbClr val="FFFFFF"/>
                  </a:outerShdw>
                </a:effectLst>
              </a:rPr>
              <a:t>chromosomal</a:t>
            </a:r>
            <a:r>
              <a:rPr lang="it-IT" sz="2700" dirty="0"/>
              <a:t> (</a:t>
            </a:r>
            <a:r>
              <a:rPr lang="it-IT" sz="2700" i="1" u="sng" dirty="0" err="1">
                <a:effectLst>
                  <a:outerShdw blurRad="38100" dist="38100" dir="2700000" algn="tl">
                    <a:srgbClr val="FFFFFF"/>
                  </a:outerShdw>
                </a:effectLst>
              </a:rPr>
              <a:t>translocations</a:t>
            </a:r>
            <a:r>
              <a:rPr lang="it-IT" sz="2700" dirty="0"/>
              <a:t>)</a:t>
            </a:r>
            <a:r>
              <a:rPr lang="it-IT" sz="2700" baseline="30000" dirty="0"/>
              <a:t> </a:t>
            </a:r>
            <a:r>
              <a:rPr lang="it-IT" sz="2700" b="1" i="1" u="sng" dirty="0" err="1">
                <a:effectLst>
                  <a:outerShdw blurRad="38100" dist="38100" dir="2700000" algn="tl">
                    <a:srgbClr val="FFFFFF"/>
                  </a:outerShdw>
                </a:effectLst>
              </a:rPr>
              <a:t>mutations</a:t>
            </a:r>
            <a:r>
              <a:rPr lang="it-IT" sz="2700" dirty="0"/>
              <a:t>, </a:t>
            </a:r>
          </a:p>
          <a:p>
            <a:pPr eaLnBrk="1" hangingPunct="1">
              <a:lnSpc>
                <a:spcPct val="80000"/>
              </a:lnSpc>
              <a:buFont typeface="Arial" panose="020B0604020202020204" pitchFamily="34" charset="0"/>
              <a:buNone/>
              <a:defRPr/>
            </a:pPr>
            <a:r>
              <a:rPr lang="it-IT" sz="2700" dirty="0" err="1"/>
              <a:t>determining</a:t>
            </a:r>
            <a:r>
              <a:rPr lang="it-IT" sz="2700" dirty="0"/>
              <a:t>  the </a:t>
            </a:r>
            <a:r>
              <a:rPr lang="it-IT" sz="2700" b="1" u="sng" dirty="0" err="1">
                <a:effectLst>
                  <a:outerShdw blurRad="38100" dist="38100" dir="2700000" algn="tl">
                    <a:srgbClr val="FFFFFF"/>
                  </a:outerShdw>
                </a:effectLst>
              </a:rPr>
              <a:t>cancer</a:t>
            </a:r>
            <a:r>
              <a:rPr lang="it-IT" sz="2700" b="1" u="sng" dirty="0">
                <a:effectLst>
                  <a:outerShdw blurRad="38100" dist="38100" dir="2700000" algn="tl">
                    <a:srgbClr val="FFFFFF"/>
                  </a:outerShdw>
                </a:effectLst>
              </a:rPr>
              <a:t> </a:t>
            </a:r>
            <a:r>
              <a:rPr lang="it-IT" sz="2700" b="1" u="sng" dirty="0" err="1">
                <a:effectLst>
                  <a:outerShdw blurRad="38100" dist="38100" dir="2700000" algn="tl">
                    <a:srgbClr val="FFFFFF"/>
                  </a:outerShdw>
                </a:effectLst>
              </a:rPr>
              <a:t>progression</a:t>
            </a:r>
            <a:r>
              <a:rPr lang="it-IT" sz="2700" b="1" u="sng" dirty="0">
                <a:effectLst>
                  <a:outerShdw blurRad="38100" dist="38100" dir="2700000" algn="tl">
                    <a:srgbClr val="FFFFFF"/>
                  </a:outerShdw>
                </a:effectLst>
              </a:rPr>
              <a:t> </a:t>
            </a:r>
          </a:p>
          <a:p>
            <a:pPr eaLnBrk="1" hangingPunct="1">
              <a:lnSpc>
                <a:spcPct val="80000"/>
              </a:lnSpc>
              <a:buFont typeface="Arial" panose="020B0604020202020204" pitchFamily="34" charset="0"/>
              <a:buNone/>
              <a:defRPr/>
            </a:pPr>
            <a:r>
              <a:rPr lang="it-IT" sz="2700" u="sng" dirty="0" err="1">
                <a:effectLst>
                  <a:outerShdw blurRad="38100" dist="38100" dir="2700000" algn="tl">
                    <a:srgbClr val="FFFFFF"/>
                  </a:outerShdw>
                </a:effectLst>
              </a:rPr>
              <a:t>should</a:t>
            </a:r>
            <a:r>
              <a:rPr lang="it-IT" sz="2700" u="sng" dirty="0">
                <a:effectLst>
                  <a:outerShdw blurRad="38100" dist="38100" dir="2700000" algn="tl">
                    <a:srgbClr val="FFFFFF"/>
                  </a:outerShdw>
                </a:effectLst>
              </a:rPr>
              <a:t> be </a:t>
            </a:r>
            <a:r>
              <a:rPr lang="it-IT" sz="2700" u="sng" dirty="0" err="1">
                <a:effectLst>
                  <a:outerShdw blurRad="38100" dist="38100" dir="2700000" algn="tl">
                    <a:srgbClr val="FFFFFF"/>
                  </a:outerShdw>
                </a:effectLst>
              </a:rPr>
              <a:t>seen</a:t>
            </a:r>
            <a:r>
              <a:rPr lang="it-IT" sz="2700" u="sng" dirty="0">
                <a:effectLst>
                  <a:outerShdw blurRad="38100" dist="38100" dir="2700000" algn="tl">
                    <a:srgbClr val="FFFFFF"/>
                  </a:outerShdw>
                </a:effectLst>
              </a:rPr>
              <a:t> </a:t>
            </a:r>
            <a:r>
              <a:rPr lang="it-IT" sz="2700" u="sng" dirty="0" err="1">
                <a:effectLst>
                  <a:outerShdw blurRad="38100" dist="38100" dir="2700000" algn="tl">
                    <a:srgbClr val="FFFFFF"/>
                  </a:outerShdw>
                </a:effectLst>
              </a:rPr>
              <a:t>as</a:t>
            </a:r>
            <a:r>
              <a:rPr lang="it-IT" sz="2700" u="sng" dirty="0">
                <a:effectLst>
                  <a:outerShdw blurRad="38100" dist="38100" dir="2700000" algn="tl">
                    <a:srgbClr val="FFFFFF"/>
                  </a:outerShdw>
                </a:effectLst>
              </a:rPr>
              <a:t> </a:t>
            </a:r>
            <a:r>
              <a:rPr lang="it-IT" sz="2700" b="1" u="sng" dirty="0" err="1">
                <a:effectLst>
                  <a:outerShdw blurRad="38100" dist="38100" dir="2700000" algn="tl">
                    <a:srgbClr val="FFFFFF"/>
                  </a:outerShdw>
                </a:effectLst>
              </a:rPr>
              <a:t>steps</a:t>
            </a:r>
            <a:r>
              <a:rPr lang="it-IT" sz="2700" b="1" u="sng" dirty="0">
                <a:effectLst>
                  <a:outerShdw blurRad="38100" dist="38100" dir="2700000" algn="tl">
                    <a:srgbClr val="FFFFFF"/>
                  </a:outerShdw>
                </a:effectLst>
              </a:rPr>
              <a:t> in a (</a:t>
            </a:r>
            <a:r>
              <a:rPr lang="it-IT" sz="2700" b="1" u="sng" dirty="0" err="1">
                <a:effectLst>
                  <a:outerShdw blurRad="38100" dist="38100" dir="2700000" algn="tl">
                    <a:srgbClr val="FFFFFF"/>
                  </a:outerShdw>
                </a:effectLst>
              </a:rPr>
              <a:t>failed</a:t>
            </a:r>
            <a:r>
              <a:rPr lang="it-IT" sz="2700" b="1" u="sng" dirty="0">
                <a:effectLst>
                  <a:outerShdw blurRad="38100" dist="38100" dir="2700000" algn="tl">
                    <a:srgbClr val="FFFFFF"/>
                  </a:outerShdw>
                </a:effectLst>
              </a:rPr>
              <a:t> or </a:t>
            </a:r>
            <a:r>
              <a:rPr lang="it-IT" sz="2700" b="1" u="sng" dirty="0" err="1">
                <a:effectLst>
                  <a:outerShdw blurRad="38100" dist="38100" dir="2700000" algn="tl">
                    <a:srgbClr val="FFFFFF"/>
                  </a:outerShdw>
                </a:effectLst>
              </a:rPr>
              <a:t>distorted</a:t>
            </a:r>
            <a:r>
              <a:rPr lang="it-IT" sz="2700" b="1" u="sng" dirty="0">
                <a:effectLst>
                  <a:outerShdw blurRad="38100" dist="38100" dir="2700000" algn="tl">
                    <a:srgbClr val="FFFFFF"/>
                  </a:outerShdw>
                </a:effectLst>
              </a:rPr>
              <a:t>) </a:t>
            </a:r>
            <a:r>
              <a:rPr lang="it-IT" sz="2700" b="1" u="sng" dirty="0" err="1">
                <a:effectLst>
                  <a:outerShdw blurRad="38100" dist="38100" dir="2700000" algn="tl">
                    <a:srgbClr val="FFFFFF"/>
                  </a:outerShdw>
                </a:effectLst>
              </a:rPr>
              <a:t>evolutionary</a:t>
            </a:r>
            <a:r>
              <a:rPr lang="it-IT" sz="2700" b="1" u="sng" dirty="0">
                <a:effectLst>
                  <a:outerShdw blurRad="38100" dist="38100" dir="2700000" algn="tl">
                    <a:srgbClr val="FFFFFF"/>
                  </a:outerShdw>
                </a:effectLst>
              </a:rPr>
              <a:t>/</a:t>
            </a:r>
            <a:r>
              <a:rPr lang="it-IT" sz="2700" b="1" u="sng" dirty="0" err="1">
                <a:effectLst>
                  <a:outerShdw blurRad="38100" dist="38100" dir="2700000" algn="tl">
                    <a:srgbClr val="FFFFFF"/>
                  </a:outerShdw>
                </a:effectLst>
              </a:rPr>
              <a:t>adaptive</a:t>
            </a:r>
            <a:r>
              <a:rPr lang="it-IT" sz="2700" b="1" u="sng" dirty="0">
                <a:effectLst>
                  <a:outerShdw blurRad="38100" dist="38100" dir="2700000" algn="tl">
                    <a:srgbClr val="FFFFFF"/>
                  </a:outerShdw>
                </a:effectLst>
              </a:rPr>
              <a:t> and </a:t>
            </a:r>
            <a:r>
              <a:rPr lang="it-IT" sz="2700" b="1" u="sng" dirty="0" err="1">
                <a:effectLst>
                  <a:outerShdw blurRad="38100" dist="38100" dir="2700000" algn="tl">
                    <a:srgbClr val="FFFFFF"/>
                  </a:outerShdw>
                </a:effectLst>
              </a:rPr>
              <a:t>defensive</a:t>
            </a:r>
            <a:r>
              <a:rPr lang="it-IT" sz="2700" b="1" u="sng" dirty="0">
                <a:effectLst>
                  <a:outerShdw blurRad="38100" dist="38100" dir="2700000" algn="tl">
                    <a:srgbClr val="FFFFFF"/>
                  </a:outerShdw>
                </a:effectLst>
              </a:rPr>
              <a:t> </a:t>
            </a:r>
            <a:r>
              <a:rPr lang="it-IT" sz="2700" b="1" u="sng" dirty="0" err="1">
                <a:effectLst>
                  <a:outerShdw blurRad="38100" dist="38100" dir="2700000" algn="tl">
                    <a:srgbClr val="FFFFFF"/>
                  </a:outerShdw>
                </a:effectLst>
              </a:rPr>
              <a:t>process</a:t>
            </a:r>
            <a:r>
              <a:rPr lang="it-IT" sz="2700" b="1" u="sng" dirty="0">
                <a:effectLst>
                  <a:outerShdw blurRad="38100" dist="38100" dir="2700000" algn="tl">
                    <a:srgbClr val="FFFFFF"/>
                  </a:outerShdw>
                </a:effectLst>
              </a:rPr>
              <a:t> ….</a:t>
            </a:r>
          </a:p>
        </p:txBody>
      </p:sp>
      <p:sp>
        <p:nvSpPr>
          <p:cNvPr id="100356" name="Rettangolo 3"/>
          <p:cNvSpPr>
            <a:spLocks noChangeArrowheads="1"/>
          </p:cNvSpPr>
          <p:nvPr/>
        </p:nvSpPr>
        <p:spPr bwMode="auto">
          <a:xfrm>
            <a:off x="1524000" y="5833126"/>
            <a:ext cx="9144000" cy="95410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Esteller M. </a:t>
            </a:r>
            <a:r>
              <a:rPr kumimoji="0" lang="en-GB" altLang="it-IT" sz="1400" b="1" i="1" u="none" strike="noStrike" kern="0" cap="none" spc="0" normalizeH="0" baseline="0" noProof="0">
                <a:ln>
                  <a:noFill/>
                </a:ln>
                <a:solidFill>
                  <a:prstClr val="black"/>
                </a:solidFill>
                <a:effectLst/>
                <a:uLnTx/>
                <a:uFillTx/>
                <a:latin typeface="Calibri" panose="020F0502020204030204" pitchFamily="34" charset="0"/>
                <a:ea typeface="+mn-ea"/>
                <a:cs typeface="+mn-cs"/>
              </a:rPr>
              <a:t>Cancer</a:t>
            </a:r>
            <a:r>
              <a:rPr kumimoji="0" lang="en-GB"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 </a:t>
            </a:r>
            <a:r>
              <a:rPr kumimoji="0" lang="en-GB" altLang="it-IT" sz="1400" b="1" i="1" u="none" strike="noStrike" kern="0" cap="none" spc="0" normalizeH="0" baseline="0" noProof="0">
                <a:ln>
                  <a:noFill/>
                </a:ln>
                <a:solidFill>
                  <a:prstClr val="black"/>
                </a:solidFill>
                <a:effectLst/>
                <a:uLnTx/>
                <a:uFillTx/>
                <a:latin typeface="Calibri" panose="020F0502020204030204" pitchFamily="34" charset="0"/>
                <a:ea typeface="+mn-ea"/>
                <a:cs typeface="+mn-cs"/>
              </a:rPr>
              <a:t>epigenomics</a:t>
            </a:r>
            <a:r>
              <a:rPr kumimoji="0" lang="en-GB"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 </a:t>
            </a:r>
            <a:r>
              <a:rPr kumimoji="0" lang="en-GB" altLang="it-IT" sz="1400" b="1" i="1" u="none" strike="noStrike" kern="0" cap="none" spc="0" normalizeH="0" baseline="0" noProof="0">
                <a:ln>
                  <a:noFill/>
                </a:ln>
                <a:solidFill>
                  <a:prstClr val="black"/>
                </a:solidFill>
                <a:effectLst/>
                <a:uLnTx/>
                <a:uFillTx/>
                <a:latin typeface="Calibri" panose="020F0502020204030204" pitchFamily="34" charset="0"/>
                <a:ea typeface="+mn-ea"/>
                <a:cs typeface="+mn-cs"/>
              </a:rPr>
              <a:t>DNA</a:t>
            </a:r>
            <a:r>
              <a:rPr kumimoji="0" lang="en-GB"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 </a:t>
            </a:r>
            <a:r>
              <a:rPr kumimoji="0" lang="en-GB" altLang="it-IT" sz="1400" b="1" i="1" u="none" strike="noStrike" kern="0" cap="none" spc="0" normalizeH="0" baseline="0" noProof="0">
                <a:ln>
                  <a:noFill/>
                </a:ln>
                <a:solidFill>
                  <a:prstClr val="black"/>
                </a:solidFill>
                <a:effectLst/>
                <a:uLnTx/>
                <a:uFillTx/>
                <a:latin typeface="Calibri" panose="020F0502020204030204" pitchFamily="34" charset="0"/>
                <a:ea typeface="+mn-ea"/>
                <a:cs typeface="+mn-cs"/>
              </a:rPr>
              <a:t>methylomes</a:t>
            </a:r>
            <a:r>
              <a:rPr kumimoji="0" lang="en-GB"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 </a:t>
            </a:r>
            <a:r>
              <a:rPr kumimoji="0" lang="en-GB" altLang="it-IT" sz="1400" b="1" i="0" u="none" strike="noStrike" kern="0" cap="none" spc="0" normalizeH="0" baseline="0" noProof="0">
                <a:ln>
                  <a:noFill/>
                </a:ln>
                <a:solidFill>
                  <a:prstClr val="black"/>
                </a:solidFill>
                <a:effectLst/>
                <a:uLnTx/>
                <a:uFillTx/>
                <a:latin typeface="Calibri" panose="020F0502020204030204" pitchFamily="34" charset="0"/>
                <a:ea typeface="+mn-ea"/>
                <a:cs typeface="+mn-cs"/>
              </a:rPr>
              <a:t>and</a:t>
            </a:r>
            <a:r>
              <a:rPr kumimoji="0" lang="en-GB"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 </a:t>
            </a:r>
            <a:r>
              <a:rPr kumimoji="0" lang="en-GB" altLang="it-IT" sz="1400" b="1" i="1" u="none" strike="noStrike" kern="0" cap="none" spc="0" normalizeH="0" baseline="0" noProof="0">
                <a:ln>
                  <a:noFill/>
                </a:ln>
                <a:solidFill>
                  <a:prstClr val="black"/>
                </a:solidFill>
                <a:effectLst/>
                <a:uLnTx/>
                <a:uFillTx/>
                <a:latin typeface="Calibri" panose="020F0502020204030204" pitchFamily="34" charset="0"/>
                <a:ea typeface="+mn-ea"/>
                <a:cs typeface="+mn-cs"/>
              </a:rPr>
              <a:t>histone-modification</a:t>
            </a:r>
            <a:r>
              <a:rPr kumimoji="0" lang="en-GB"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 </a:t>
            </a:r>
            <a:r>
              <a:rPr kumimoji="0" lang="en-GB" altLang="it-IT" sz="1400" b="1" i="1" u="none" strike="noStrike" kern="0" cap="none" spc="0" normalizeH="0" baseline="0" noProof="0">
                <a:ln>
                  <a:noFill/>
                </a:ln>
                <a:solidFill>
                  <a:prstClr val="black"/>
                </a:solidFill>
                <a:effectLst/>
                <a:uLnTx/>
                <a:uFillTx/>
                <a:latin typeface="Calibri" panose="020F0502020204030204" pitchFamily="34" charset="0"/>
                <a:ea typeface="+mn-ea"/>
                <a:cs typeface="+mn-cs"/>
              </a:rPr>
              <a:t>maps</a:t>
            </a:r>
            <a:r>
              <a:rPr kumimoji="0" lang="en-GB"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 Nat Rev Genet (2007);8(4):286-98; Karpinets TV, Foy BD. </a:t>
            </a:r>
            <a:r>
              <a:rPr kumimoji="0" lang="en-GB" altLang="it-IT" sz="1400" b="1" i="1" u="none" strike="noStrike" kern="0" cap="none" spc="0" normalizeH="0" baseline="0" noProof="0">
                <a:ln>
                  <a:noFill/>
                </a:ln>
                <a:solidFill>
                  <a:prstClr val="black"/>
                </a:solidFill>
                <a:effectLst/>
                <a:uLnTx/>
                <a:uFillTx/>
                <a:latin typeface="Calibri" panose="020F0502020204030204" pitchFamily="34" charset="0"/>
                <a:ea typeface="+mn-ea"/>
                <a:cs typeface="+mn-cs"/>
              </a:rPr>
              <a:t>Tumorigenesis: the adaptation of mammalian cells to sustained stress environment by epigenetic alterations and succeeding matched mutations.</a:t>
            </a:r>
            <a:r>
              <a:rPr kumimoji="0" lang="en-GB"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 Carcinogenesis. (2005); 26(8):1323-34; Hauptmann S., Schmitt W.D. </a:t>
            </a:r>
            <a:r>
              <a:rPr kumimoji="0" lang="en-GB" altLang="it-IT" sz="1400" b="1" i="1" u="none" strike="noStrike" kern="0" cap="none" spc="0" normalizeH="0" baseline="0" noProof="0">
                <a:ln>
                  <a:noFill/>
                </a:ln>
                <a:solidFill>
                  <a:prstClr val="black"/>
                </a:solidFill>
                <a:effectLst/>
                <a:uLnTx/>
                <a:uFillTx/>
                <a:latin typeface="Calibri" panose="020F0502020204030204" pitchFamily="34" charset="0"/>
                <a:ea typeface="+mn-ea"/>
                <a:cs typeface="+mn-cs"/>
              </a:rPr>
              <a:t>Transposable elements - Is there a link between evolution and cancer?</a:t>
            </a:r>
            <a:r>
              <a:rPr kumimoji="0" lang="en-GB"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 Medical Hypotheses (2006), 66 (3):580-591</a:t>
            </a:r>
            <a:r>
              <a:rPr kumimoji="0" lang="en-GB" altLang="it-IT" sz="1200" b="0" i="0" u="none" strike="noStrike" kern="0" cap="none" spc="0" normalizeH="0" baseline="0" noProof="0">
                <a:ln>
                  <a:noFill/>
                </a:ln>
                <a:solidFill>
                  <a:prstClr val="black"/>
                </a:solidFill>
                <a:effectLst/>
                <a:uLnTx/>
                <a:uFillTx/>
                <a:latin typeface="Calibri" panose="020F0502020204030204" pitchFamily="34" charset="0"/>
                <a:ea typeface="+mn-ea"/>
                <a:cs typeface="+mn-cs"/>
              </a:rPr>
              <a:t>; </a:t>
            </a:r>
            <a:endParaRPr kumimoji="0" lang="it-IT" altLang="it-IT" sz="12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100357" name="AutoShape 13"/>
          <p:cNvSpPr>
            <a:spLocks noChangeArrowheads="1"/>
          </p:cNvSpPr>
          <p:nvPr/>
        </p:nvSpPr>
        <p:spPr bwMode="auto">
          <a:xfrm rot="14580000">
            <a:off x="1717726" y="5042553"/>
            <a:ext cx="320675" cy="631825"/>
          </a:xfrm>
          <a:prstGeom prst="downArrow">
            <a:avLst>
              <a:gd name="adj1" fmla="val 50000"/>
              <a:gd name="adj2" fmla="val 49914"/>
            </a:avLst>
          </a:prstGeom>
          <a:solidFill>
            <a:srgbClr val="0000FF"/>
          </a:solidFill>
          <a:ln w="25560">
            <a:solidFill>
              <a:srgbClr val="FFC000"/>
            </a:solidFill>
            <a:miter lim="800000"/>
            <a:headEnd/>
            <a:tailEnd/>
          </a:ln>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fr-FR"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100358" name="AutoShape 13"/>
          <p:cNvSpPr>
            <a:spLocks noChangeArrowheads="1"/>
          </p:cNvSpPr>
          <p:nvPr/>
        </p:nvSpPr>
        <p:spPr bwMode="auto">
          <a:xfrm rot="14580000">
            <a:off x="1717726" y="1899303"/>
            <a:ext cx="320675" cy="631825"/>
          </a:xfrm>
          <a:prstGeom prst="downArrow">
            <a:avLst>
              <a:gd name="adj1" fmla="val 50000"/>
              <a:gd name="adj2" fmla="val 49914"/>
            </a:avLst>
          </a:prstGeom>
          <a:solidFill>
            <a:srgbClr val="0000FF"/>
          </a:solidFill>
          <a:ln w="25560">
            <a:solidFill>
              <a:srgbClr val="FFC000"/>
            </a:solidFill>
            <a:miter lim="800000"/>
            <a:headEnd/>
            <a:tailEnd/>
          </a:ln>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fr-FR"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45063" name="Rectangle 7"/>
          <p:cNvSpPr>
            <a:spLocks noChangeArrowheads="1"/>
          </p:cNvSpPr>
          <p:nvPr/>
        </p:nvSpPr>
        <p:spPr bwMode="auto">
          <a:xfrm>
            <a:off x="9840913" y="1773241"/>
            <a:ext cx="360363" cy="574675"/>
          </a:xfrm>
          <a:prstGeom prst="rect">
            <a:avLst/>
          </a:prstGeom>
          <a:solidFill>
            <a:srgbClr val="FFFF00"/>
          </a:solidFill>
          <a:ln w="9525">
            <a:solidFill>
              <a:srgbClr val="CC0000"/>
            </a:solidFill>
            <a:miter lim="800000"/>
            <a:headEnd/>
            <a:tailEnd/>
          </a:ln>
          <a:effectLst>
            <a:prstShdw prst="shdw17" dist="17961" dir="2700000">
              <a:srgbClr val="CC0000">
                <a:gamma/>
                <a:shade val="60000"/>
                <a:invGamma/>
              </a:srgbClr>
            </a:prstShdw>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4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a:ea typeface="+mn-ea"/>
                <a:cs typeface="+mn-cs"/>
              </a:rPr>
              <a:t>9</a:t>
            </a:r>
          </a:p>
        </p:txBody>
      </p:sp>
      <p:sp>
        <p:nvSpPr>
          <p:cNvPr id="8" name="Freccia circolare a sinistra 7"/>
          <p:cNvSpPr/>
          <p:nvPr/>
        </p:nvSpPr>
        <p:spPr>
          <a:xfrm rot="19403770">
            <a:off x="9610727" y="4783138"/>
            <a:ext cx="647700" cy="2100262"/>
          </a:xfrm>
          <a:prstGeom prst="curvedLeftArrow">
            <a:avLst/>
          </a:prstGeom>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14388360"/>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05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653"/>
            <a:ext cx="8553451"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2286000"/>
            <a:ext cx="5214939" cy="435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000" y="1357321"/>
            <a:ext cx="2946400" cy="521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459139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97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3200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5497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3863" y="3200400"/>
            <a:ext cx="6252956" cy="326997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0230313"/>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682"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524000" y="0"/>
            <a:ext cx="8929688" cy="2857500"/>
          </a:xfrm>
          <a:noFill/>
          <a:ln>
            <a:solidFill>
              <a:schemeClr val="accent1"/>
            </a:solidFill>
            <a:miter lim="800000"/>
            <a:headEnd/>
            <a:tailEnd/>
          </a:ln>
        </p:spPr>
      </p:pic>
      <p:pic>
        <p:nvPicPr>
          <p:cNvPr id="1996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3643966"/>
            <a:ext cx="8643939" cy="321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9684" name="Rettangolo 5"/>
          <p:cNvSpPr>
            <a:spLocks noChangeArrowheads="1"/>
          </p:cNvSpPr>
          <p:nvPr/>
        </p:nvSpPr>
        <p:spPr bwMode="auto">
          <a:xfrm>
            <a:off x="1524000" y="2715278"/>
            <a:ext cx="9144000" cy="830997"/>
          </a:xfrm>
          <a:prstGeom prst="rect">
            <a:avLst/>
          </a:prstGeom>
          <a:solidFill>
            <a:srgbClr val="FFFF99"/>
          </a:solidFill>
          <a:ln w="9525">
            <a:solidFill>
              <a:srgbClr val="0000FF"/>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it-IT" altLang="it-IT" sz="1600" b="1" u="sng" kern="0"/>
              <a:t>PML-RAR </a:t>
            </a:r>
            <a:r>
              <a:rPr lang="it-IT" altLang="it-IT" sz="1600" b="1" u="sng" kern="0">
                <a:latin typeface="Symbol" panose="05050102010706020507" pitchFamily="18" charset="2"/>
              </a:rPr>
              <a:t>a </a:t>
            </a:r>
            <a:r>
              <a:rPr lang="it-IT" altLang="it-IT" sz="1600" kern="0"/>
              <a:t>as well as </a:t>
            </a:r>
            <a:r>
              <a:rPr lang="en-US" altLang="it-IT" sz="1600" b="1" kern="0"/>
              <a:t>other</a:t>
            </a:r>
            <a:r>
              <a:rPr lang="en-US" altLang="it-IT" sz="1600" kern="0"/>
              <a:t> leukemia-associated </a:t>
            </a:r>
            <a:r>
              <a:rPr lang="en-US" altLang="it-IT" sz="1600" b="1" kern="0"/>
              <a:t>fusion proteins </a:t>
            </a:r>
            <a:r>
              <a:rPr lang="en-US" altLang="it-IT" sz="1600" kern="0"/>
              <a:t>induce changes in the chromatin structure. Specifically, </a:t>
            </a:r>
            <a:r>
              <a:rPr lang="en-US" altLang="it-IT" sz="1600" b="1" u="sng" kern="0"/>
              <a:t>aberrant recruitment of different chromatin modifying enzymes to specific promoters</a:t>
            </a:r>
            <a:r>
              <a:rPr lang="en-US" altLang="it-IT" sz="1600" kern="0"/>
              <a:t> induces  </a:t>
            </a:r>
            <a:r>
              <a:rPr lang="en-US" altLang="it-IT" sz="1600" b="1" kern="0"/>
              <a:t>DNA hypermethylation </a:t>
            </a:r>
            <a:r>
              <a:rPr lang="en-US" altLang="it-IT" sz="1600" kern="0"/>
              <a:t>and heterochromatin formation leading  to </a:t>
            </a:r>
            <a:r>
              <a:rPr lang="en-US" altLang="it-IT" sz="1600" b="1" kern="0"/>
              <a:t>transcriptional silencing of that genes</a:t>
            </a:r>
          </a:p>
        </p:txBody>
      </p:sp>
      <p:cxnSp>
        <p:nvCxnSpPr>
          <p:cNvPr id="10" name="Connettore 1 9"/>
          <p:cNvCxnSpPr/>
          <p:nvPr/>
        </p:nvCxnSpPr>
        <p:spPr>
          <a:xfrm>
            <a:off x="4524376" y="4786966"/>
            <a:ext cx="5572125" cy="158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Connettore 1 10"/>
          <p:cNvCxnSpPr/>
          <p:nvPr/>
        </p:nvCxnSpPr>
        <p:spPr>
          <a:xfrm>
            <a:off x="1524435" y="5000625"/>
            <a:ext cx="7358063" cy="158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 name="Connettore 1 13"/>
          <p:cNvCxnSpPr/>
          <p:nvPr/>
        </p:nvCxnSpPr>
        <p:spPr>
          <a:xfrm>
            <a:off x="5808691" y="5013325"/>
            <a:ext cx="309562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Connettore 2 15"/>
          <p:cNvCxnSpPr/>
          <p:nvPr/>
        </p:nvCxnSpPr>
        <p:spPr>
          <a:xfrm>
            <a:off x="3453249" y="5501341"/>
            <a:ext cx="1785937" cy="158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Connettore 1 17"/>
          <p:cNvCxnSpPr/>
          <p:nvPr/>
        </p:nvCxnSpPr>
        <p:spPr>
          <a:xfrm flipV="1">
            <a:off x="1524434" y="6145866"/>
            <a:ext cx="7143751" cy="2063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Connettore 2 20"/>
          <p:cNvCxnSpPr/>
          <p:nvPr/>
        </p:nvCxnSpPr>
        <p:spPr>
          <a:xfrm rot="10800000" flipV="1">
            <a:off x="6167607" y="5072063"/>
            <a:ext cx="2714625" cy="2857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Connettore 2 22"/>
          <p:cNvCxnSpPr/>
          <p:nvPr/>
        </p:nvCxnSpPr>
        <p:spPr>
          <a:xfrm rot="5400000" flipH="1" flipV="1">
            <a:off x="7881938" y="4358014"/>
            <a:ext cx="2571750" cy="100012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Connettore 1 18"/>
          <p:cNvCxnSpPr/>
          <p:nvPr/>
        </p:nvCxnSpPr>
        <p:spPr>
          <a:xfrm>
            <a:off x="6888598" y="5732463"/>
            <a:ext cx="309562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Connettore 1 19"/>
          <p:cNvCxnSpPr/>
          <p:nvPr/>
        </p:nvCxnSpPr>
        <p:spPr>
          <a:xfrm>
            <a:off x="1595439" y="5949950"/>
            <a:ext cx="853281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6692893"/>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70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8316" y="429278"/>
            <a:ext cx="4733925"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070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0439" y="357841"/>
            <a:ext cx="2628900" cy="222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070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1" y="4929841"/>
            <a:ext cx="5857875" cy="64293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 name="Rettangolo 5"/>
          <p:cNvSpPr/>
          <p:nvPr/>
        </p:nvSpPr>
        <p:spPr>
          <a:xfrm>
            <a:off x="4595816" y="5357813"/>
            <a:ext cx="2357437" cy="2143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kern="0">
              <a:solidFill>
                <a:sysClr val="windowText" lastClr="000000"/>
              </a:solidFill>
            </a:endParaRPr>
          </a:p>
        </p:txBody>
      </p:sp>
      <p:pic>
        <p:nvPicPr>
          <p:cNvPr id="20071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2643190"/>
            <a:ext cx="3810000"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071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05503" y="5429250"/>
            <a:ext cx="47625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0712" name="Rettangolo 8"/>
          <p:cNvSpPr>
            <a:spLocks noChangeArrowheads="1"/>
          </p:cNvSpPr>
          <p:nvPr/>
        </p:nvSpPr>
        <p:spPr bwMode="auto">
          <a:xfrm>
            <a:off x="1774876" y="5877578"/>
            <a:ext cx="3892551" cy="830997"/>
          </a:xfrm>
          <a:prstGeom prst="rect">
            <a:avLst/>
          </a:prstGeom>
          <a:solidFill>
            <a:srgbClr val="FFFF99"/>
          </a:solidFill>
          <a:ln w="9525">
            <a:solidFill>
              <a:schemeClr val="bg2"/>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n-US" altLang="it-IT" sz="1200" b="1" kern="0"/>
              <a:t>vertical arrows </a:t>
            </a:r>
            <a:r>
              <a:rPr lang="en-US" altLang="it-IT" sz="1200" kern="0"/>
              <a:t>pointing to the position in the </a:t>
            </a:r>
            <a:r>
              <a:rPr lang="en-US" altLang="it-IT" sz="1200" b="1" kern="0"/>
              <a:t>PML exonic sequences of the breakpoint</a:t>
            </a:r>
            <a:r>
              <a:rPr lang="en-US" altLang="it-IT" sz="1200" kern="0"/>
              <a:t>s. The </a:t>
            </a:r>
            <a:r>
              <a:rPr lang="en-US" altLang="it-IT" sz="1200" b="1" kern="0"/>
              <a:t>horizontal arrows point to the location of the oligonucleotide primer pairs </a:t>
            </a:r>
            <a:r>
              <a:rPr lang="en-US" altLang="it-IT" sz="1200" kern="0"/>
              <a:t>used for nested PCR amplification</a:t>
            </a:r>
            <a:endParaRPr lang="it-IT" altLang="it-IT" sz="1200" kern="0"/>
          </a:p>
        </p:txBody>
      </p:sp>
    </p:spTree>
    <p:extLst>
      <p:ext uri="{BB962C8B-B14F-4D97-AF65-F5344CB8AC3E}">
        <p14:creationId xmlns:p14="http://schemas.microsoft.com/office/powerpoint/2010/main" val="319959328"/>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7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8313" y="500716"/>
            <a:ext cx="7715251" cy="471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e 2"/>
          <p:cNvSpPr/>
          <p:nvPr/>
        </p:nvSpPr>
        <p:spPr>
          <a:xfrm>
            <a:off x="1738376" y="5286375"/>
            <a:ext cx="285751" cy="285750"/>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sz="1400" b="1" kern="0">
                <a:solidFill>
                  <a:schemeClr val="tx1"/>
                </a:solidFill>
              </a:rPr>
              <a:t>1</a:t>
            </a:r>
          </a:p>
        </p:txBody>
      </p:sp>
      <p:sp>
        <p:nvSpPr>
          <p:cNvPr id="4" name="Ovale 3"/>
          <p:cNvSpPr/>
          <p:nvPr/>
        </p:nvSpPr>
        <p:spPr>
          <a:xfrm>
            <a:off x="3738628" y="1857375"/>
            <a:ext cx="285751" cy="285750"/>
          </a:xfrm>
          <a:prstGeom prst="ellipse">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sz="1400" kern="0" dirty="0">
                <a:solidFill>
                  <a:schemeClr val="bg2">
                    <a:lumMod val="10000"/>
                  </a:schemeClr>
                </a:solidFill>
              </a:rPr>
              <a:t>1</a:t>
            </a:r>
          </a:p>
        </p:txBody>
      </p:sp>
      <p:sp>
        <p:nvSpPr>
          <p:cNvPr id="5" name="Ovale 4"/>
          <p:cNvSpPr/>
          <p:nvPr/>
        </p:nvSpPr>
        <p:spPr>
          <a:xfrm>
            <a:off x="2667434" y="4429125"/>
            <a:ext cx="285751" cy="285750"/>
          </a:xfrm>
          <a:prstGeom prst="ellipse">
            <a:avLst/>
          </a:prstGeom>
          <a:solidFill>
            <a:schemeClr val="accent3">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sz="1400" kern="0" dirty="0">
                <a:solidFill>
                  <a:srgbClr val="C00000"/>
                </a:solidFill>
              </a:rPr>
              <a:t>3</a:t>
            </a:r>
          </a:p>
        </p:txBody>
      </p:sp>
      <p:sp>
        <p:nvSpPr>
          <p:cNvPr id="6" name="Ovale 5"/>
          <p:cNvSpPr/>
          <p:nvPr/>
        </p:nvSpPr>
        <p:spPr>
          <a:xfrm>
            <a:off x="4024356" y="2571750"/>
            <a:ext cx="285751" cy="28575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sz="1400" kern="0" dirty="0">
                <a:solidFill>
                  <a:srgbClr val="C00000"/>
                </a:solidFill>
              </a:rPr>
              <a:t>2</a:t>
            </a:r>
          </a:p>
        </p:txBody>
      </p:sp>
      <p:sp>
        <p:nvSpPr>
          <p:cNvPr id="201735" name="Rettangolo 6"/>
          <p:cNvSpPr>
            <a:spLocks noChangeArrowheads="1"/>
          </p:cNvSpPr>
          <p:nvPr/>
        </p:nvSpPr>
        <p:spPr bwMode="auto">
          <a:xfrm>
            <a:off x="1524003" y="326"/>
            <a:ext cx="7215188" cy="3385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n-US" altLang="it-IT" sz="1600" kern="0"/>
              <a:t>Schematic representation of the </a:t>
            </a:r>
            <a:r>
              <a:rPr lang="en-US" altLang="it-IT" sz="1600" b="1" kern="0"/>
              <a:t>step-wise silencing </a:t>
            </a:r>
            <a:r>
              <a:rPr lang="en-US" altLang="it-IT" sz="1600" kern="0"/>
              <a:t>of </a:t>
            </a:r>
            <a:r>
              <a:rPr lang="en-US" altLang="it-IT" sz="1600" b="1" u="sng" kern="0"/>
              <a:t>PML-RAR</a:t>
            </a:r>
            <a:r>
              <a:rPr lang="en-US" altLang="it-IT" sz="1600" b="1" u="sng" kern="0">
                <a:latin typeface="Symbol" panose="05050102010706020507" pitchFamily="18" charset="2"/>
              </a:rPr>
              <a:t>a</a:t>
            </a:r>
            <a:r>
              <a:rPr lang="en-US" altLang="it-IT" sz="1600" b="1" u="sng" kern="0"/>
              <a:t>  </a:t>
            </a:r>
            <a:r>
              <a:rPr lang="en-US" altLang="it-IT" sz="1600" kern="0"/>
              <a:t>target genes</a:t>
            </a:r>
          </a:p>
        </p:txBody>
      </p:sp>
      <p:sp>
        <p:nvSpPr>
          <p:cNvPr id="201736" name="Rettangolo 7"/>
          <p:cNvSpPr>
            <a:spLocks noChangeArrowheads="1"/>
          </p:cNvSpPr>
          <p:nvPr/>
        </p:nvSpPr>
        <p:spPr bwMode="auto">
          <a:xfrm>
            <a:off x="2024063" y="5358466"/>
            <a:ext cx="4648200" cy="276999"/>
          </a:xfrm>
          <a:prstGeom prst="rect">
            <a:avLst/>
          </a:prstGeom>
          <a:solidFill>
            <a:srgbClr val="FFFF00"/>
          </a:solidFill>
          <a:ln w="9525">
            <a:solidFill>
              <a:schemeClr val="tx1"/>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it-IT" altLang="it-IT" sz="1200" kern="0"/>
              <a:t>The </a:t>
            </a:r>
            <a:r>
              <a:rPr lang="it-IT" altLang="it-IT" sz="1200" b="1" u="sng" kern="0"/>
              <a:t>oncoprotein</a:t>
            </a:r>
            <a:r>
              <a:rPr lang="it-IT" altLang="it-IT" sz="1200" kern="0"/>
              <a:t> </a:t>
            </a:r>
            <a:r>
              <a:rPr lang="en-US" altLang="it-IT" sz="1200" b="1" u="sng" kern="0"/>
              <a:t>PML-RAR</a:t>
            </a:r>
            <a:r>
              <a:rPr lang="en-US" altLang="it-IT" sz="1200" b="1" u="sng" kern="0">
                <a:latin typeface="Symbol" panose="05050102010706020507" pitchFamily="18" charset="2"/>
              </a:rPr>
              <a:t>a</a:t>
            </a:r>
            <a:r>
              <a:rPr lang="en-US" altLang="it-IT" sz="1200" b="1" u="sng" kern="0"/>
              <a:t> </a:t>
            </a:r>
            <a:r>
              <a:rPr lang="it-IT" altLang="it-IT" sz="1200" kern="0"/>
              <a:t>recognizes a well-defined </a:t>
            </a:r>
            <a:r>
              <a:rPr lang="it-IT" altLang="it-IT" sz="1200" b="1" u="sng" kern="0"/>
              <a:t>DNA sequence </a:t>
            </a:r>
            <a:r>
              <a:rPr lang="it-IT" altLang="it-IT" sz="1200" b="1" kern="0"/>
              <a:t>*</a:t>
            </a:r>
          </a:p>
        </p:txBody>
      </p:sp>
      <p:cxnSp>
        <p:nvCxnSpPr>
          <p:cNvPr id="10" name="Connettore 2 9"/>
          <p:cNvCxnSpPr>
            <a:stCxn id="4" idx="1"/>
          </p:cNvCxnSpPr>
          <p:nvPr/>
        </p:nvCxnSpPr>
        <p:spPr>
          <a:xfrm rot="16200000" flipV="1">
            <a:off x="3595688" y="1714502"/>
            <a:ext cx="112712" cy="255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1738" name="Rettangolo 11"/>
          <p:cNvSpPr>
            <a:spLocks noChangeArrowheads="1"/>
          </p:cNvSpPr>
          <p:nvPr/>
        </p:nvSpPr>
        <p:spPr bwMode="auto">
          <a:xfrm>
            <a:off x="2166941" y="5715653"/>
            <a:ext cx="8358187" cy="466725"/>
          </a:xfrm>
          <a:prstGeom prst="rect">
            <a:avLst/>
          </a:prstGeom>
          <a:solidFill>
            <a:srgbClr val="FFC000"/>
          </a:solidFill>
          <a:ln w="9525">
            <a:solidFill>
              <a:srgbClr val="C0000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n-US" altLang="it-IT" sz="1200" kern="0"/>
              <a:t>.. recruits </a:t>
            </a:r>
            <a:r>
              <a:rPr lang="en-US" altLang="it-IT" sz="1200" b="1" u="sng" kern="0">
                <a:solidFill>
                  <a:srgbClr val="C00000"/>
                </a:solidFill>
              </a:rPr>
              <a:t>repressor enzymes</a:t>
            </a:r>
            <a:r>
              <a:rPr lang="en-US" altLang="it-IT" sz="1200" kern="0"/>
              <a:t>, such as </a:t>
            </a:r>
            <a:r>
              <a:rPr lang="en-US" altLang="it-IT" sz="1200" b="1" u="sng" kern="0">
                <a:solidFill>
                  <a:srgbClr val="C00000"/>
                </a:solidFill>
              </a:rPr>
              <a:t>HDACs</a:t>
            </a:r>
            <a:r>
              <a:rPr lang="en-US" altLang="it-IT" sz="1200" kern="0"/>
              <a:t> and </a:t>
            </a:r>
            <a:r>
              <a:rPr lang="en-US" altLang="it-IT" sz="1200" b="1" u="sng" kern="0">
                <a:solidFill>
                  <a:srgbClr val="C00000"/>
                </a:solidFill>
              </a:rPr>
              <a:t>DNMTs</a:t>
            </a:r>
            <a:r>
              <a:rPr lang="en-US" altLang="it-IT" sz="1200" u="sng" kern="0">
                <a:solidFill>
                  <a:srgbClr val="C00000"/>
                </a:solidFill>
              </a:rPr>
              <a:t> </a:t>
            </a:r>
            <a:r>
              <a:rPr lang="en-US" altLang="it-IT" sz="1200" kern="0"/>
              <a:t>leading to </a:t>
            </a:r>
            <a:r>
              <a:rPr lang="it-IT" altLang="it-IT" sz="1200" b="1" u="sng" kern="0">
                <a:solidFill>
                  <a:srgbClr val="C00000"/>
                </a:solidFill>
              </a:rPr>
              <a:t>hypo-acetylation of histone tails, </a:t>
            </a:r>
            <a:r>
              <a:rPr lang="en-US" altLang="it-IT" sz="1200" b="1" u="sng" kern="0"/>
              <a:t>DNA methylation,</a:t>
            </a:r>
            <a:r>
              <a:rPr lang="en-US" altLang="it-IT" sz="1200" kern="0"/>
              <a:t> and </a:t>
            </a:r>
            <a:r>
              <a:rPr lang="en-US" altLang="it-IT" sz="1200" b="1" u="sng" kern="0"/>
              <a:t>transcriptional silencing…</a:t>
            </a:r>
          </a:p>
        </p:txBody>
      </p:sp>
      <p:sp>
        <p:nvSpPr>
          <p:cNvPr id="201739" name="Rettangolo 12"/>
          <p:cNvSpPr>
            <a:spLocks noChangeArrowheads="1"/>
          </p:cNvSpPr>
          <p:nvPr/>
        </p:nvSpPr>
        <p:spPr bwMode="auto">
          <a:xfrm>
            <a:off x="3452815" y="1785939"/>
            <a:ext cx="300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it-IT" altLang="it-IT" sz="1800" b="1" kern="0">
                <a:solidFill>
                  <a:srgbClr val="C00000"/>
                </a:solidFill>
              </a:rPr>
              <a:t>*</a:t>
            </a:r>
          </a:p>
        </p:txBody>
      </p:sp>
      <p:sp>
        <p:nvSpPr>
          <p:cNvPr id="14" name="Ovale 13"/>
          <p:cNvSpPr/>
          <p:nvPr/>
        </p:nvSpPr>
        <p:spPr>
          <a:xfrm>
            <a:off x="1809832" y="5715000"/>
            <a:ext cx="285751" cy="285750"/>
          </a:xfrm>
          <a:prstGeom prst="ellipse">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sz="1400" kern="0" dirty="0">
                <a:solidFill>
                  <a:srgbClr val="C00000"/>
                </a:solidFill>
              </a:rPr>
              <a:t>2</a:t>
            </a:r>
          </a:p>
        </p:txBody>
      </p:sp>
      <p:sp>
        <p:nvSpPr>
          <p:cNvPr id="15" name="Rettangolo 14"/>
          <p:cNvSpPr/>
          <p:nvPr/>
        </p:nvSpPr>
        <p:spPr>
          <a:xfrm>
            <a:off x="1774825" y="6215716"/>
            <a:ext cx="8497888" cy="276999"/>
          </a:xfrm>
          <a:prstGeom prst="rect">
            <a:avLst/>
          </a:prstGeom>
          <a:solidFill>
            <a:schemeClr val="accent3">
              <a:lumMod val="60000"/>
              <a:lumOff val="40000"/>
            </a:schemeClr>
          </a:solidFill>
        </p:spPr>
        <p:txBody>
          <a:bodyPr>
            <a:spAutoFit/>
          </a:bodyPr>
          <a:lstStyle/>
          <a:p>
            <a:pPr>
              <a:defRPr/>
            </a:pPr>
            <a:r>
              <a:rPr lang="en-US" sz="1200" b="1" kern="0" dirty="0" err="1">
                <a:solidFill>
                  <a:sysClr val="windowText" lastClr="000000"/>
                </a:solidFill>
              </a:rPr>
              <a:t>Methylated</a:t>
            </a:r>
            <a:r>
              <a:rPr lang="en-US" sz="1200" b="1" kern="0" dirty="0">
                <a:solidFill>
                  <a:sysClr val="windowText" lastClr="000000"/>
                </a:solidFill>
              </a:rPr>
              <a:t> </a:t>
            </a:r>
            <a:r>
              <a:rPr lang="en-US" sz="1200" b="1" kern="0" dirty="0" err="1">
                <a:solidFill>
                  <a:sysClr val="windowText" lastClr="000000"/>
                </a:solidFill>
              </a:rPr>
              <a:t>CpGs</a:t>
            </a:r>
            <a:r>
              <a:rPr lang="en-US" sz="1200" b="1" kern="0" dirty="0">
                <a:solidFill>
                  <a:sysClr val="windowText" lastClr="000000"/>
                </a:solidFill>
              </a:rPr>
              <a:t> </a:t>
            </a:r>
            <a:r>
              <a:rPr lang="en-US" sz="1200" kern="0" dirty="0">
                <a:solidFill>
                  <a:sysClr val="windowText" lastClr="000000"/>
                </a:solidFill>
              </a:rPr>
              <a:t>are potential </a:t>
            </a:r>
            <a:r>
              <a:rPr lang="en-US" sz="1200" b="1" kern="0" dirty="0">
                <a:solidFill>
                  <a:sysClr val="windowText" lastClr="000000"/>
                </a:solidFill>
              </a:rPr>
              <a:t>docking sites for MBD proteins</a:t>
            </a:r>
            <a:r>
              <a:rPr lang="en-US" sz="1200" kern="0" dirty="0">
                <a:solidFill>
                  <a:sysClr val="windowText" lastClr="000000"/>
                </a:solidFill>
              </a:rPr>
              <a:t>, which can in turn </a:t>
            </a:r>
            <a:r>
              <a:rPr lang="en-US" sz="1200" b="1" kern="0" dirty="0">
                <a:solidFill>
                  <a:sysClr val="windowText" lastClr="000000"/>
                </a:solidFill>
              </a:rPr>
              <a:t>recruit </a:t>
            </a:r>
            <a:r>
              <a:rPr lang="en-US" sz="1200" b="1" u="sng" kern="0" dirty="0">
                <a:solidFill>
                  <a:sysClr val="windowText" lastClr="000000"/>
                </a:solidFill>
              </a:rPr>
              <a:t>further repressor enzymes</a:t>
            </a:r>
            <a:r>
              <a:rPr lang="en-US" sz="1200" kern="0" dirty="0">
                <a:solidFill>
                  <a:sysClr val="windowText" lastClr="000000"/>
                </a:solidFill>
              </a:rPr>
              <a:t>.</a:t>
            </a:r>
          </a:p>
        </p:txBody>
      </p:sp>
      <p:sp>
        <p:nvSpPr>
          <p:cNvPr id="16" name="Ovale 15"/>
          <p:cNvSpPr/>
          <p:nvPr/>
        </p:nvSpPr>
        <p:spPr>
          <a:xfrm>
            <a:off x="1524012" y="6092825"/>
            <a:ext cx="285751" cy="285750"/>
          </a:xfrm>
          <a:prstGeom prst="ellipse">
            <a:avLst/>
          </a:prstGeom>
          <a:solidFill>
            <a:schemeClr val="accent3">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sz="1400" kern="0" dirty="0">
                <a:solidFill>
                  <a:srgbClr val="C00000"/>
                </a:solidFill>
              </a:rPr>
              <a:t>3</a:t>
            </a:r>
          </a:p>
        </p:txBody>
      </p:sp>
      <p:sp>
        <p:nvSpPr>
          <p:cNvPr id="18" name="Ovale 17"/>
          <p:cNvSpPr/>
          <p:nvPr/>
        </p:nvSpPr>
        <p:spPr>
          <a:xfrm>
            <a:off x="6524676" y="4214813"/>
            <a:ext cx="285751" cy="285750"/>
          </a:xfrm>
          <a:prstGeom prst="ellipse">
            <a:avLst/>
          </a:prstGeom>
          <a:solidFill>
            <a:srgbClr val="FFC0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sz="1400" kern="0" dirty="0">
                <a:solidFill>
                  <a:srgbClr val="C00000"/>
                </a:solidFill>
              </a:rPr>
              <a:t>4</a:t>
            </a:r>
          </a:p>
        </p:txBody>
      </p:sp>
      <p:sp>
        <p:nvSpPr>
          <p:cNvPr id="19" name="Ovale 18"/>
          <p:cNvSpPr/>
          <p:nvPr/>
        </p:nvSpPr>
        <p:spPr>
          <a:xfrm>
            <a:off x="10382683" y="6237288"/>
            <a:ext cx="285751" cy="285750"/>
          </a:xfrm>
          <a:prstGeom prst="ellipse">
            <a:avLst/>
          </a:prstGeom>
          <a:solidFill>
            <a:srgbClr val="FFC0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sz="1400" kern="0" dirty="0">
                <a:solidFill>
                  <a:srgbClr val="C00000"/>
                </a:solidFill>
              </a:rPr>
              <a:t>4</a:t>
            </a:r>
          </a:p>
        </p:txBody>
      </p:sp>
      <p:cxnSp>
        <p:nvCxnSpPr>
          <p:cNvPr id="21" name="Connettore 2 20"/>
          <p:cNvCxnSpPr/>
          <p:nvPr/>
        </p:nvCxnSpPr>
        <p:spPr>
          <a:xfrm>
            <a:off x="8760261" y="6237288"/>
            <a:ext cx="504825" cy="0"/>
          </a:xfrm>
          <a:prstGeom prst="straightConnector1">
            <a:avLst/>
          </a:prstGeom>
          <a:ln w="28575">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01746" name="Rettangolo 21"/>
          <p:cNvSpPr>
            <a:spLocks noChangeArrowheads="1"/>
          </p:cNvSpPr>
          <p:nvPr/>
        </p:nvSpPr>
        <p:spPr bwMode="auto">
          <a:xfrm>
            <a:off x="1524000" y="6597977"/>
            <a:ext cx="9144000" cy="30777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None/>
            </a:pPr>
            <a:r>
              <a:rPr lang="en-US" altLang="it-IT" sz="1400" kern="0"/>
              <a:t>The </a:t>
            </a:r>
            <a:r>
              <a:rPr lang="en-US" altLang="it-IT" sz="1400" b="1" u="sng" kern="0"/>
              <a:t>progression wave..</a:t>
            </a:r>
            <a:r>
              <a:rPr lang="en-US" altLang="it-IT" sz="1400" kern="0"/>
              <a:t> might ‘‘close’’ the chromatin structure and </a:t>
            </a:r>
            <a:r>
              <a:rPr lang="en-US" altLang="it-IT" sz="1400" b="1" kern="0"/>
              <a:t>could </a:t>
            </a:r>
            <a:r>
              <a:rPr lang="it-IT" altLang="it-IT" sz="1400" b="1" kern="0"/>
              <a:t>even influence neighboring genes</a:t>
            </a:r>
            <a:r>
              <a:rPr lang="it-IT" altLang="it-IT" sz="1400" kern="0"/>
              <a:t>.</a:t>
            </a:r>
          </a:p>
        </p:txBody>
      </p:sp>
      <p:sp>
        <p:nvSpPr>
          <p:cNvPr id="23" name="Ovale 22"/>
          <p:cNvSpPr/>
          <p:nvPr/>
        </p:nvSpPr>
        <p:spPr>
          <a:xfrm>
            <a:off x="5739247" y="1857375"/>
            <a:ext cx="285751" cy="285750"/>
          </a:xfrm>
          <a:prstGeom prst="ellipse">
            <a:avLst/>
          </a:prstGeom>
          <a:solidFill>
            <a:srgbClr val="FF00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sz="1400" kern="0" dirty="0">
                <a:solidFill>
                  <a:schemeClr val="tx1"/>
                </a:solidFill>
              </a:rPr>
              <a:t>5</a:t>
            </a:r>
          </a:p>
        </p:txBody>
      </p:sp>
      <p:sp>
        <p:nvSpPr>
          <p:cNvPr id="24" name="Ovale 23"/>
          <p:cNvSpPr/>
          <p:nvPr/>
        </p:nvSpPr>
        <p:spPr>
          <a:xfrm>
            <a:off x="1524012" y="6572250"/>
            <a:ext cx="285751" cy="285750"/>
          </a:xfrm>
          <a:prstGeom prst="ellipse">
            <a:avLst/>
          </a:prstGeom>
          <a:solidFill>
            <a:srgbClr val="FF00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sz="1400" kern="0" dirty="0">
                <a:solidFill>
                  <a:schemeClr val="tx1"/>
                </a:solidFill>
              </a:rPr>
              <a:t>5</a:t>
            </a:r>
          </a:p>
        </p:txBody>
      </p:sp>
      <p:cxnSp>
        <p:nvCxnSpPr>
          <p:cNvPr id="26" name="Connettore 2 25"/>
          <p:cNvCxnSpPr/>
          <p:nvPr/>
        </p:nvCxnSpPr>
        <p:spPr>
          <a:xfrm rot="10800000" flipV="1">
            <a:off x="3524683" y="286403"/>
            <a:ext cx="2357439" cy="785813"/>
          </a:xfrm>
          <a:prstGeom prst="straightConnector1">
            <a:avLst/>
          </a:prstGeom>
          <a:ln w="1905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2" name="Freccia in giù 21"/>
          <p:cNvSpPr/>
          <p:nvPr/>
        </p:nvSpPr>
        <p:spPr>
          <a:xfrm rot="2608429">
            <a:off x="7610476" y="5235575"/>
            <a:ext cx="285751" cy="571500"/>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cxnSp>
        <p:nvCxnSpPr>
          <p:cNvPr id="27" name="Connettore 1 26"/>
          <p:cNvCxnSpPr/>
          <p:nvPr/>
        </p:nvCxnSpPr>
        <p:spPr>
          <a:xfrm>
            <a:off x="6453189" y="5929966"/>
            <a:ext cx="2000251" cy="158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9931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a:extLst>
              <a:ext uri="{FF2B5EF4-FFF2-40B4-BE49-F238E27FC236}">
                <a16:creationId xmlns:a16="http://schemas.microsoft.com/office/drawing/2014/main" xmlns="" id="{5C87D811-0FAA-4AAE-BECA-9525B97F7466}"/>
              </a:ext>
            </a:extLst>
          </p:cNvPr>
          <p:cNvPicPr>
            <a:picLocks noGrp="1" noChangeAspect="1"/>
          </p:cNvPicPr>
          <p:nvPr>
            <p:ph idx="1"/>
          </p:nvPr>
        </p:nvPicPr>
        <p:blipFill>
          <a:blip r:embed="rId2"/>
          <a:stretch>
            <a:fillRect/>
          </a:stretch>
        </p:blipFill>
        <p:spPr>
          <a:xfrm>
            <a:off x="1" y="1"/>
            <a:ext cx="7588011" cy="4113127"/>
          </a:xfrm>
          <a:prstGeom prst="rect">
            <a:avLst/>
          </a:prstGeom>
        </p:spPr>
      </p:pic>
      <p:sp>
        <p:nvSpPr>
          <p:cNvPr id="6" name="Freccia in giù 5">
            <a:extLst>
              <a:ext uri="{FF2B5EF4-FFF2-40B4-BE49-F238E27FC236}">
                <a16:creationId xmlns:a16="http://schemas.microsoft.com/office/drawing/2014/main" xmlns="" id="{B873A5CF-A53B-4405-AAD1-52B94B075D0C}"/>
              </a:ext>
            </a:extLst>
          </p:cNvPr>
          <p:cNvSpPr/>
          <p:nvPr/>
        </p:nvSpPr>
        <p:spPr>
          <a:xfrm rot="2009291">
            <a:off x="2649947" y="626223"/>
            <a:ext cx="294847" cy="416340"/>
          </a:xfrm>
          <a:prstGeom prst="downArrow">
            <a:avLst/>
          </a:prstGeom>
          <a:solidFill>
            <a:schemeClr val="accent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Immagine 6">
            <a:extLst>
              <a:ext uri="{FF2B5EF4-FFF2-40B4-BE49-F238E27FC236}">
                <a16:creationId xmlns:a16="http://schemas.microsoft.com/office/drawing/2014/main" xmlns="" id="{B7EAA592-F28F-40A8-817C-A809A211C50F}"/>
              </a:ext>
            </a:extLst>
          </p:cNvPr>
          <p:cNvPicPr>
            <a:picLocks noChangeAspect="1"/>
          </p:cNvPicPr>
          <p:nvPr/>
        </p:nvPicPr>
        <p:blipFill>
          <a:blip r:embed="rId3"/>
          <a:stretch>
            <a:fillRect/>
          </a:stretch>
        </p:blipFill>
        <p:spPr>
          <a:xfrm>
            <a:off x="1124056" y="4286693"/>
            <a:ext cx="6181725" cy="2314575"/>
          </a:xfrm>
          <a:prstGeom prst="rect">
            <a:avLst/>
          </a:prstGeom>
        </p:spPr>
      </p:pic>
      <p:pic>
        <p:nvPicPr>
          <p:cNvPr id="11" name="Immagine 10">
            <a:extLst>
              <a:ext uri="{FF2B5EF4-FFF2-40B4-BE49-F238E27FC236}">
                <a16:creationId xmlns:a16="http://schemas.microsoft.com/office/drawing/2014/main" xmlns="" id="{BCB0769F-E77C-4C21-91FC-EB35DE58E17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27391" y="217628"/>
            <a:ext cx="3697356" cy="4134890"/>
          </a:xfrm>
          <a:prstGeom prst="rect">
            <a:avLst/>
          </a:prstGeom>
        </p:spPr>
      </p:pic>
      <p:sp>
        <p:nvSpPr>
          <p:cNvPr id="12" name="Rettangolo 11">
            <a:extLst>
              <a:ext uri="{FF2B5EF4-FFF2-40B4-BE49-F238E27FC236}">
                <a16:creationId xmlns:a16="http://schemas.microsoft.com/office/drawing/2014/main" xmlns="" id="{0D061A16-A875-4B83-8547-A2B138E07C7E}"/>
              </a:ext>
            </a:extLst>
          </p:cNvPr>
          <p:cNvSpPr/>
          <p:nvPr/>
        </p:nvSpPr>
        <p:spPr>
          <a:xfrm>
            <a:off x="1205951" y="4280452"/>
            <a:ext cx="3697356" cy="1722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4" name="Connettore diritto 13">
            <a:extLst>
              <a:ext uri="{FF2B5EF4-FFF2-40B4-BE49-F238E27FC236}">
                <a16:creationId xmlns:a16="http://schemas.microsoft.com/office/drawing/2014/main" xmlns="" id="{609ADC57-685C-41F2-85C3-44D0AC0CBD6C}"/>
              </a:ext>
            </a:extLst>
          </p:cNvPr>
          <p:cNvCxnSpPr/>
          <p:nvPr/>
        </p:nvCxnSpPr>
        <p:spPr>
          <a:xfrm>
            <a:off x="4068417" y="4929809"/>
            <a:ext cx="2133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Connettore diritto 15">
            <a:extLst>
              <a:ext uri="{FF2B5EF4-FFF2-40B4-BE49-F238E27FC236}">
                <a16:creationId xmlns:a16="http://schemas.microsoft.com/office/drawing/2014/main" xmlns="" id="{5AAB305B-79CC-47D0-8D91-22B06DA2312E}"/>
              </a:ext>
            </a:extLst>
          </p:cNvPr>
          <p:cNvCxnSpPr/>
          <p:nvPr/>
        </p:nvCxnSpPr>
        <p:spPr>
          <a:xfrm>
            <a:off x="1206024" y="5168348"/>
            <a:ext cx="13531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Connettore 2 17">
            <a:extLst>
              <a:ext uri="{FF2B5EF4-FFF2-40B4-BE49-F238E27FC236}">
                <a16:creationId xmlns:a16="http://schemas.microsoft.com/office/drawing/2014/main" xmlns="" id="{8205B132-8101-4A96-A892-CBB7DBAEFAE6}"/>
              </a:ext>
            </a:extLst>
          </p:cNvPr>
          <p:cNvCxnSpPr/>
          <p:nvPr/>
        </p:nvCxnSpPr>
        <p:spPr>
          <a:xfrm>
            <a:off x="3034856" y="4691270"/>
            <a:ext cx="227937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onnettore diritto 19">
            <a:extLst>
              <a:ext uri="{FF2B5EF4-FFF2-40B4-BE49-F238E27FC236}">
                <a16:creationId xmlns:a16="http://schemas.microsoft.com/office/drawing/2014/main" xmlns="" id="{6CE5E34B-3CA0-44E2-B131-A186AC23B64B}"/>
              </a:ext>
            </a:extLst>
          </p:cNvPr>
          <p:cNvCxnSpPr/>
          <p:nvPr/>
        </p:nvCxnSpPr>
        <p:spPr>
          <a:xfrm>
            <a:off x="1205949" y="5830957"/>
            <a:ext cx="475753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Connettore 2 21">
            <a:extLst>
              <a:ext uri="{FF2B5EF4-FFF2-40B4-BE49-F238E27FC236}">
                <a16:creationId xmlns:a16="http://schemas.microsoft.com/office/drawing/2014/main" xmlns="" id="{757D9D1C-1919-4792-90A4-99E06A07CC47}"/>
              </a:ext>
            </a:extLst>
          </p:cNvPr>
          <p:cNvCxnSpPr/>
          <p:nvPr/>
        </p:nvCxnSpPr>
        <p:spPr>
          <a:xfrm>
            <a:off x="4267201" y="5605670"/>
            <a:ext cx="2398643"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nettore diritto 23">
            <a:extLst>
              <a:ext uri="{FF2B5EF4-FFF2-40B4-BE49-F238E27FC236}">
                <a16:creationId xmlns:a16="http://schemas.microsoft.com/office/drawing/2014/main" xmlns="" id="{1424353E-67D1-42A8-9932-655B67A8B7B3}"/>
              </a:ext>
            </a:extLst>
          </p:cNvPr>
          <p:cNvCxnSpPr/>
          <p:nvPr/>
        </p:nvCxnSpPr>
        <p:spPr>
          <a:xfrm>
            <a:off x="1258960" y="6069496"/>
            <a:ext cx="466476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Connettore diritto 25">
            <a:extLst>
              <a:ext uri="{FF2B5EF4-FFF2-40B4-BE49-F238E27FC236}">
                <a16:creationId xmlns:a16="http://schemas.microsoft.com/office/drawing/2014/main" xmlns="" id="{C608E8A0-5748-439F-9B90-2A100047B3F5}"/>
              </a:ext>
            </a:extLst>
          </p:cNvPr>
          <p:cNvCxnSpPr/>
          <p:nvPr/>
        </p:nvCxnSpPr>
        <p:spPr>
          <a:xfrm>
            <a:off x="1829234" y="6281530"/>
            <a:ext cx="498281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Rettangolo 26">
            <a:extLst>
              <a:ext uri="{FF2B5EF4-FFF2-40B4-BE49-F238E27FC236}">
                <a16:creationId xmlns:a16="http://schemas.microsoft.com/office/drawing/2014/main" xmlns="" id="{D0F927B8-9681-4AAC-A82D-56F5E1ED9FCE}"/>
              </a:ext>
            </a:extLst>
          </p:cNvPr>
          <p:cNvSpPr/>
          <p:nvPr/>
        </p:nvSpPr>
        <p:spPr>
          <a:xfrm>
            <a:off x="7188137" y="4252224"/>
            <a:ext cx="4982817" cy="2462213"/>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incidence of </a:t>
            </a:r>
            <a:r>
              <a:rPr kumimoji="0" lang="en-US" sz="1400" b="0" i="0" u="none" strike="noStrike" kern="1200" cap="none" spc="0" normalizeH="0" baseline="0" noProof="0" dirty="0" err="1">
                <a:ln>
                  <a:noFill/>
                </a:ln>
                <a:solidFill>
                  <a:prstClr val="black"/>
                </a:solidFill>
                <a:effectLst/>
                <a:highlight>
                  <a:srgbClr val="FFFF00"/>
                </a:highlight>
                <a:uLnTx/>
                <a:uFillTx/>
                <a:latin typeface="Calibri" panose="020F0502020204030204"/>
                <a:ea typeface="+mn-ea"/>
                <a:cs typeface="+mn-cs"/>
                <a:hlinkClick r:id="rId5" tooltip="Learn more about Leukemia"/>
              </a:rPr>
              <a:t>leukaemia</a:t>
            </a:r>
            <a:r>
              <a:rPr kumimoji="0" lang="en-US" sz="1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 based on 48 458 cases in children </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was 46·9 (46·5–47·3) per million person-years and </a:t>
            </a:r>
            <a:r>
              <a:rPr kumimoji="0" lang="en-US" sz="1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increased significantly by 0·66% (0·48–0·84) per year. </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The average overall incidence of </a:t>
            </a:r>
            <a:r>
              <a:rPr kumimoji="0" lang="en-US" sz="1400" b="0" i="0" u="none" strike="noStrike" kern="1200" cap="none" spc="0" normalizeH="0" baseline="0" noProof="0" dirty="0" err="1">
                <a:ln>
                  <a:noFill/>
                </a:ln>
                <a:solidFill>
                  <a:prstClr val="black"/>
                </a:solidFill>
                <a:effectLst/>
                <a:uLnTx/>
                <a:uFillTx/>
                <a:latin typeface="Calibri" panose="020F0502020204030204"/>
                <a:ea typeface="+mn-ea"/>
                <a:cs typeface="+mn-cs"/>
              </a:rPr>
              <a:t>leukaemia</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in adolescents was 23·6 (22·9–24·3) per million person-years, based on 4702 cases, and the average annual change was 0·93% (0·49–1·37)… </a:t>
            </a:r>
            <a:r>
              <a:rPr kumimoji="0" lang="en-US" sz="1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We also observed increasing incidence of </a:t>
            </a:r>
            <a:r>
              <a:rPr kumimoji="0" lang="en-US" sz="1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hlinkClick r:id="rId6" tooltip="Learn more about Lymphoma"/>
              </a:rPr>
              <a:t>lymphoma</a:t>
            </a:r>
            <a:r>
              <a:rPr kumimoji="0" lang="en-US" sz="1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 in adolescents (average annual change 1·04% [0·65–1·44]</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malignant </a:t>
            </a:r>
            <a:r>
              <a:rPr kumimoji="0" lang="en-US" sz="1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hlinkClick r:id="rId7" tooltip="Learn more about Central Nervous System Cancer"/>
              </a:rPr>
              <a:t>CNS </a:t>
            </a:r>
            <a:r>
              <a:rPr kumimoji="0" lang="en-US" sz="1400" b="0" i="0" u="none" strike="noStrike" kern="1200" cap="none" spc="0" normalizeH="0" baseline="0" noProof="0" dirty="0" err="1">
                <a:ln>
                  <a:noFill/>
                </a:ln>
                <a:solidFill>
                  <a:prstClr val="black"/>
                </a:solidFill>
                <a:effectLst/>
                <a:highlight>
                  <a:srgbClr val="FFFF00"/>
                </a:highlight>
                <a:uLnTx/>
                <a:uFillTx/>
                <a:latin typeface="Calibri" panose="020F0502020204030204"/>
                <a:ea typeface="+mn-ea"/>
                <a:cs typeface="+mn-cs"/>
                <a:hlinkClick r:id="rId7" tooltip="Learn more about Central Nervous System Cancer"/>
              </a:rPr>
              <a:t>tumours</a:t>
            </a:r>
            <a:r>
              <a:rPr kumimoji="0" lang="en-US" sz="1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 in children (average annual change 0·49% [0·20–0·77]), </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and </a:t>
            </a:r>
            <a:r>
              <a:rPr kumimoji="0" lang="en-US" sz="1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other </a:t>
            </a:r>
            <a:r>
              <a:rPr kumimoji="0" lang="en-US" sz="1400" b="0" i="0" u="none" strike="noStrike" kern="1200" cap="none" spc="0" normalizeH="0" baseline="0" noProof="0" dirty="0" err="1">
                <a:ln>
                  <a:noFill/>
                </a:ln>
                <a:solidFill>
                  <a:prstClr val="black"/>
                </a:solidFill>
                <a:effectLst/>
                <a:highlight>
                  <a:srgbClr val="FFFF00"/>
                </a:highlight>
                <a:uLnTx/>
                <a:uFillTx/>
                <a:latin typeface="Calibri" panose="020F0502020204030204"/>
                <a:ea typeface="+mn-ea"/>
                <a:cs typeface="+mn-cs"/>
              </a:rPr>
              <a:t>tumours</a:t>
            </a:r>
            <a:r>
              <a:rPr kumimoji="0" lang="en-US" sz="1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 in both children</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(average annual change 0·56 [0·40–0·72]) and </a:t>
            </a:r>
            <a:r>
              <a:rPr kumimoji="0" lang="en-US" sz="1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adolescent</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s</a:t>
            </a:r>
            <a:r>
              <a:rPr kumimoji="0" lang="en-US" sz="1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 </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(average annual change 1·17 [0·82–1·53]).</a:t>
            </a:r>
            <a:endParaRPr kumimoji="0" lang="it-IT"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0610164"/>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6"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08675" y="0"/>
            <a:ext cx="48593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6998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56" y="0"/>
            <a:ext cx="464343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08900" name="AutoShape 3"/>
          <p:cNvSpPr>
            <a:spLocks noChangeArrowheads="1"/>
          </p:cNvSpPr>
          <p:nvPr/>
        </p:nvSpPr>
        <p:spPr bwMode="auto">
          <a:xfrm>
            <a:off x="6888163" y="6021388"/>
            <a:ext cx="544512" cy="196850"/>
          </a:xfrm>
          <a:prstGeom prst="rightArrow">
            <a:avLst>
              <a:gd name="adj1" fmla="val 50000"/>
              <a:gd name="adj2" fmla="val 69153"/>
            </a:avLst>
          </a:prstGeom>
          <a:solidFill>
            <a:srgbClr val="800000"/>
          </a:solidFill>
          <a:ln>
            <a:noFill/>
          </a:ln>
          <a:effectLst>
            <a:outerShdw dist="17819" dir="2700000" algn="ctr" rotWithShape="0">
              <a:srgbClr val="4D0000"/>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endParaRPr lang="it-IT" altLang="it-IT" sz="1800" kern="0">
              <a:latin typeface="Arial" panose="020B0604020202020204" pitchFamily="34" charset="0"/>
            </a:endParaRPr>
          </a:p>
        </p:txBody>
      </p:sp>
      <p:sp>
        <p:nvSpPr>
          <p:cNvPr id="208901" name="AutoShape 4"/>
          <p:cNvSpPr>
            <a:spLocks noChangeArrowheads="1"/>
          </p:cNvSpPr>
          <p:nvPr/>
        </p:nvSpPr>
        <p:spPr bwMode="auto">
          <a:xfrm>
            <a:off x="6383339" y="5661025"/>
            <a:ext cx="544512" cy="196850"/>
          </a:xfrm>
          <a:prstGeom prst="rightArrow">
            <a:avLst>
              <a:gd name="adj1" fmla="val 50000"/>
              <a:gd name="adj2" fmla="val 69153"/>
            </a:avLst>
          </a:prstGeom>
          <a:solidFill>
            <a:srgbClr val="800000"/>
          </a:solidFill>
          <a:ln>
            <a:noFill/>
          </a:ln>
          <a:effectLst>
            <a:outerShdw dist="17819" dir="2700000" algn="ctr" rotWithShape="0">
              <a:srgbClr val="4D0000"/>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endParaRPr lang="it-IT" altLang="it-IT" sz="1800" kern="0">
              <a:latin typeface="Arial" panose="020B0604020202020204" pitchFamily="34" charset="0"/>
            </a:endParaRPr>
          </a:p>
        </p:txBody>
      </p:sp>
      <p:sp>
        <p:nvSpPr>
          <p:cNvPr id="208902" name="AutoShape 5"/>
          <p:cNvSpPr>
            <a:spLocks/>
          </p:cNvSpPr>
          <p:nvPr/>
        </p:nvSpPr>
        <p:spPr bwMode="auto">
          <a:xfrm>
            <a:off x="6672263" y="1628780"/>
            <a:ext cx="431800" cy="936625"/>
          </a:xfrm>
          <a:prstGeom prst="leftBrace">
            <a:avLst>
              <a:gd name="adj1" fmla="val 18076"/>
              <a:gd name="adj2" fmla="val 50000"/>
            </a:avLst>
          </a:prstGeom>
          <a:noFill/>
          <a:ln w="9360">
            <a:solidFill>
              <a:srgbClr val="800000"/>
            </a:solidFill>
            <a:miter lim="800000"/>
            <a:headEnd/>
            <a:tailEnd/>
          </a:ln>
          <a:effectLst>
            <a:outerShdw dist="17819" dir="2700000" algn="ctr" rotWithShape="0">
              <a:srgbClr val="4D0000"/>
            </a:outerShdw>
          </a:effectLst>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endParaRPr lang="it-IT" altLang="it-IT" sz="1800" kern="0">
              <a:latin typeface="Arial" panose="020B0604020202020204" pitchFamily="34" charset="0"/>
            </a:endParaRPr>
          </a:p>
        </p:txBody>
      </p:sp>
    </p:spTree>
    <p:extLst>
      <p:ext uri="{BB962C8B-B14F-4D97-AF65-F5344CB8AC3E}">
        <p14:creationId xmlns:p14="http://schemas.microsoft.com/office/powerpoint/2010/main" val="93326232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4"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0" y="406400"/>
            <a:ext cx="9144000" cy="518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10947" name="AutoShape 2"/>
          <p:cNvSpPr>
            <a:spLocks noChangeArrowheads="1"/>
          </p:cNvSpPr>
          <p:nvPr/>
        </p:nvSpPr>
        <p:spPr bwMode="auto">
          <a:xfrm rot="9120000">
            <a:off x="5811839" y="1125538"/>
            <a:ext cx="544512" cy="196850"/>
          </a:xfrm>
          <a:prstGeom prst="rightArrow">
            <a:avLst>
              <a:gd name="adj1" fmla="val 50000"/>
              <a:gd name="adj2" fmla="val 69153"/>
            </a:avLst>
          </a:prstGeom>
          <a:solidFill>
            <a:srgbClr val="000066"/>
          </a:solidFill>
          <a:ln w="9360">
            <a:solidFill>
              <a:srgbClr val="800000"/>
            </a:solidFill>
            <a:miter lim="800000"/>
            <a:headEnd/>
            <a:tailEnd/>
          </a:ln>
          <a:effectLst>
            <a:outerShdw dist="17819" dir="2700000" algn="ctr" rotWithShape="0">
              <a:srgbClr val="4D0000"/>
            </a:outerShdw>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endParaRPr lang="it-IT" altLang="it-IT" sz="1800" kern="0">
              <a:latin typeface="Arial" panose="020B0604020202020204" pitchFamily="34" charset="0"/>
            </a:endParaRPr>
          </a:p>
        </p:txBody>
      </p:sp>
      <p:sp>
        <p:nvSpPr>
          <p:cNvPr id="210948" name="AutoShape 3"/>
          <p:cNvSpPr>
            <a:spLocks noChangeArrowheads="1"/>
          </p:cNvSpPr>
          <p:nvPr/>
        </p:nvSpPr>
        <p:spPr bwMode="auto">
          <a:xfrm rot="9120000">
            <a:off x="6746899" y="2133600"/>
            <a:ext cx="544513" cy="196850"/>
          </a:xfrm>
          <a:prstGeom prst="rightArrow">
            <a:avLst>
              <a:gd name="adj1" fmla="val 50000"/>
              <a:gd name="adj2" fmla="val 69153"/>
            </a:avLst>
          </a:prstGeom>
          <a:solidFill>
            <a:srgbClr val="000066"/>
          </a:solidFill>
          <a:ln w="9360">
            <a:solidFill>
              <a:srgbClr val="800000"/>
            </a:solidFill>
            <a:miter lim="800000"/>
            <a:headEnd/>
            <a:tailEnd/>
          </a:ln>
          <a:effectLst>
            <a:outerShdw dist="17819" dir="2700000" algn="ctr" rotWithShape="0">
              <a:srgbClr val="4D0000"/>
            </a:outerShdw>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endParaRPr lang="it-IT" altLang="it-IT" sz="1800" kern="0">
              <a:latin typeface="Arial" panose="020B0604020202020204" pitchFamily="34" charset="0"/>
            </a:endParaRPr>
          </a:p>
        </p:txBody>
      </p:sp>
      <p:sp>
        <p:nvSpPr>
          <p:cNvPr id="210949" name="AutoShape 4"/>
          <p:cNvSpPr>
            <a:spLocks noChangeArrowheads="1"/>
          </p:cNvSpPr>
          <p:nvPr/>
        </p:nvSpPr>
        <p:spPr bwMode="auto">
          <a:xfrm rot="9120000">
            <a:off x="9484161" y="2420938"/>
            <a:ext cx="544513" cy="196850"/>
          </a:xfrm>
          <a:prstGeom prst="rightArrow">
            <a:avLst>
              <a:gd name="adj1" fmla="val 50000"/>
              <a:gd name="adj2" fmla="val 69153"/>
            </a:avLst>
          </a:prstGeom>
          <a:solidFill>
            <a:srgbClr val="000066"/>
          </a:solidFill>
          <a:ln w="9360">
            <a:solidFill>
              <a:srgbClr val="800000"/>
            </a:solidFill>
            <a:miter lim="800000"/>
            <a:headEnd/>
            <a:tailEnd/>
          </a:ln>
          <a:effectLst>
            <a:outerShdw dist="17819" dir="2700000" algn="ctr" rotWithShape="0">
              <a:srgbClr val="4D0000"/>
            </a:outerShdw>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endParaRPr lang="it-IT" altLang="it-IT" sz="1800" kern="0">
              <a:latin typeface="Arial" panose="020B0604020202020204" pitchFamily="34" charset="0"/>
            </a:endParaRPr>
          </a:p>
        </p:txBody>
      </p:sp>
      <p:sp>
        <p:nvSpPr>
          <p:cNvPr id="210950" name="AutoShape 5"/>
          <p:cNvSpPr>
            <a:spLocks noChangeArrowheads="1"/>
          </p:cNvSpPr>
          <p:nvPr/>
        </p:nvSpPr>
        <p:spPr bwMode="auto">
          <a:xfrm>
            <a:off x="5664200" y="3429003"/>
            <a:ext cx="431800" cy="144463"/>
          </a:xfrm>
          <a:prstGeom prst="leftArrow">
            <a:avLst>
              <a:gd name="adj1" fmla="val 50000"/>
              <a:gd name="adj2" fmla="val 74725"/>
            </a:avLst>
          </a:prstGeom>
          <a:solidFill>
            <a:srgbClr val="C0504D"/>
          </a:solidFill>
          <a:ln w="9360">
            <a:solidFill>
              <a:srgbClr val="333333"/>
            </a:solidFill>
            <a:miter lim="800000"/>
            <a:headEnd/>
            <a:tailEnd/>
          </a:ln>
          <a:effectLst>
            <a:outerShdw dist="17819" dir="2700000" algn="ctr" rotWithShape="0">
              <a:srgbClr val="1F1F1F"/>
            </a:outerShdw>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endParaRPr lang="it-IT" altLang="it-IT" sz="1800" kern="0">
              <a:latin typeface="Arial" panose="020B0604020202020204" pitchFamily="34" charset="0"/>
            </a:endParaRPr>
          </a:p>
        </p:txBody>
      </p:sp>
      <p:sp>
        <p:nvSpPr>
          <p:cNvPr id="210951" name="AutoShape 6"/>
          <p:cNvSpPr>
            <a:spLocks noChangeArrowheads="1"/>
          </p:cNvSpPr>
          <p:nvPr/>
        </p:nvSpPr>
        <p:spPr bwMode="auto">
          <a:xfrm>
            <a:off x="7175500" y="3933834"/>
            <a:ext cx="431800" cy="144463"/>
          </a:xfrm>
          <a:prstGeom prst="leftArrow">
            <a:avLst>
              <a:gd name="adj1" fmla="val 50000"/>
              <a:gd name="adj2" fmla="val 74725"/>
            </a:avLst>
          </a:prstGeom>
          <a:solidFill>
            <a:srgbClr val="C0504D"/>
          </a:solidFill>
          <a:ln w="9360">
            <a:solidFill>
              <a:srgbClr val="333333"/>
            </a:solidFill>
            <a:miter lim="800000"/>
            <a:headEnd/>
            <a:tailEnd/>
          </a:ln>
          <a:effectLst>
            <a:outerShdw dist="17819" dir="2700000" algn="ctr" rotWithShape="0">
              <a:srgbClr val="1F1F1F"/>
            </a:outerShdw>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endParaRPr lang="it-IT" altLang="it-IT" sz="1800" kern="0">
              <a:latin typeface="Arial" panose="020B0604020202020204" pitchFamily="34" charset="0"/>
            </a:endParaRPr>
          </a:p>
        </p:txBody>
      </p:sp>
      <p:sp>
        <p:nvSpPr>
          <p:cNvPr id="210952" name="AutoShape 7"/>
          <p:cNvSpPr>
            <a:spLocks noChangeArrowheads="1"/>
          </p:cNvSpPr>
          <p:nvPr/>
        </p:nvSpPr>
        <p:spPr bwMode="auto">
          <a:xfrm>
            <a:off x="4295775" y="4150378"/>
            <a:ext cx="431800" cy="144463"/>
          </a:xfrm>
          <a:prstGeom prst="leftArrow">
            <a:avLst>
              <a:gd name="adj1" fmla="val 50000"/>
              <a:gd name="adj2" fmla="val 74725"/>
            </a:avLst>
          </a:prstGeom>
          <a:solidFill>
            <a:srgbClr val="C0504D"/>
          </a:solidFill>
          <a:ln w="9360">
            <a:solidFill>
              <a:srgbClr val="333333"/>
            </a:solidFill>
            <a:miter lim="800000"/>
            <a:headEnd/>
            <a:tailEnd/>
          </a:ln>
          <a:effectLst>
            <a:outerShdw dist="17819" dir="2700000" algn="ctr" rotWithShape="0">
              <a:srgbClr val="1F1F1F"/>
            </a:outerShdw>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endParaRPr lang="it-IT" altLang="it-IT" sz="1800" kern="0">
              <a:latin typeface="Arial" panose="020B0604020202020204" pitchFamily="34" charset="0"/>
            </a:endParaRPr>
          </a:p>
        </p:txBody>
      </p:sp>
    </p:spTree>
    <p:extLst>
      <p:ext uri="{BB962C8B-B14F-4D97-AF65-F5344CB8AC3E}">
        <p14:creationId xmlns:p14="http://schemas.microsoft.com/office/powerpoint/2010/main" val="54520537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Grp="1" noChangeAspect="1" noChangeArrowheads="1"/>
          </p:cNvPicPr>
          <p:nvPr>
            <p:ph type="title" idx="4294967295"/>
          </p:nvPr>
        </p:nvPicPr>
        <p:blipFill>
          <a:blip r:embed="rId2">
            <a:extLst>
              <a:ext uri="{28A0092B-C50C-407E-A947-70E740481C1C}">
                <a14:useLocalDpi xmlns:a14="http://schemas.microsoft.com/office/drawing/2010/main" val="0"/>
              </a:ext>
            </a:extLst>
          </a:blip>
          <a:srcRect/>
          <a:stretch>
            <a:fillRect/>
          </a:stretch>
        </p:blipFill>
        <p:spPr>
          <a:xfrm>
            <a:off x="3" y="0"/>
            <a:ext cx="9639300" cy="2332038"/>
          </a:xfrm>
          <a:noFill/>
        </p:spPr>
      </p:pic>
      <p:pic>
        <p:nvPicPr>
          <p:cNvPr id="41987" name="Picture 3"/>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334433" y="2492375"/>
            <a:ext cx="10382251" cy="2089150"/>
          </a:xfrm>
          <a:noFill/>
        </p:spPr>
      </p:pic>
      <p:pic>
        <p:nvPicPr>
          <p:cNvPr id="41988" name="Picture 4"/>
          <p:cNvPicPr>
            <a:picLocks noGrp="1" noChangeAspect="1" noChangeArrowheads="1"/>
          </p:cNvPicPr>
          <p:nvPr>
            <p:ph sz="half" idx="4294967295"/>
          </p:nvPr>
        </p:nvPicPr>
        <p:blipFill>
          <a:blip r:embed="rId4">
            <a:extLst>
              <a:ext uri="{28A0092B-C50C-407E-A947-70E740481C1C}">
                <a14:useLocalDpi xmlns:a14="http://schemas.microsoft.com/office/drawing/2010/main" val="0"/>
              </a:ext>
            </a:extLst>
          </a:blip>
          <a:srcRect/>
          <a:stretch>
            <a:fillRect/>
          </a:stretch>
        </p:blipFill>
        <p:spPr>
          <a:xfrm>
            <a:off x="6576487" y="4437406"/>
            <a:ext cx="5615516" cy="2420937"/>
          </a:xfrm>
          <a:noFill/>
        </p:spPr>
      </p:pic>
      <p:sp>
        <p:nvSpPr>
          <p:cNvPr id="41989" name="Line 5"/>
          <p:cNvSpPr>
            <a:spLocks noChangeShapeType="1"/>
          </p:cNvSpPr>
          <p:nvPr/>
        </p:nvSpPr>
        <p:spPr bwMode="auto">
          <a:xfrm>
            <a:off x="1678746" y="2708275"/>
            <a:ext cx="7681383" cy="0"/>
          </a:xfrm>
          <a:prstGeom prst="line">
            <a:avLst/>
          </a:prstGeom>
          <a:noFill/>
          <a:ln w="9525">
            <a:solidFill>
              <a:srgbClr val="990099"/>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1990" name="Line 6"/>
          <p:cNvSpPr>
            <a:spLocks noChangeShapeType="1"/>
          </p:cNvSpPr>
          <p:nvPr/>
        </p:nvSpPr>
        <p:spPr bwMode="auto">
          <a:xfrm>
            <a:off x="1390653" y="2997200"/>
            <a:ext cx="9025467" cy="0"/>
          </a:xfrm>
          <a:prstGeom prst="line">
            <a:avLst/>
          </a:prstGeom>
          <a:noFill/>
          <a:ln w="9525">
            <a:solidFill>
              <a:srgbClr val="990099"/>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1991" name="Line 7"/>
          <p:cNvSpPr>
            <a:spLocks noChangeShapeType="1"/>
          </p:cNvSpPr>
          <p:nvPr/>
        </p:nvSpPr>
        <p:spPr bwMode="auto">
          <a:xfrm>
            <a:off x="4271435" y="3213100"/>
            <a:ext cx="6144684"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1992" name="Line 8"/>
          <p:cNvSpPr>
            <a:spLocks noChangeShapeType="1"/>
          </p:cNvSpPr>
          <p:nvPr/>
        </p:nvSpPr>
        <p:spPr bwMode="auto">
          <a:xfrm>
            <a:off x="4271435" y="3284538"/>
            <a:ext cx="6144684"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1993" name="Line 9"/>
          <p:cNvSpPr>
            <a:spLocks noChangeShapeType="1"/>
          </p:cNvSpPr>
          <p:nvPr/>
        </p:nvSpPr>
        <p:spPr bwMode="auto">
          <a:xfrm>
            <a:off x="334440" y="3429000"/>
            <a:ext cx="960967"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1994" name="Line 10"/>
          <p:cNvSpPr>
            <a:spLocks noChangeShapeType="1"/>
          </p:cNvSpPr>
          <p:nvPr/>
        </p:nvSpPr>
        <p:spPr bwMode="auto">
          <a:xfrm>
            <a:off x="1583496" y="4149725"/>
            <a:ext cx="8930217"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1995" name="Line 11"/>
          <p:cNvSpPr>
            <a:spLocks noChangeShapeType="1"/>
          </p:cNvSpPr>
          <p:nvPr/>
        </p:nvSpPr>
        <p:spPr bwMode="auto">
          <a:xfrm>
            <a:off x="334436" y="4365625"/>
            <a:ext cx="5666317"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1996" name="Freeform 12"/>
          <p:cNvSpPr>
            <a:spLocks/>
          </p:cNvSpPr>
          <p:nvPr/>
        </p:nvSpPr>
        <p:spPr bwMode="auto">
          <a:xfrm>
            <a:off x="3691468" y="1676400"/>
            <a:ext cx="2912533" cy="723900"/>
          </a:xfrm>
          <a:custGeom>
            <a:avLst/>
            <a:gdLst>
              <a:gd name="T0" fmla="*/ 2147483647 w 1376"/>
              <a:gd name="T1" fmla="*/ 2147483647 h 456"/>
              <a:gd name="T2" fmla="*/ 2147483647 w 1376"/>
              <a:gd name="T3" fmla="*/ 2147483647 h 456"/>
              <a:gd name="T4" fmla="*/ 2147483647 w 1376"/>
              <a:gd name="T5" fmla="*/ 2147483647 h 456"/>
              <a:gd name="T6" fmla="*/ 2147483647 w 1376"/>
              <a:gd name="T7" fmla="*/ 2147483647 h 456"/>
              <a:gd name="T8" fmla="*/ 2147483647 w 1376"/>
              <a:gd name="T9" fmla="*/ 2147483647 h 456"/>
              <a:gd name="T10" fmla="*/ 2147483647 w 1376"/>
              <a:gd name="T11" fmla="*/ 2147483647 h 456"/>
              <a:gd name="T12" fmla="*/ 2147483647 w 1376"/>
              <a:gd name="T13" fmla="*/ 2147483647 h 456"/>
              <a:gd name="T14" fmla="*/ 2147483647 w 1376"/>
              <a:gd name="T15" fmla="*/ 2147483647 h 456"/>
              <a:gd name="T16" fmla="*/ 2147483647 w 1376"/>
              <a:gd name="T17" fmla="*/ 2147483647 h 456"/>
              <a:gd name="T18" fmla="*/ 2147483647 w 1376"/>
              <a:gd name="T19" fmla="*/ 0 h 456"/>
              <a:gd name="T20" fmla="*/ 2147483647 w 1376"/>
              <a:gd name="T21" fmla="*/ 2147483647 h 456"/>
              <a:gd name="T22" fmla="*/ 2147483647 w 1376"/>
              <a:gd name="T23" fmla="*/ 2147483647 h 456"/>
              <a:gd name="T24" fmla="*/ 2147483647 w 1376"/>
              <a:gd name="T25" fmla="*/ 2147483647 h 456"/>
              <a:gd name="T26" fmla="*/ 2147483647 w 1376"/>
              <a:gd name="T27" fmla="*/ 2147483647 h 456"/>
              <a:gd name="T28" fmla="*/ 2147483647 w 1376"/>
              <a:gd name="T29" fmla="*/ 2147483647 h 456"/>
              <a:gd name="T30" fmla="*/ 2147483647 w 1376"/>
              <a:gd name="T31" fmla="*/ 2147483647 h 456"/>
              <a:gd name="T32" fmla="*/ 2147483647 w 1376"/>
              <a:gd name="T33" fmla="*/ 2147483647 h 456"/>
              <a:gd name="T34" fmla="*/ 2147483647 w 1376"/>
              <a:gd name="T35" fmla="*/ 2147483647 h 4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76"/>
              <a:gd name="T55" fmla="*/ 0 h 456"/>
              <a:gd name="T56" fmla="*/ 1376 w 1376"/>
              <a:gd name="T57" fmla="*/ 456 h 45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76" h="456">
                <a:moveTo>
                  <a:pt x="1232" y="144"/>
                </a:moveTo>
                <a:cubicBezTo>
                  <a:pt x="1184" y="160"/>
                  <a:pt x="1136" y="144"/>
                  <a:pt x="1040" y="144"/>
                </a:cubicBezTo>
                <a:cubicBezTo>
                  <a:pt x="944" y="144"/>
                  <a:pt x="808" y="136"/>
                  <a:pt x="656" y="144"/>
                </a:cubicBezTo>
                <a:cubicBezTo>
                  <a:pt x="504" y="152"/>
                  <a:pt x="200" y="152"/>
                  <a:pt x="128" y="192"/>
                </a:cubicBezTo>
                <a:cubicBezTo>
                  <a:pt x="56" y="232"/>
                  <a:pt x="88" y="352"/>
                  <a:pt x="224" y="384"/>
                </a:cubicBezTo>
                <a:cubicBezTo>
                  <a:pt x="360" y="416"/>
                  <a:pt x="768" y="384"/>
                  <a:pt x="944" y="384"/>
                </a:cubicBezTo>
                <a:cubicBezTo>
                  <a:pt x="1120" y="384"/>
                  <a:pt x="1216" y="400"/>
                  <a:pt x="1280" y="384"/>
                </a:cubicBezTo>
                <a:cubicBezTo>
                  <a:pt x="1344" y="368"/>
                  <a:pt x="1328" y="344"/>
                  <a:pt x="1328" y="288"/>
                </a:cubicBezTo>
                <a:cubicBezTo>
                  <a:pt x="1328" y="232"/>
                  <a:pt x="1312" y="96"/>
                  <a:pt x="1280" y="48"/>
                </a:cubicBezTo>
                <a:cubicBezTo>
                  <a:pt x="1248" y="0"/>
                  <a:pt x="1272" y="0"/>
                  <a:pt x="1136" y="0"/>
                </a:cubicBezTo>
                <a:cubicBezTo>
                  <a:pt x="1000" y="0"/>
                  <a:pt x="640" y="24"/>
                  <a:pt x="464" y="48"/>
                </a:cubicBezTo>
                <a:cubicBezTo>
                  <a:pt x="288" y="72"/>
                  <a:pt x="128" y="88"/>
                  <a:pt x="80" y="144"/>
                </a:cubicBezTo>
                <a:cubicBezTo>
                  <a:pt x="32" y="200"/>
                  <a:pt x="0" y="336"/>
                  <a:pt x="176" y="384"/>
                </a:cubicBezTo>
                <a:cubicBezTo>
                  <a:pt x="352" y="432"/>
                  <a:pt x="944" y="424"/>
                  <a:pt x="1136" y="432"/>
                </a:cubicBezTo>
                <a:cubicBezTo>
                  <a:pt x="1328" y="440"/>
                  <a:pt x="1288" y="456"/>
                  <a:pt x="1328" y="432"/>
                </a:cubicBezTo>
                <a:cubicBezTo>
                  <a:pt x="1368" y="408"/>
                  <a:pt x="1376" y="352"/>
                  <a:pt x="1376" y="288"/>
                </a:cubicBezTo>
                <a:cubicBezTo>
                  <a:pt x="1376" y="224"/>
                  <a:pt x="1352" y="72"/>
                  <a:pt x="1328" y="48"/>
                </a:cubicBezTo>
                <a:cubicBezTo>
                  <a:pt x="1304" y="24"/>
                  <a:pt x="1280" y="128"/>
                  <a:pt x="1232" y="144"/>
                </a:cubicBezTo>
                <a:close/>
              </a:path>
            </a:pathLst>
          </a:custGeom>
          <a:solidFill>
            <a:schemeClr val="tx1"/>
          </a:solidFill>
          <a:ln w="9525">
            <a:solidFill>
              <a:schemeClr val="bg2"/>
            </a:solidFill>
            <a:round/>
            <a:headEnd/>
            <a:tailEnd/>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endParaRPr>
          </a:p>
        </p:txBody>
      </p:sp>
      <p:sp>
        <p:nvSpPr>
          <p:cNvPr id="41997" name="Rectangle 13"/>
          <p:cNvSpPr>
            <a:spLocks noChangeArrowheads="1"/>
          </p:cNvSpPr>
          <p:nvPr/>
        </p:nvSpPr>
        <p:spPr bwMode="auto">
          <a:xfrm>
            <a:off x="4368803" y="3213100"/>
            <a:ext cx="6144684" cy="71438"/>
          </a:xfrm>
          <a:prstGeom prst="rect">
            <a:avLst/>
          </a:prstGeom>
          <a:solidFill>
            <a:srgbClr val="FF0000"/>
          </a:solidFill>
          <a:ln w="9525">
            <a:solidFill>
              <a:srgbClr val="FFFF00"/>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endParaRPr>
          </a:p>
        </p:txBody>
      </p:sp>
      <p:sp>
        <p:nvSpPr>
          <p:cNvPr id="41998" name="Rectangle 14"/>
          <p:cNvSpPr>
            <a:spLocks noChangeArrowheads="1"/>
          </p:cNvSpPr>
          <p:nvPr/>
        </p:nvSpPr>
        <p:spPr bwMode="auto">
          <a:xfrm>
            <a:off x="334440" y="3429000"/>
            <a:ext cx="960967" cy="71438"/>
          </a:xfrm>
          <a:prstGeom prst="rect">
            <a:avLst/>
          </a:prstGeom>
          <a:solidFill>
            <a:srgbClr val="FF0000"/>
          </a:solidFill>
          <a:ln w="9525">
            <a:solidFill>
              <a:schemeClr val="tx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endParaRPr>
          </a:p>
        </p:txBody>
      </p:sp>
      <p:sp>
        <p:nvSpPr>
          <p:cNvPr id="41999" name="Rectangle 15"/>
          <p:cNvSpPr>
            <a:spLocks noChangeArrowheads="1"/>
          </p:cNvSpPr>
          <p:nvPr/>
        </p:nvSpPr>
        <p:spPr bwMode="auto">
          <a:xfrm>
            <a:off x="6096003" y="4149725"/>
            <a:ext cx="4417484" cy="71438"/>
          </a:xfrm>
          <a:prstGeom prst="rect">
            <a:avLst/>
          </a:prstGeom>
          <a:solidFill>
            <a:srgbClr val="FF0000"/>
          </a:solidFill>
          <a:ln w="9525">
            <a:solidFill>
              <a:srgbClr val="FFFF00"/>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endParaRPr>
          </a:p>
        </p:txBody>
      </p:sp>
      <p:sp>
        <p:nvSpPr>
          <p:cNvPr id="42000" name="Rectangle 16"/>
          <p:cNvSpPr>
            <a:spLocks noChangeArrowheads="1"/>
          </p:cNvSpPr>
          <p:nvPr/>
        </p:nvSpPr>
        <p:spPr bwMode="auto">
          <a:xfrm>
            <a:off x="431800" y="4365625"/>
            <a:ext cx="5664200" cy="71438"/>
          </a:xfrm>
          <a:prstGeom prst="rect">
            <a:avLst/>
          </a:prstGeom>
          <a:solidFill>
            <a:srgbClr val="FF0000"/>
          </a:solidFill>
          <a:ln w="9525">
            <a:solidFill>
              <a:srgbClr val="FFFF00"/>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endParaRPr>
          </a:p>
        </p:txBody>
      </p:sp>
      <p:pic>
        <p:nvPicPr>
          <p:cNvPr id="42001"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72980" y="3857627"/>
            <a:ext cx="577849" cy="620713"/>
          </a:xfrm>
          <a:prstGeom prst="rect">
            <a:avLst/>
          </a:prstGeom>
          <a:noFill/>
          <a:ln w="57150">
            <a:solidFill>
              <a:srgbClr val="CC0000"/>
            </a:solidFill>
            <a:miter lim="800000"/>
            <a:headEnd/>
            <a:tailEnd/>
          </a:ln>
          <a:extLst>
            <a:ext uri="{909E8E84-426E-40DD-AFC4-6F175D3DCCD1}">
              <a14:hiddenFill xmlns:a14="http://schemas.microsoft.com/office/drawing/2010/main">
                <a:solidFill>
                  <a:srgbClr val="FFFFFF"/>
                </a:solidFill>
              </a14:hiddenFill>
            </a:ext>
          </a:extLst>
        </p:spPr>
      </p:pic>
      <p:sp>
        <p:nvSpPr>
          <p:cNvPr id="42002" name="Rectangle 18"/>
          <p:cNvSpPr>
            <a:spLocks noChangeArrowheads="1"/>
          </p:cNvSpPr>
          <p:nvPr/>
        </p:nvSpPr>
        <p:spPr bwMode="auto">
          <a:xfrm>
            <a:off x="6864580" y="5229568"/>
            <a:ext cx="5327649" cy="36513"/>
          </a:xfrm>
          <a:prstGeom prst="rect">
            <a:avLst/>
          </a:prstGeom>
          <a:solidFill>
            <a:srgbClr val="FF0000"/>
          </a:solidFill>
          <a:ln w="9525">
            <a:solidFill>
              <a:schemeClr val="bg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endParaRPr>
          </a:p>
        </p:txBody>
      </p:sp>
      <p:sp>
        <p:nvSpPr>
          <p:cNvPr id="42003" name="Rectangle 19"/>
          <p:cNvSpPr>
            <a:spLocks noChangeArrowheads="1"/>
          </p:cNvSpPr>
          <p:nvPr/>
        </p:nvSpPr>
        <p:spPr bwMode="auto">
          <a:xfrm>
            <a:off x="6864580" y="5445468"/>
            <a:ext cx="5327649" cy="36513"/>
          </a:xfrm>
          <a:prstGeom prst="rect">
            <a:avLst/>
          </a:prstGeom>
          <a:solidFill>
            <a:srgbClr val="FF0000"/>
          </a:solidFill>
          <a:ln w="9525">
            <a:solidFill>
              <a:schemeClr val="bg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endParaRPr>
          </a:p>
        </p:txBody>
      </p:sp>
      <p:sp>
        <p:nvSpPr>
          <p:cNvPr id="20" name="Rettangolo 19"/>
          <p:cNvSpPr/>
          <p:nvPr/>
        </p:nvSpPr>
        <p:spPr>
          <a:xfrm>
            <a:off x="6191339" y="4143375"/>
            <a:ext cx="2762249" cy="46038"/>
          </a:xfrm>
          <a:prstGeom prst="rect">
            <a:avLst/>
          </a:prstGeom>
          <a:solidFill>
            <a:schemeClr val="tx2"/>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it-IT">
              <a:solidFill>
                <a:prstClr val="white"/>
              </a:solidFill>
            </a:endParaRPr>
          </a:p>
        </p:txBody>
      </p:sp>
    </p:spTree>
    <p:extLst>
      <p:ext uri="{BB962C8B-B14F-4D97-AF65-F5344CB8AC3E}">
        <p14:creationId xmlns:p14="http://schemas.microsoft.com/office/powerpoint/2010/main" val="1871261359"/>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0" y="0"/>
            <a:ext cx="9552517" cy="2078038"/>
          </a:xfrm>
          <a:noFill/>
        </p:spPr>
      </p:pic>
      <p:pic>
        <p:nvPicPr>
          <p:cNvPr id="43011" name="Picture 3"/>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2381250" y="2072031"/>
            <a:ext cx="8847667" cy="2141537"/>
          </a:xfrm>
          <a:noFill/>
        </p:spPr>
      </p:pic>
      <p:pic>
        <p:nvPicPr>
          <p:cNvPr id="43012" name="Picture 4"/>
          <p:cNvPicPr>
            <a:picLocks noGrp="1" noChangeAspect="1" noChangeArrowheads="1"/>
          </p:cNvPicPr>
          <p:nvPr>
            <p:ph sz="quarter" idx="4294967295"/>
          </p:nvPr>
        </p:nvPicPr>
        <p:blipFill>
          <a:blip r:embed="rId4">
            <a:extLst>
              <a:ext uri="{28A0092B-C50C-407E-A947-70E740481C1C}">
                <a14:useLocalDpi xmlns:a14="http://schemas.microsoft.com/office/drawing/2010/main" val="0"/>
              </a:ext>
            </a:extLst>
          </a:blip>
          <a:srcRect/>
          <a:stretch>
            <a:fillRect/>
          </a:stretch>
        </p:blipFill>
        <p:spPr>
          <a:xfrm>
            <a:off x="719668" y="4365625"/>
            <a:ext cx="10862733" cy="2349500"/>
          </a:xfrm>
          <a:noFill/>
        </p:spPr>
      </p:pic>
      <p:sp>
        <p:nvSpPr>
          <p:cNvPr id="43013" name="Line 6"/>
          <p:cNvSpPr>
            <a:spLocks noChangeShapeType="1"/>
          </p:cNvSpPr>
          <p:nvPr/>
        </p:nvSpPr>
        <p:spPr bwMode="auto">
          <a:xfrm>
            <a:off x="3215227" y="3213100"/>
            <a:ext cx="7969249"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3014" name="Line 11"/>
          <p:cNvSpPr>
            <a:spLocks noChangeShapeType="1"/>
          </p:cNvSpPr>
          <p:nvPr/>
        </p:nvSpPr>
        <p:spPr bwMode="auto">
          <a:xfrm>
            <a:off x="3407835" y="4581525"/>
            <a:ext cx="7871884"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3015" name="Line 12"/>
          <p:cNvSpPr>
            <a:spLocks noChangeShapeType="1"/>
          </p:cNvSpPr>
          <p:nvPr/>
        </p:nvSpPr>
        <p:spPr bwMode="auto">
          <a:xfrm>
            <a:off x="912287" y="4797425"/>
            <a:ext cx="9120716"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3016" name="Line 13"/>
          <p:cNvSpPr>
            <a:spLocks noChangeShapeType="1"/>
          </p:cNvSpPr>
          <p:nvPr/>
        </p:nvSpPr>
        <p:spPr bwMode="auto">
          <a:xfrm>
            <a:off x="912285" y="5013325"/>
            <a:ext cx="8735483"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3017" name="Line 15"/>
          <p:cNvSpPr>
            <a:spLocks noChangeShapeType="1"/>
          </p:cNvSpPr>
          <p:nvPr/>
        </p:nvSpPr>
        <p:spPr bwMode="auto">
          <a:xfrm>
            <a:off x="857275" y="6286500"/>
            <a:ext cx="5759449"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3018" name="Line 16"/>
          <p:cNvSpPr>
            <a:spLocks noChangeShapeType="1"/>
          </p:cNvSpPr>
          <p:nvPr/>
        </p:nvSpPr>
        <p:spPr bwMode="auto">
          <a:xfrm>
            <a:off x="2351618" y="6092825"/>
            <a:ext cx="8928100"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3019" name="Line 17"/>
          <p:cNvSpPr>
            <a:spLocks noChangeShapeType="1"/>
          </p:cNvSpPr>
          <p:nvPr/>
        </p:nvSpPr>
        <p:spPr bwMode="auto">
          <a:xfrm>
            <a:off x="912367" y="6308725"/>
            <a:ext cx="5759449"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3020" name="Freeform 18"/>
          <p:cNvSpPr>
            <a:spLocks/>
          </p:cNvSpPr>
          <p:nvPr/>
        </p:nvSpPr>
        <p:spPr bwMode="auto">
          <a:xfrm>
            <a:off x="2235201" y="736600"/>
            <a:ext cx="3742267" cy="762000"/>
          </a:xfrm>
          <a:custGeom>
            <a:avLst/>
            <a:gdLst>
              <a:gd name="T0" fmla="*/ 2147483647 w 1768"/>
              <a:gd name="T1" fmla="*/ 2147483647 h 480"/>
              <a:gd name="T2" fmla="*/ 2147483647 w 1768"/>
              <a:gd name="T3" fmla="*/ 2147483647 h 480"/>
              <a:gd name="T4" fmla="*/ 2147483647 w 1768"/>
              <a:gd name="T5" fmla="*/ 2147483647 h 480"/>
              <a:gd name="T6" fmla="*/ 2147483647 w 1768"/>
              <a:gd name="T7" fmla="*/ 2147483647 h 480"/>
              <a:gd name="T8" fmla="*/ 2147483647 w 1768"/>
              <a:gd name="T9" fmla="*/ 2147483647 h 480"/>
              <a:gd name="T10" fmla="*/ 2147483647 w 1768"/>
              <a:gd name="T11" fmla="*/ 2147483647 h 480"/>
              <a:gd name="T12" fmla="*/ 2147483647 w 1768"/>
              <a:gd name="T13" fmla="*/ 2147483647 h 480"/>
              <a:gd name="T14" fmla="*/ 2147483647 w 1768"/>
              <a:gd name="T15" fmla="*/ 2147483647 h 480"/>
              <a:gd name="T16" fmla="*/ 2147483647 w 1768"/>
              <a:gd name="T17" fmla="*/ 2147483647 h 480"/>
              <a:gd name="T18" fmla="*/ 2147483647 w 1768"/>
              <a:gd name="T19" fmla="*/ 2147483647 h 480"/>
              <a:gd name="T20" fmla="*/ 2147483647 w 1768"/>
              <a:gd name="T21" fmla="*/ 2147483647 h 480"/>
              <a:gd name="T22" fmla="*/ 2147483647 w 1768"/>
              <a:gd name="T23" fmla="*/ 2147483647 h 480"/>
              <a:gd name="T24" fmla="*/ 2147483647 w 1768"/>
              <a:gd name="T25" fmla="*/ 2147483647 h 480"/>
              <a:gd name="T26" fmla="*/ 2147483647 w 1768"/>
              <a:gd name="T27" fmla="*/ 2147483647 h 480"/>
              <a:gd name="T28" fmla="*/ 2147483647 w 1768"/>
              <a:gd name="T29" fmla="*/ 2147483647 h 480"/>
              <a:gd name="T30" fmla="*/ 2147483647 w 1768"/>
              <a:gd name="T31" fmla="*/ 2147483647 h 480"/>
              <a:gd name="T32" fmla="*/ 2147483647 w 1768"/>
              <a:gd name="T33" fmla="*/ 2147483647 h 480"/>
              <a:gd name="T34" fmla="*/ 2147483647 w 1768"/>
              <a:gd name="T35" fmla="*/ 2147483647 h 480"/>
              <a:gd name="T36" fmla="*/ 2147483647 w 1768"/>
              <a:gd name="T37" fmla="*/ 2147483647 h 480"/>
              <a:gd name="T38" fmla="*/ 2147483647 w 1768"/>
              <a:gd name="T39" fmla="*/ 2147483647 h 48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8"/>
              <a:gd name="T61" fmla="*/ 0 h 480"/>
              <a:gd name="T62" fmla="*/ 1768 w 1768"/>
              <a:gd name="T63" fmla="*/ 480 h 48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8" h="480">
                <a:moveTo>
                  <a:pt x="576" y="64"/>
                </a:moveTo>
                <a:cubicBezTo>
                  <a:pt x="520" y="64"/>
                  <a:pt x="552" y="64"/>
                  <a:pt x="480" y="64"/>
                </a:cubicBezTo>
                <a:cubicBezTo>
                  <a:pt x="408" y="64"/>
                  <a:pt x="216" y="48"/>
                  <a:pt x="144" y="64"/>
                </a:cubicBezTo>
                <a:cubicBezTo>
                  <a:pt x="72" y="80"/>
                  <a:pt x="40" y="112"/>
                  <a:pt x="48" y="160"/>
                </a:cubicBezTo>
                <a:cubicBezTo>
                  <a:pt x="56" y="208"/>
                  <a:pt x="0" y="312"/>
                  <a:pt x="192" y="352"/>
                </a:cubicBezTo>
                <a:cubicBezTo>
                  <a:pt x="384" y="392"/>
                  <a:pt x="952" y="400"/>
                  <a:pt x="1200" y="400"/>
                </a:cubicBezTo>
                <a:cubicBezTo>
                  <a:pt x="1448" y="400"/>
                  <a:pt x="1600" y="400"/>
                  <a:pt x="1680" y="352"/>
                </a:cubicBezTo>
                <a:cubicBezTo>
                  <a:pt x="1760" y="304"/>
                  <a:pt x="1728" y="168"/>
                  <a:pt x="1680" y="112"/>
                </a:cubicBezTo>
                <a:cubicBezTo>
                  <a:pt x="1632" y="56"/>
                  <a:pt x="1552" y="32"/>
                  <a:pt x="1392" y="16"/>
                </a:cubicBezTo>
                <a:cubicBezTo>
                  <a:pt x="1232" y="0"/>
                  <a:pt x="872" y="16"/>
                  <a:pt x="720" y="16"/>
                </a:cubicBezTo>
                <a:cubicBezTo>
                  <a:pt x="568" y="16"/>
                  <a:pt x="552" y="8"/>
                  <a:pt x="480" y="16"/>
                </a:cubicBezTo>
                <a:cubicBezTo>
                  <a:pt x="408" y="24"/>
                  <a:pt x="360" y="24"/>
                  <a:pt x="288" y="64"/>
                </a:cubicBezTo>
                <a:cubicBezTo>
                  <a:pt x="216" y="104"/>
                  <a:pt x="32" y="192"/>
                  <a:pt x="48" y="256"/>
                </a:cubicBezTo>
                <a:cubicBezTo>
                  <a:pt x="64" y="320"/>
                  <a:pt x="144" y="416"/>
                  <a:pt x="384" y="448"/>
                </a:cubicBezTo>
                <a:cubicBezTo>
                  <a:pt x="624" y="480"/>
                  <a:pt x="1264" y="456"/>
                  <a:pt x="1488" y="448"/>
                </a:cubicBezTo>
                <a:cubicBezTo>
                  <a:pt x="1712" y="440"/>
                  <a:pt x="1688" y="432"/>
                  <a:pt x="1728" y="400"/>
                </a:cubicBezTo>
                <a:cubicBezTo>
                  <a:pt x="1768" y="368"/>
                  <a:pt x="1752" y="312"/>
                  <a:pt x="1728" y="256"/>
                </a:cubicBezTo>
                <a:cubicBezTo>
                  <a:pt x="1704" y="200"/>
                  <a:pt x="1736" y="96"/>
                  <a:pt x="1584" y="64"/>
                </a:cubicBezTo>
                <a:cubicBezTo>
                  <a:pt x="1432" y="32"/>
                  <a:pt x="984" y="64"/>
                  <a:pt x="816" y="64"/>
                </a:cubicBezTo>
                <a:cubicBezTo>
                  <a:pt x="648" y="64"/>
                  <a:pt x="632" y="64"/>
                  <a:pt x="576" y="64"/>
                </a:cubicBezTo>
                <a:close/>
              </a:path>
            </a:pathLst>
          </a:custGeom>
          <a:solidFill>
            <a:schemeClr val="tx1"/>
          </a:solidFill>
          <a:ln w="9525">
            <a:solidFill>
              <a:schemeClr val="tx1"/>
            </a:solidFill>
            <a:round/>
            <a:headEnd/>
            <a:tailEnd/>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latin typeface="Calibri" pitchFamily="34" charset="0"/>
            </a:endParaRPr>
          </a:p>
        </p:txBody>
      </p:sp>
      <p:sp>
        <p:nvSpPr>
          <p:cNvPr id="43021" name="AutoShape 19"/>
          <p:cNvSpPr>
            <a:spLocks noChangeArrowheads="1"/>
          </p:cNvSpPr>
          <p:nvPr/>
        </p:nvSpPr>
        <p:spPr bwMode="auto">
          <a:xfrm>
            <a:off x="1524000" y="2428875"/>
            <a:ext cx="812800" cy="914400"/>
          </a:xfrm>
          <a:prstGeom prst="lightningBolt">
            <a:avLst/>
          </a:prstGeom>
          <a:solidFill>
            <a:srgbClr val="FF0000"/>
          </a:solidFill>
          <a:ln w="9525">
            <a:solidFill>
              <a:srgbClr val="FFFF00"/>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latin typeface="Calibri" pitchFamily="34" charset="0"/>
            </a:endParaRPr>
          </a:p>
        </p:txBody>
      </p:sp>
      <p:sp>
        <p:nvSpPr>
          <p:cNvPr id="20" name="Rettangolo 19"/>
          <p:cNvSpPr/>
          <p:nvPr/>
        </p:nvSpPr>
        <p:spPr>
          <a:xfrm>
            <a:off x="2381339" y="6072188"/>
            <a:ext cx="8858249" cy="42862"/>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21" name="Rettangolo 20"/>
          <p:cNvSpPr/>
          <p:nvPr/>
        </p:nvSpPr>
        <p:spPr>
          <a:xfrm>
            <a:off x="952500" y="6286500"/>
            <a:ext cx="5715000" cy="46038"/>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22" name="Rettangolo 21"/>
          <p:cNvSpPr/>
          <p:nvPr/>
        </p:nvSpPr>
        <p:spPr>
          <a:xfrm>
            <a:off x="2381339" y="3143593"/>
            <a:ext cx="8858249" cy="42863"/>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23" name="Rettangolo 22"/>
          <p:cNvSpPr/>
          <p:nvPr/>
        </p:nvSpPr>
        <p:spPr>
          <a:xfrm>
            <a:off x="2381252" y="3429002"/>
            <a:ext cx="4476749" cy="42863"/>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24" name="Rettangolo 23"/>
          <p:cNvSpPr/>
          <p:nvPr/>
        </p:nvSpPr>
        <p:spPr>
          <a:xfrm>
            <a:off x="952501" y="4786313"/>
            <a:ext cx="8858251" cy="42862"/>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25" name="Rettangolo 24"/>
          <p:cNvSpPr/>
          <p:nvPr/>
        </p:nvSpPr>
        <p:spPr>
          <a:xfrm>
            <a:off x="2381339" y="4572343"/>
            <a:ext cx="8858249" cy="42863"/>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26" name="Rettangolo 25"/>
          <p:cNvSpPr/>
          <p:nvPr/>
        </p:nvSpPr>
        <p:spPr>
          <a:xfrm>
            <a:off x="952501" y="5000968"/>
            <a:ext cx="8858251" cy="42863"/>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27" name="Rettangolo 26"/>
          <p:cNvSpPr/>
          <p:nvPr/>
        </p:nvSpPr>
        <p:spPr>
          <a:xfrm>
            <a:off x="4762501" y="6072531"/>
            <a:ext cx="5810251" cy="46037"/>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it-IT">
              <a:solidFill>
                <a:prstClr val="white"/>
              </a:solidFill>
            </a:endParaRPr>
          </a:p>
        </p:txBody>
      </p:sp>
    </p:spTree>
    <p:extLst>
      <p:ext uri="{BB962C8B-B14F-4D97-AF65-F5344CB8AC3E}">
        <p14:creationId xmlns:p14="http://schemas.microsoft.com/office/powerpoint/2010/main" val="1464935807"/>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Grp="1" noChangeAspect="1" noChangeArrowheads="1"/>
          </p:cNvPicPr>
          <p:nvPr>
            <p:ph type="title" sz="quarter" idx="4294967295"/>
          </p:nvPr>
        </p:nvPicPr>
        <p:blipFill>
          <a:blip r:embed="rId2">
            <a:extLst>
              <a:ext uri="{28A0092B-C50C-407E-A947-70E740481C1C}">
                <a14:useLocalDpi xmlns:a14="http://schemas.microsoft.com/office/drawing/2010/main" val="0"/>
              </a:ext>
            </a:extLst>
          </a:blip>
          <a:srcRect/>
          <a:stretch>
            <a:fillRect/>
          </a:stretch>
        </p:blipFill>
        <p:spPr>
          <a:xfrm>
            <a:off x="6000980" y="4256088"/>
            <a:ext cx="6191249" cy="2413000"/>
          </a:xfrm>
          <a:noFill/>
        </p:spPr>
      </p:pic>
      <p:pic>
        <p:nvPicPr>
          <p:cNvPr id="44035" name="Picture 3"/>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229" y="0"/>
            <a:ext cx="8879417" cy="2349500"/>
          </a:xfrm>
          <a:noFill/>
        </p:spPr>
      </p:pic>
      <p:pic>
        <p:nvPicPr>
          <p:cNvPr id="44036" name="Picture 4"/>
          <p:cNvPicPr>
            <a:picLocks noGrp="1" noChangeAspect="1" noChangeArrowheads="1"/>
          </p:cNvPicPr>
          <p:nvPr>
            <p:ph sz="quarter" idx="4294967295"/>
          </p:nvPr>
        </p:nvPicPr>
        <p:blipFill>
          <a:blip r:embed="rId4">
            <a:extLst>
              <a:ext uri="{28A0092B-C50C-407E-A947-70E740481C1C}">
                <a14:useLocalDpi xmlns:a14="http://schemas.microsoft.com/office/drawing/2010/main" val="0"/>
              </a:ext>
            </a:extLst>
          </a:blip>
          <a:srcRect/>
          <a:stretch>
            <a:fillRect/>
          </a:stretch>
        </p:blipFill>
        <p:spPr>
          <a:xfrm>
            <a:off x="229" y="3068638"/>
            <a:ext cx="6000751" cy="3789362"/>
          </a:xfrm>
          <a:noFill/>
        </p:spPr>
      </p:pic>
      <p:sp>
        <p:nvSpPr>
          <p:cNvPr id="44037" name="AutoShape 5"/>
          <p:cNvSpPr>
            <a:spLocks noChangeArrowheads="1"/>
          </p:cNvSpPr>
          <p:nvPr/>
        </p:nvSpPr>
        <p:spPr bwMode="auto">
          <a:xfrm>
            <a:off x="1200151" y="2349500"/>
            <a:ext cx="1219200" cy="914400"/>
          </a:xfrm>
          <a:prstGeom prst="lightningBolt">
            <a:avLst/>
          </a:prstGeom>
          <a:solidFill>
            <a:srgbClr val="FF0000"/>
          </a:solidFill>
          <a:ln w="9525">
            <a:solidFill>
              <a:schemeClr val="tx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endParaRPr>
          </a:p>
        </p:txBody>
      </p:sp>
      <p:sp>
        <p:nvSpPr>
          <p:cNvPr id="44038" name="Line 6"/>
          <p:cNvSpPr>
            <a:spLocks noChangeShapeType="1"/>
          </p:cNvSpPr>
          <p:nvPr/>
        </p:nvSpPr>
        <p:spPr bwMode="auto">
          <a:xfrm>
            <a:off x="0" y="3716338"/>
            <a:ext cx="5903384"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4039" name="Line 7"/>
          <p:cNvSpPr>
            <a:spLocks noChangeShapeType="1"/>
          </p:cNvSpPr>
          <p:nvPr/>
        </p:nvSpPr>
        <p:spPr bwMode="auto">
          <a:xfrm>
            <a:off x="0" y="3933825"/>
            <a:ext cx="5903384"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4040" name="Line 8"/>
          <p:cNvSpPr>
            <a:spLocks noChangeShapeType="1"/>
          </p:cNvSpPr>
          <p:nvPr/>
        </p:nvSpPr>
        <p:spPr bwMode="auto">
          <a:xfrm>
            <a:off x="0" y="4076700"/>
            <a:ext cx="5903384"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4041" name="Line 9"/>
          <p:cNvSpPr>
            <a:spLocks noChangeShapeType="1"/>
          </p:cNvSpPr>
          <p:nvPr/>
        </p:nvSpPr>
        <p:spPr bwMode="auto">
          <a:xfrm>
            <a:off x="0" y="4292600"/>
            <a:ext cx="5232400"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4042" name="Line 10"/>
          <p:cNvSpPr>
            <a:spLocks noChangeShapeType="1"/>
          </p:cNvSpPr>
          <p:nvPr/>
        </p:nvSpPr>
        <p:spPr bwMode="auto">
          <a:xfrm>
            <a:off x="1102784" y="4508500"/>
            <a:ext cx="4800600"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4043" name="Line 11"/>
          <p:cNvSpPr>
            <a:spLocks noChangeShapeType="1"/>
          </p:cNvSpPr>
          <p:nvPr/>
        </p:nvSpPr>
        <p:spPr bwMode="auto">
          <a:xfrm>
            <a:off x="0" y="4724400"/>
            <a:ext cx="4944533"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4044" name="Line 12"/>
          <p:cNvSpPr>
            <a:spLocks noChangeShapeType="1"/>
          </p:cNvSpPr>
          <p:nvPr/>
        </p:nvSpPr>
        <p:spPr bwMode="auto">
          <a:xfrm>
            <a:off x="0" y="4868863"/>
            <a:ext cx="5808133"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4045" name="Line 13"/>
          <p:cNvSpPr>
            <a:spLocks noChangeShapeType="1"/>
          </p:cNvSpPr>
          <p:nvPr/>
        </p:nvSpPr>
        <p:spPr bwMode="auto">
          <a:xfrm>
            <a:off x="1" y="4724400"/>
            <a:ext cx="719667"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pic>
        <p:nvPicPr>
          <p:cNvPr id="44046" name="Picture 14"/>
          <p:cNvPicPr>
            <a:picLocks noGrp="1" noChangeAspect="1" noChangeArrowheads="1"/>
          </p:cNvPicPr>
          <p:nvPr>
            <p:ph sz="quarter" idx="4294967295"/>
          </p:nvPr>
        </p:nvPicPr>
        <p:blipFill>
          <a:blip r:embed="rId5">
            <a:extLst>
              <a:ext uri="{28A0092B-C50C-407E-A947-70E740481C1C}">
                <a14:useLocalDpi xmlns:a14="http://schemas.microsoft.com/office/drawing/2010/main" val="0"/>
              </a:ext>
            </a:extLst>
          </a:blip>
          <a:srcRect/>
          <a:stretch>
            <a:fillRect/>
          </a:stretch>
        </p:blipFill>
        <p:spPr>
          <a:xfrm>
            <a:off x="6002867" y="4075113"/>
            <a:ext cx="4893733" cy="576262"/>
          </a:xfrm>
          <a:noFill/>
        </p:spPr>
      </p:pic>
      <p:pic>
        <p:nvPicPr>
          <p:cNvPr id="44047"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67487" y="4077043"/>
            <a:ext cx="1424516"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8" name="Line 16"/>
          <p:cNvSpPr>
            <a:spLocks noChangeShapeType="1"/>
          </p:cNvSpPr>
          <p:nvPr/>
        </p:nvSpPr>
        <p:spPr bwMode="auto">
          <a:xfrm>
            <a:off x="6479117" y="6237288"/>
            <a:ext cx="5712883" cy="0"/>
          </a:xfrm>
          <a:prstGeom prst="line">
            <a:avLst/>
          </a:prstGeom>
          <a:noFill/>
          <a:ln w="9525">
            <a:solidFill>
              <a:srgbClr val="990099"/>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4049" name="Line 17"/>
          <p:cNvSpPr>
            <a:spLocks noChangeShapeType="1"/>
          </p:cNvSpPr>
          <p:nvPr/>
        </p:nvSpPr>
        <p:spPr bwMode="auto">
          <a:xfrm>
            <a:off x="6479346" y="6381750"/>
            <a:ext cx="5378449" cy="0"/>
          </a:xfrm>
          <a:prstGeom prst="line">
            <a:avLst/>
          </a:prstGeom>
          <a:noFill/>
          <a:ln w="9525">
            <a:solidFill>
              <a:srgbClr val="990099"/>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4050" name="Line 18"/>
          <p:cNvSpPr>
            <a:spLocks noChangeShapeType="1"/>
          </p:cNvSpPr>
          <p:nvPr/>
        </p:nvSpPr>
        <p:spPr bwMode="auto">
          <a:xfrm>
            <a:off x="6479118" y="6597650"/>
            <a:ext cx="6731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4051" name="Line 19"/>
          <p:cNvSpPr>
            <a:spLocks noChangeShapeType="1"/>
          </p:cNvSpPr>
          <p:nvPr/>
        </p:nvSpPr>
        <p:spPr bwMode="auto">
          <a:xfrm>
            <a:off x="6479118" y="6524625"/>
            <a:ext cx="673100" cy="0"/>
          </a:xfrm>
          <a:prstGeom prst="line">
            <a:avLst/>
          </a:prstGeom>
          <a:noFill/>
          <a:ln w="9525">
            <a:solidFill>
              <a:srgbClr val="990099"/>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pic>
        <p:nvPicPr>
          <p:cNvPr id="44052" name="Picture 20"/>
          <p:cNvPicPr>
            <a:picLocks noGrp="1" noChangeAspect="1" noChangeArrowheads="1"/>
          </p:cNvPicPr>
          <p:nvPr>
            <p:ph sz="quarter" idx="4294967295"/>
          </p:nvPr>
        </p:nvPicPr>
        <p:blipFill>
          <a:blip r:embed="rId7">
            <a:extLst>
              <a:ext uri="{28A0092B-C50C-407E-A947-70E740481C1C}">
                <a14:useLocalDpi xmlns:a14="http://schemas.microsoft.com/office/drawing/2010/main" val="0"/>
              </a:ext>
            </a:extLst>
          </a:blip>
          <a:srcRect/>
          <a:stretch>
            <a:fillRect/>
          </a:stretch>
        </p:blipFill>
        <p:spPr>
          <a:xfrm>
            <a:off x="2544296" y="1773238"/>
            <a:ext cx="9647767" cy="1611312"/>
          </a:xfrm>
          <a:noFill/>
        </p:spPr>
      </p:pic>
      <p:sp>
        <p:nvSpPr>
          <p:cNvPr id="44053" name="AutoShape 21"/>
          <p:cNvSpPr>
            <a:spLocks noChangeArrowheads="1"/>
          </p:cNvSpPr>
          <p:nvPr/>
        </p:nvSpPr>
        <p:spPr bwMode="auto">
          <a:xfrm rot="-3817134">
            <a:off x="9287633" y="3165477"/>
            <a:ext cx="485775" cy="1301749"/>
          </a:xfrm>
          <a:prstGeom prst="upArrow">
            <a:avLst>
              <a:gd name="adj1" fmla="val 50000"/>
              <a:gd name="adj2" fmla="val 50245"/>
            </a:avLst>
          </a:prstGeom>
          <a:solidFill>
            <a:srgbClr val="FF0000"/>
          </a:solidFill>
          <a:ln w="9525">
            <a:solidFill>
              <a:schemeClr val="tx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endParaRPr>
          </a:p>
        </p:txBody>
      </p:sp>
      <p:sp>
        <p:nvSpPr>
          <p:cNvPr id="44054" name="Line 22"/>
          <p:cNvSpPr>
            <a:spLocks noChangeShapeType="1"/>
          </p:cNvSpPr>
          <p:nvPr/>
        </p:nvSpPr>
        <p:spPr bwMode="auto">
          <a:xfrm>
            <a:off x="3790959" y="2852738"/>
            <a:ext cx="8401049" cy="0"/>
          </a:xfrm>
          <a:prstGeom prst="line">
            <a:avLst/>
          </a:prstGeom>
          <a:noFill/>
          <a:ln w="9525">
            <a:solidFill>
              <a:srgbClr val="990099"/>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4055" name="Line 23"/>
          <p:cNvSpPr>
            <a:spLocks noChangeShapeType="1"/>
          </p:cNvSpPr>
          <p:nvPr/>
        </p:nvSpPr>
        <p:spPr bwMode="auto">
          <a:xfrm>
            <a:off x="2544233" y="3068638"/>
            <a:ext cx="8544984" cy="0"/>
          </a:xfrm>
          <a:prstGeom prst="line">
            <a:avLst/>
          </a:prstGeom>
          <a:noFill/>
          <a:ln w="9525">
            <a:solidFill>
              <a:srgbClr val="990099"/>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44056" name="Rectangle 24"/>
          <p:cNvSpPr>
            <a:spLocks noChangeArrowheads="1"/>
          </p:cNvSpPr>
          <p:nvPr/>
        </p:nvSpPr>
        <p:spPr bwMode="auto">
          <a:xfrm>
            <a:off x="1871135" y="1700213"/>
            <a:ext cx="673100" cy="504825"/>
          </a:xfrm>
          <a:prstGeom prst="rect">
            <a:avLst/>
          </a:prstGeom>
          <a:solidFill>
            <a:schemeClr val="bg1"/>
          </a:solidFill>
          <a:ln w="9525">
            <a:solidFill>
              <a:schemeClr val="bg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endParaRPr>
          </a:p>
        </p:txBody>
      </p:sp>
      <p:sp>
        <p:nvSpPr>
          <p:cNvPr id="44057" name="Freeform 25"/>
          <p:cNvSpPr>
            <a:spLocks/>
          </p:cNvSpPr>
          <p:nvPr/>
        </p:nvSpPr>
        <p:spPr bwMode="auto">
          <a:xfrm>
            <a:off x="1557867" y="812800"/>
            <a:ext cx="3911600" cy="571500"/>
          </a:xfrm>
          <a:custGeom>
            <a:avLst/>
            <a:gdLst>
              <a:gd name="T0" fmla="*/ 2147483647 w 1848"/>
              <a:gd name="T1" fmla="*/ 2147483647 h 360"/>
              <a:gd name="T2" fmla="*/ 2147483647 w 1848"/>
              <a:gd name="T3" fmla="*/ 2147483647 h 360"/>
              <a:gd name="T4" fmla="*/ 2147483647 w 1848"/>
              <a:gd name="T5" fmla="*/ 2147483647 h 360"/>
              <a:gd name="T6" fmla="*/ 2147483647 w 1848"/>
              <a:gd name="T7" fmla="*/ 2147483647 h 360"/>
              <a:gd name="T8" fmla="*/ 2147483647 w 1848"/>
              <a:gd name="T9" fmla="*/ 2147483647 h 360"/>
              <a:gd name="T10" fmla="*/ 2147483647 w 1848"/>
              <a:gd name="T11" fmla="*/ 2147483647 h 360"/>
              <a:gd name="T12" fmla="*/ 2147483647 w 1848"/>
              <a:gd name="T13" fmla="*/ 2147483647 h 360"/>
              <a:gd name="T14" fmla="*/ 2147483647 w 1848"/>
              <a:gd name="T15" fmla="*/ 2147483647 h 360"/>
              <a:gd name="T16" fmla="*/ 2147483647 w 1848"/>
              <a:gd name="T17" fmla="*/ 2147483647 h 360"/>
              <a:gd name="T18" fmla="*/ 2147483647 w 1848"/>
              <a:gd name="T19" fmla="*/ 2147483647 h 360"/>
              <a:gd name="T20" fmla="*/ 2147483647 w 1848"/>
              <a:gd name="T21" fmla="*/ 2147483647 h 360"/>
              <a:gd name="T22" fmla="*/ 2147483647 w 1848"/>
              <a:gd name="T23" fmla="*/ 2147483647 h 360"/>
              <a:gd name="T24" fmla="*/ 2147483647 w 1848"/>
              <a:gd name="T25" fmla="*/ 2147483647 h 360"/>
              <a:gd name="T26" fmla="*/ 2147483647 w 1848"/>
              <a:gd name="T27" fmla="*/ 2147483647 h 360"/>
              <a:gd name="T28" fmla="*/ 2147483647 w 1848"/>
              <a:gd name="T29" fmla="*/ 2147483647 h 360"/>
              <a:gd name="T30" fmla="*/ 2147483647 w 1848"/>
              <a:gd name="T31" fmla="*/ 2147483647 h 360"/>
              <a:gd name="T32" fmla="*/ 2147483647 w 1848"/>
              <a:gd name="T33" fmla="*/ 2147483647 h 360"/>
              <a:gd name="T34" fmla="*/ 2147483647 w 1848"/>
              <a:gd name="T35" fmla="*/ 2147483647 h 360"/>
              <a:gd name="T36" fmla="*/ 2147483647 w 1848"/>
              <a:gd name="T37" fmla="*/ 2147483647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48"/>
              <a:gd name="T58" fmla="*/ 0 h 360"/>
              <a:gd name="T59" fmla="*/ 1848 w 1848"/>
              <a:gd name="T60" fmla="*/ 360 h 36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48" h="360">
                <a:moveTo>
                  <a:pt x="368" y="112"/>
                </a:moveTo>
                <a:cubicBezTo>
                  <a:pt x="328" y="128"/>
                  <a:pt x="216" y="104"/>
                  <a:pt x="176" y="112"/>
                </a:cubicBezTo>
                <a:cubicBezTo>
                  <a:pt x="136" y="120"/>
                  <a:pt x="120" y="136"/>
                  <a:pt x="128" y="160"/>
                </a:cubicBezTo>
                <a:cubicBezTo>
                  <a:pt x="136" y="184"/>
                  <a:pt x="0" y="240"/>
                  <a:pt x="224" y="256"/>
                </a:cubicBezTo>
                <a:cubicBezTo>
                  <a:pt x="448" y="272"/>
                  <a:pt x="1240" y="256"/>
                  <a:pt x="1472" y="256"/>
                </a:cubicBezTo>
                <a:cubicBezTo>
                  <a:pt x="1704" y="256"/>
                  <a:pt x="1584" y="280"/>
                  <a:pt x="1616" y="256"/>
                </a:cubicBezTo>
                <a:cubicBezTo>
                  <a:pt x="1648" y="232"/>
                  <a:pt x="1680" y="144"/>
                  <a:pt x="1664" y="112"/>
                </a:cubicBezTo>
                <a:cubicBezTo>
                  <a:pt x="1648" y="80"/>
                  <a:pt x="1632" y="72"/>
                  <a:pt x="1520" y="64"/>
                </a:cubicBezTo>
                <a:cubicBezTo>
                  <a:pt x="1408" y="56"/>
                  <a:pt x="1192" y="64"/>
                  <a:pt x="992" y="64"/>
                </a:cubicBezTo>
                <a:cubicBezTo>
                  <a:pt x="792" y="64"/>
                  <a:pt x="448" y="56"/>
                  <a:pt x="320" y="64"/>
                </a:cubicBezTo>
                <a:cubicBezTo>
                  <a:pt x="192" y="72"/>
                  <a:pt x="256" y="80"/>
                  <a:pt x="224" y="112"/>
                </a:cubicBezTo>
                <a:cubicBezTo>
                  <a:pt x="192" y="144"/>
                  <a:pt x="64" y="216"/>
                  <a:pt x="128" y="256"/>
                </a:cubicBezTo>
                <a:cubicBezTo>
                  <a:pt x="192" y="296"/>
                  <a:pt x="352" y="344"/>
                  <a:pt x="608" y="352"/>
                </a:cubicBezTo>
                <a:cubicBezTo>
                  <a:pt x="864" y="360"/>
                  <a:pt x="1480" y="320"/>
                  <a:pt x="1664" y="304"/>
                </a:cubicBezTo>
                <a:cubicBezTo>
                  <a:pt x="1848" y="288"/>
                  <a:pt x="1704" y="288"/>
                  <a:pt x="1712" y="256"/>
                </a:cubicBezTo>
                <a:cubicBezTo>
                  <a:pt x="1720" y="224"/>
                  <a:pt x="1760" y="152"/>
                  <a:pt x="1712" y="112"/>
                </a:cubicBezTo>
                <a:cubicBezTo>
                  <a:pt x="1664" y="72"/>
                  <a:pt x="1640" y="32"/>
                  <a:pt x="1424" y="16"/>
                </a:cubicBezTo>
                <a:cubicBezTo>
                  <a:pt x="1208" y="0"/>
                  <a:pt x="592" y="0"/>
                  <a:pt x="416" y="16"/>
                </a:cubicBezTo>
                <a:cubicBezTo>
                  <a:pt x="240" y="32"/>
                  <a:pt x="408" y="96"/>
                  <a:pt x="368" y="112"/>
                </a:cubicBezTo>
                <a:close/>
              </a:path>
            </a:pathLst>
          </a:custGeom>
          <a:solidFill>
            <a:schemeClr val="tx1"/>
          </a:solidFill>
          <a:ln w="9525">
            <a:solidFill>
              <a:schemeClr val="bg2"/>
            </a:solidFill>
            <a:round/>
            <a:headEnd/>
            <a:tailEnd/>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it-IT" altLang="it-IT" smtClean="0">
              <a:solidFill>
                <a:prstClr val="black"/>
              </a:solidFill>
            </a:endParaRPr>
          </a:p>
        </p:txBody>
      </p:sp>
    </p:spTree>
    <p:extLst>
      <p:ext uri="{BB962C8B-B14F-4D97-AF65-F5344CB8AC3E}">
        <p14:creationId xmlns:p14="http://schemas.microsoft.com/office/powerpoint/2010/main" val="2396694839"/>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0"/>
            <a:ext cx="10758616" cy="2115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376" y="2224811"/>
            <a:ext cx="6095997" cy="4108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34429" y="2429218"/>
            <a:ext cx="3531283" cy="40100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1046035"/>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3"/>
            <a:ext cx="1219200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1500531"/>
            <a:ext cx="11049000"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51" y="3929063"/>
            <a:ext cx="11049000"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1" name="Rettangolo 4"/>
          <p:cNvSpPr>
            <a:spLocks noChangeArrowheads="1"/>
          </p:cNvSpPr>
          <p:nvPr/>
        </p:nvSpPr>
        <p:spPr bwMode="auto">
          <a:xfrm>
            <a:off x="3" y="6120156"/>
            <a:ext cx="11620500" cy="738187"/>
          </a:xfrm>
          <a:prstGeom prst="rect">
            <a:avLst/>
          </a:prstGeom>
          <a:solidFill>
            <a:srgbClr val="FFFF00"/>
          </a:solidFill>
          <a:ln w="38100">
            <a:solidFill>
              <a:srgbClr val="C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1400" smtClean="0">
                <a:solidFill>
                  <a:prstClr val="black"/>
                </a:solidFill>
                <a:cs typeface="Arial" pitchFamily="34" charset="0"/>
              </a:rPr>
              <a:t>Doses from </a:t>
            </a:r>
            <a:r>
              <a:rPr lang="en-US" altLang="it-IT" sz="1400" b="1" u="sng" smtClean="0">
                <a:solidFill>
                  <a:srgbClr val="C00000"/>
                </a:solidFill>
                <a:cs typeface="Arial" pitchFamily="34" charset="0"/>
              </a:rPr>
              <a:t>environmental emissions from nuclear reactors to embryos and fetuses in pregnant women near nuclear power stations may be larger than suspecte</a:t>
            </a:r>
            <a:r>
              <a:rPr lang="en-US" altLang="it-IT" sz="1400" b="1" u="sng" smtClean="0">
                <a:solidFill>
                  <a:srgbClr val="C00000"/>
                </a:solidFill>
                <a:latin typeface="Calibri" pitchFamily="34" charset="0"/>
              </a:rPr>
              <a:t>d</a:t>
            </a:r>
            <a:r>
              <a:rPr lang="en-US" altLang="it-IT" sz="1400" smtClean="0">
                <a:solidFill>
                  <a:prstClr val="black"/>
                </a:solidFill>
                <a:latin typeface="Calibri" pitchFamily="34" charset="0"/>
              </a:rPr>
              <a:t>. </a:t>
            </a:r>
            <a:r>
              <a:rPr lang="en-US" altLang="it-IT" sz="1400" b="1" u="sng" smtClean="0">
                <a:solidFill>
                  <a:srgbClr val="C00000"/>
                </a:solidFill>
                <a:cs typeface="Arial" pitchFamily="34" charset="0"/>
              </a:rPr>
              <a:t>Hematopoietic tissues </a:t>
            </a:r>
            <a:r>
              <a:rPr lang="en-US" altLang="it-IT" sz="1400" smtClean="0">
                <a:solidFill>
                  <a:srgbClr val="C00000"/>
                </a:solidFill>
                <a:cs typeface="Arial" pitchFamily="34" charset="0"/>
              </a:rPr>
              <a:t>appear to be </a:t>
            </a:r>
            <a:r>
              <a:rPr lang="en-US" altLang="it-IT" sz="1400" b="1" smtClean="0">
                <a:solidFill>
                  <a:srgbClr val="C00000"/>
                </a:solidFill>
                <a:cs typeface="Arial" pitchFamily="34" charset="0"/>
              </a:rPr>
              <a:t>considerably </a:t>
            </a:r>
            <a:r>
              <a:rPr lang="en-US" altLang="it-IT" sz="1400" b="1" u="sng" smtClean="0">
                <a:solidFill>
                  <a:srgbClr val="C00000"/>
                </a:solidFill>
                <a:cs typeface="Arial" pitchFamily="34" charset="0"/>
              </a:rPr>
              <a:t>more radiosensitive in embryos/fetuses than in newborn babies.</a:t>
            </a:r>
            <a:endParaRPr lang="it-IT" altLang="it-IT" sz="1400" b="1" u="sng" smtClean="0">
              <a:solidFill>
                <a:srgbClr val="C00000"/>
              </a:solidFill>
              <a:cs typeface="Arial" pitchFamily="34" charset="0"/>
            </a:endParaRPr>
          </a:p>
        </p:txBody>
      </p:sp>
      <p:sp>
        <p:nvSpPr>
          <p:cNvPr id="6" name="Rectangle 5"/>
          <p:cNvSpPr>
            <a:spLocks noChangeArrowheads="1"/>
          </p:cNvSpPr>
          <p:nvPr/>
        </p:nvSpPr>
        <p:spPr bwMode="auto">
          <a:xfrm>
            <a:off x="4762501" y="235184"/>
            <a:ext cx="6953251" cy="646331"/>
          </a:xfrm>
          <a:prstGeom prst="rect">
            <a:avLst/>
          </a:prstGeom>
          <a:solidFill>
            <a:srgbClr val="FFFF00"/>
          </a:solidFill>
          <a:ln w="9525">
            <a:noFill/>
            <a:miter lim="800000"/>
            <a:headEnd/>
            <a:tailEnd/>
          </a:ln>
          <a:effectLst>
            <a:prstShdw prst="shdw17" dist="17961" dir="2700000">
              <a:schemeClr val="accent1">
                <a:gamma/>
                <a:shade val="60000"/>
                <a:invGamma/>
              </a:schemeClr>
            </a:prstShdw>
          </a:effectLst>
        </p:spPr>
        <p:txBody>
          <a:bodyPr anchor="ctr">
            <a:spAutoFit/>
          </a:bodyPr>
          <a:lstStyle/>
          <a:p>
            <a:pPr>
              <a:defRPr/>
            </a:pPr>
            <a:r>
              <a:rPr lang="it-IT" sz="1200" dirty="0">
                <a:solidFill>
                  <a:prstClr val="black"/>
                </a:solidFill>
                <a:ea typeface="Times New Roman" pitchFamily="18" charset="0"/>
              </a:rPr>
              <a:t>Nel 2008 lo studio </a:t>
            </a:r>
            <a:r>
              <a:rPr lang="it-IT" sz="1200" i="1" dirty="0" err="1">
                <a:solidFill>
                  <a:prstClr val="black"/>
                </a:solidFill>
                <a:ea typeface="Times New Roman" pitchFamily="18" charset="0"/>
              </a:rPr>
              <a:t>KiKK</a:t>
            </a:r>
            <a:r>
              <a:rPr lang="it-IT" sz="1200" i="1" dirty="0">
                <a:solidFill>
                  <a:prstClr val="black"/>
                </a:solidFill>
                <a:ea typeface="Times New Roman" pitchFamily="18" charset="0"/>
              </a:rPr>
              <a:t> (</a:t>
            </a:r>
            <a:r>
              <a:rPr lang="it-IT" sz="1200" i="1" dirty="0" err="1">
                <a:solidFill>
                  <a:prstClr val="black"/>
                </a:solidFill>
                <a:ea typeface="Times New Roman" pitchFamily="18" charset="0"/>
              </a:rPr>
              <a:t>Kinderkrebs</a:t>
            </a:r>
            <a:r>
              <a:rPr lang="it-IT" sz="1200" i="1" dirty="0">
                <a:solidFill>
                  <a:prstClr val="black"/>
                </a:solidFill>
                <a:ea typeface="Times New Roman" pitchFamily="18" charset="0"/>
              </a:rPr>
              <a:t> in </a:t>
            </a:r>
            <a:r>
              <a:rPr lang="it-IT" sz="1200" i="1" dirty="0" err="1">
                <a:solidFill>
                  <a:prstClr val="black"/>
                </a:solidFill>
                <a:ea typeface="Times New Roman" pitchFamily="18" charset="0"/>
              </a:rPr>
              <a:t>der</a:t>
            </a:r>
            <a:r>
              <a:rPr lang="it-IT" sz="1200" i="1" dirty="0">
                <a:solidFill>
                  <a:prstClr val="black"/>
                </a:solidFill>
                <a:ea typeface="Times New Roman" pitchFamily="18" charset="0"/>
              </a:rPr>
              <a:t> </a:t>
            </a:r>
            <a:r>
              <a:rPr lang="it-IT" sz="1200" i="1" dirty="0" err="1">
                <a:solidFill>
                  <a:prstClr val="black"/>
                </a:solidFill>
                <a:ea typeface="Times New Roman" pitchFamily="18" charset="0"/>
              </a:rPr>
              <a:t>Umgebung</a:t>
            </a:r>
            <a:r>
              <a:rPr lang="it-IT" sz="1200" i="1" dirty="0">
                <a:solidFill>
                  <a:prstClr val="black"/>
                </a:solidFill>
                <a:ea typeface="Times New Roman" pitchFamily="18" charset="0"/>
              </a:rPr>
              <a:t> von </a:t>
            </a:r>
            <a:r>
              <a:rPr lang="it-IT" sz="1200" i="1" dirty="0" err="1">
                <a:solidFill>
                  <a:prstClr val="black"/>
                </a:solidFill>
                <a:ea typeface="Times New Roman" pitchFamily="18" charset="0"/>
              </a:rPr>
              <a:t>Kernkraftwerken</a:t>
            </a:r>
            <a:r>
              <a:rPr lang="it-IT" sz="1200" dirty="0">
                <a:solidFill>
                  <a:prstClr val="black"/>
                </a:solidFill>
                <a:ea typeface="Times New Roman" pitchFamily="18" charset="0"/>
              </a:rPr>
              <a:t> = tumori infantili nelle vicinanze di impianti nucleari)  ha rilevato un  </a:t>
            </a:r>
            <a:r>
              <a:rPr lang="it-IT" sz="1200" b="1" u="sng" dirty="0">
                <a:solidFill>
                  <a:prstClr val="black"/>
                </a:solidFill>
                <a:ea typeface="Times New Roman" pitchFamily="18" charset="0"/>
              </a:rPr>
              <a:t>incremento di 1.6 volte dei tumori solidi e di 2.2 volte delle leucemie tra i bambini di età &lt;5 anni residenti  entro 5 km da tutti gli impianti di energia nucleare </a:t>
            </a:r>
            <a:r>
              <a:rPr lang="it-IT" sz="1200" u="sng" dirty="0">
                <a:solidFill>
                  <a:prstClr val="black"/>
                </a:solidFill>
                <a:ea typeface="Times New Roman" pitchFamily="18" charset="0"/>
              </a:rPr>
              <a:t>in Germania</a:t>
            </a:r>
            <a:r>
              <a:rPr lang="it-IT" sz="1200" u="sng" dirty="0">
                <a:solidFill>
                  <a:prstClr val="black"/>
                </a:solidFill>
              </a:rPr>
              <a:t> </a:t>
            </a:r>
          </a:p>
        </p:txBody>
      </p:sp>
    </p:spTree>
    <p:extLst>
      <p:ext uri="{BB962C8B-B14F-4D97-AF65-F5344CB8AC3E}">
        <p14:creationId xmlns:p14="http://schemas.microsoft.com/office/powerpoint/2010/main" val="1603305151"/>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olo 2"/>
          <p:cNvSpPr>
            <a:spLocks noGrp="1"/>
          </p:cNvSpPr>
          <p:nvPr>
            <p:ph type="title"/>
          </p:nvPr>
        </p:nvSpPr>
        <p:spPr>
          <a:solidFill>
            <a:srgbClr val="FFFF00"/>
          </a:solidFill>
        </p:spPr>
        <p:txBody>
          <a:bodyPr/>
          <a:lstStyle/>
          <a:p>
            <a:r>
              <a:rPr lang="en-GB" altLang="it-IT" sz="1800" smtClean="0">
                <a:latin typeface="Arial" pitchFamily="34" charset="0"/>
                <a:cs typeface="Arial" pitchFamily="34" charset="0"/>
              </a:rPr>
              <a:t>I.Fairlie  </a:t>
            </a:r>
            <a:r>
              <a:rPr lang="en-GB" altLang="it-IT" sz="1800" b="1" i="1" u="sng" smtClean="0">
                <a:latin typeface="Arial" pitchFamily="34" charset="0"/>
                <a:cs typeface="Arial" pitchFamily="34" charset="0"/>
              </a:rPr>
              <a:t>Commentary: childhood cancer near nuclear power stations</a:t>
            </a:r>
            <a:r>
              <a:rPr lang="en-GB" altLang="it-IT" sz="1800" b="1" smtClean="0">
                <a:latin typeface="Arial" pitchFamily="34" charset="0"/>
                <a:cs typeface="Arial" pitchFamily="34" charset="0"/>
              </a:rPr>
              <a:t>. </a:t>
            </a:r>
            <a:r>
              <a:rPr lang="it-IT" altLang="it-IT" sz="1800" smtClean="0">
                <a:latin typeface="Arial" pitchFamily="34" charset="0"/>
                <a:cs typeface="Arial" pitchFamily="34" charset="0"/>
              </a:rPr>
              <a:t>Environmental Health 2009;8:43</a:t>
            </a:r>
            <a:br>
              <a:rPr lang="it-IT" altLang="it-IT" sz="1800" smtClean="0">
                <a:latin typeface="Arial" pitchFamily="34" charset="0"/>
                <a:cs typeface="Arial" pitchFamily="34" charset="0"/>
              </a:rPr>
            </a:br>
            <a:endParaRPr lang="it-IT" altLang="it-IT" sz="1800" smtClean="0"/>
          </a:p>
        </p:txBody>
      </p:sp>
      <p:sp>
        <p:nvSpPr>
          <p:cNvPr id="4" name="Segnaposto contenuto 3"/>
          <p:cNvSpPr>
            <a:spLocks noGrp="1"/>
          </p:cNvSpPr>
          <p:nvPr>
            <p:ph idx="1"/>
          </p:nvPr>
        </p:nvSpPr>
        <p:spPr>
          <a:xfrm>
            <a:off x="617839" y="1806152"/>
            <a:ext cx="10972800" cy="3614345"/>
          </a:xfrm>
          <a:solidFill>
            <a:srgbClr val="FFFF00"/>
          </a:solidFill>
        </p:spPr>
        <p:txBody>
          <a:bodyPr/>
          <a:lstStyle/>
          <a:p>
            <a:pPr>
              <a:defRPr/>
            </a:pPr>
            <a:r>
              <a:rPr lang="it-IT" sz="1600" dirty="0" smtClean="0">
                <a:latin typeface="Arial" pitchFamily="34" charset="0"/>
                <a:cs typeface="Arial" pitchFamily="34" charset="0"/>
              </a:rPr>
              <a:t>Nel 2008 lo studio </a:t>
            </a:r>
            <a:r>
              <a:rPr lang="it-IT" sz="1600" b="1" i="1" dirty="0" err="1" smtClean="0">
                <a:solidFill>
                  <a:srgbClr val="C00000"/>
                </a:solidFill>
                <a:latin typeface="Arial" pitchFamily="34" charset="0"/>
                <a:cs typeface="Arial" pitchFamily="34" charset="0"/>
              </a:rPr>
              <a:t>KiKK</a:t>
            </a:r>
            <a:r>
              <a:rPr lang="it-IT" sz="1600" b="1" i="1" dirty="0" smtClean="0">
                <a:solidFill>
                  <a:srgbClr val="C00000"/>
                </a:solidFill>
                <a:latin typeface="Arial" pitchFamily="34" charset="0"/>
                <a:cs typeface="Arial" pitchFamily="34" charset="0"/>
              </a:rPr>
              <a:t> (</a:t>
            </a:r>
            <a:r>
              <a:rPr lang="it-IT" sz="1600" b="1" i="1" dirty="0" err="1" smtClean="0">
                <a:solidFill>
                  <a:srgbClr val="C00000"/>
                </a:solidFill>
                <a:latin typeface="Arial" pitchFamily="34" charset="0"/>
                <a:cs typeface="Arial" pitchFamily="34" charset="0"/>
              </a:rPr>
              <a:t>Kinderkrebs</a:t>
            </a:r>
            <a:r>
              <a:rPr lang="it-IT" sz="1600" b="1" i="1" dirty="0" smtClean="0">
                <a:solidFill>
                  <a:srgbClr val="C00000"/>
                </a:solidFill>
                <a:latin typeface="Arial" pitchFamily="34" charset="0"/>
                <a:cs typeface="Arial" pitchFamily="34" charset="0"/>
              </a:rPr>
              <a:t> in </a:t>
            </a:r>
            <a:r>
              <a:rPr lang="it-IT" sz="1600" b="1" i="1" dirty="0" err="1" smtClean="0">
                <a:solidFill>
                  <a:srgbClr val="C00000"/>
                </a:solidFill>
                <a:latin typeface="Arial" pitchFamily="34" charset="0"/>
                <a:cs typeface="Arial" pitchFamily="34" charset="0"/>
              </a:rPr>
              <a:t>der</a:t>
            </a:r>
            <a:r>
              <a:rPr lang="it-IT" sz="1600" b="1" i="1" dirty="0" smtClean="0">
                <a:solidFill>
                  <a:srgbClr val="C00000"/>
                </a:solidFill>
                <a:latin typeface="Arial" pitchFamily="34" charset="0"/>
                <a:cs typeface="Arial" pitchFamily="34" charset="0"/>
              </a:rPr>
              <a:t> </a:t>
            </a:r>
            <a:r>
              <a:rPr lang="it-IT" sz="1600" b="1" i="1" dirty="0" err="1" smtClean="0">
                <a:solidFill>
                  <a:srgbClr val="C00000"/>
                </a:solidFill>
                <a:latin typeface="Arial" pitchFamily="34" charset="0"/>
                <a:cs typeface="Arial" pitchFamily="34" charset="0"/>
              </a:rPr>
              <a:t>Umgebung</a:t>
            </a:r>
            <a:r>
              <a:rPr lang="it-IT" sz="1600" b="1" i="1" dirty="0" smtClean="0">
                <a:solidFill>
                  <a:srgbClr val="C00000"/>
                </a:solidFill>
                <a:latin typeface="Arial" pitchFamily="34" charset="0"/>
                <a:cs typeface="Arial" pitchFamily="34" charset="0"/>
              </a:rPr>
              <a:t> von </a:t>
            </a:r>
            <a:r>
              <a:rPr lang="it-IT" sz="1600" b="1" i="1" dirty="0" err="1" smtClean="0">
                <a:solidFill>
                  <a:srgbClr val="C00000"/>
                </a:solidFill>
                <a:latin typeface="Arial" pitchFamily="34" charset="0"/>
                <a:cs typeface="Arial" pitchFamily="34" charset="0"/>
              </a:rPr>
              <a:t>Kernkraftwerken</a:t>
            </a:r>
            <a:r>
              <a:rPr lang="it-IT" sz="1600" dirty="0" smtClean="0">
                <a:solidFill>
                  <a:srgbClr val="C00000"/>
                </a:solidFill>
                <a:latin typeface="Arial" pitchFamily="34" charset="0"/>
                <a:cs typeface="Arial" pitchFamily="34" charset="0"/>
              </a:rPr>
              <a:t> = </a:t>
            </a:r>
            <a:r>
              <a:rPr lang="it-IT" sz="1600" dirty="0" smtClean="0">
                <a:latin typeface="Arial" pitchFamily="34" charset="0"/>
                <a:cs typeface="Arial" pitchFamily="34" charset="0"/>
              </a:rPr>
              <a:t>tumori infantili nelle vicinanze di impianti nucleari) ha rilevato </a:t>
            </a:r>
            <a:r>
              <a:rPr lang="it-IT" sz="1600" u="sng" dirty="0" smtClean="0">
                <a:solidFill>
                  <a:srgbClr val="C00000"/>
                </a:solidFill>
                <a:latin typeface="Arial" pitchFamily="34" charset="0"/>
                <a:cs typeface="Arial" pitchFamily="34" charset="0"/>
              </a:rPr>
              <a:t>un </a:t>
            </a:r>
            <a:r>
              <a:rPr lang="it-IT" sz="1600" b="1" u="sng" dirty="0" smtClean="0">
                <a:solidFill>
                  <a:srgbClr val="C00000"/>
                </a:solidFill>
                <a:latin typeface="Arial" pitchFamily="34" charset="0"/>
                <a:cs typeface="Arial" pitchFamily="34" charset="0"/>
              </a:rPr>
              <a:t>incremento di 1.6 volte dei tumori solidi e di 2.2 volte delle leucemie tra i bambini di età &lt;5 anni residenti entro 5 km da tutti gli impianti di energia nucleare </a:t>
            </a:r>
            <a:r>
              <a:rPr lang="it-IT" sz="1600" dirty="0" smtClean="0">
                <a:latin typeface="Arial" pitchFamily="34" charset="0"/>
                <a:cs typeface="Arial" pitchFamily="34" charset="0"/>
              </a:rPr>
              <a:t>in Germania. </a:t>
            </a:r>
          </a:p>
          <a:p>
            <a:pPr>
              <a:defRPr/>
            </a:pPr>
            <a:r>
              <a:rPr lang="it-IT" sz="1600" b="1" dirty="0" smtClean="0">
                <a:latin typeface="Arial" pitchFamily="34" charset="0"/>
                <a:cs typeface="Arial" pitchFamily="34" charset="0"/>
              </a:rPr>
              <a:t>Lo studio ha suscitato un ampio dibattito in Germania ma ha ricevuto </a:t>
            </a:r>
            <a:r>
              <a:rPr lang="it-IT" sz="1600" b="1" u="sng" dirty="0" smtClean="0">
                <a:solidFill>
                  <a:srgbClr val="C00000"/>
                </a:solidFill>
                <a:latin typeface="Arial" pitchFamily="34" charset="0"/>
                <a:cs typeface="Arial" pitchFamily="34" charset="0"/>
              </a:rPr>
              <a:t>scarsa attenzione altrove</a:t>
            </a:r>
            <a:r>
              <a:rPr lang="it-IT" sz="1600" u="sng" dirty="0" smtClean="0">
                <a:solidFill>
                  <a:srgbClr val="C00000"/>
                </a:solidFill>
                <a:latin typeface="Arial" pitchFamily="34" charset="0"/>
                <a:cs typeface="Arial" pitchFamily="34" charset="0"/>
              </a:rPr>
              <a:t>. Eppure si è trattato di </a:t>
            </a:r>
            <a:r>
              <a:rPr lang="it-IT" sz="1600" b="1" u="sng" dirty="0" smtClean="0">
                <a:solidFill>
                  <a:srgbClr val="C00000"/>
                </a:solidFill>
                <a:latin typeface="Arial" pitchFamily="34" charset="0"/>
                <a:cs typeface="Arial" pitchFamily="34" charset="0"/>
              </a:rPr>
              <a:t>uno studio caso-controllo importante</a:t>
            </a:r>
            <a:r>
              <a:rPr lang="it-IT" sz="1600" dirty="0" smtClean="0">
                <a:latin typeface="Arial" pitchFamily="34" charset="0"/>
                <a:cs typeface="Arial" pitchFamily="34" charset="0"/>
              </a:rPr>
              <a:t>, per una serie di motivi.</a:t>
            </a:r>
          </a:p>
          <a:p>
            <a:pPr>
              <a:defRPr/>
            </a:pPr>
            <a:r>
              <a:rPr lang="it-IT" sz="1600" dirty="0" smtClean="0">
                <a:latin typeface="Arial" pitchFamily="34" charset="0"/>
                <a:cs typeface="Arial" pitchFamily="34" charset="0"/>
              </a:rPr>
              <a:t>Primo: </a:t>
            </a:r>
            <a:r>
              <a:rPr lang="it-IT" sz="1600" b="1" dirty="0" smtClean="0">
                <a:latin typeface="Arial" pitchFamily="34" charset="0"/>
                <a:cs typeface="Arial" pitchFamily="34" charset="0"/>
              </a:rPr>
              <a:t>ha esaminato </a:t>
            </a:r>
            <a:r>
              <a:rPr lang="it-IT" sz="1600" b="1" u="sng" dirty="0" smtClean="0">
                <a:solidFill>
                  <a:srgbClr val="C00000"/>
                </a:solidFill>
                <a:latin typeface="Arial" pitchFamily="34" charset="0"/>
                <a:cs typeface="Arial" pitchFamily="34" charset="0"/>
              </a:rPr>
              <a:t>tutti i tumori insorti attorno a tutti i 16 reattori </a:t>
            </a:r>
            <a:r>
              <a:rPr lang="it-IT" sz="1600" b="1" dirty="0" smtClean="0">
                <a:latin typeface="Arial" pitchFamily="34" charset="0"/>
                <a:cs typeface="Arial" pitchFamily="34" charset="0"/>
              </a:rPr>
              <a:t>nucleari tedeschi tra il 1980 e il 2003</a:t>
            </a:r>
            <a:r>
              <a:rPr lang="it-IT" sz="1600" dirty="0" smtClean="0">
                <a:latin typeface="Arial" pitchFamily="34" charset="0"/>
                <a:cs typeface="Arial" pitchFamily="34" charset="0"/>
              </a:rPr>
              <a:t>. </a:t>
            </a:r>
          </a:p>
          <a:p>
            <a:pPr>
              <a:defRPr/>
            </a:pPr>
            <a:r>
              <a:rPr lang="it-IT" sz="1600" dirty="0" smtClean="0">
                <a:latin typeface="Arial" pitchFamily="34" charset="0"/>
                <a:cs typeface="Arial" pitchFamily="34" charset="0"/>
              </a:rPr>
              <a:t>Secondo: è stato uno </a:t>
            </a:r>
            <a:r>
              <a:rPr lang="it-IT" sz="1600" b="1" u="sng" dirty="0" smtClean="0">
                <a:solidFill>
                  <a:srgbClr val="C00000"/>
                </a:solidFill>
                <a:latin typeface="Arial" pitchFamily="34" charset="0"/>
                <a:cs typeface="Arial" pitchFamily="34" charset="0"/>
              </a:rPr>
              <a:t>studio indipendente, commissionato dall’Agenzia per la radioprotezione del Governo Federale </a:t>
            </a:r>
            <a:r>
              <a:rPr lang="it-IT" sz="1600" b="1" dirty="0" smtClean="0">
                <a:latin typeface="Arial" pitchFamily="34" charset="0"/>
                <a:cs typeface="Arial" pitchFamily="34" charset="0"/>
              </a:rPr>
              <a:t>Tedesco</a:t>
            </a:r>
            <a:r>
              <a:rPr lang="it-IT" sz="1600" dirty="0" smtClean="0">
                <a:latin typeface="Arial" pitchFamily="34" charset="0"/>
                <a:cs typeface="Arial" pitchFamily="34" charset="0"/>
              </a:rPr>
              <a:t>. </a:t>
            </a:r>
          </a:p>
          <a:p>
            <a:pPr>
              <a:defRPr/>
            </a:pPr>
            <a:r>
              <a:rPr lang="it-IT" sz="1600" dirty="0" smtClean="0">
                <a:latin typeface="Arial" pitchFamily="34" charset="0"/>
                <a:cs typeface="Arial" pitchFamily="34" charset="0"/>
              </a:rPr>
              <a:t>Terzo: </a:t>
            </a:r>
            <a:r>
              <a:rPr lang="it-IT" sz="1600" b="1" dirty="0" smtClean="0">
                <a:latin typeface="Arial" pitchFamily="34" charset="0"/>
                <a:cs typeface="Arial" pitchFamily="34" charset="0"/>
              </a:rPr>
              <a:t>la validità dei suoi risultati è stata ammessa dallo stesso </a:t>
            </a:r>
            <a:r>
              <a:rPr lang="it-IT" sz="1600" b="1" i="1" u="sng" dirty="0" err="1" smtClean="0">
                <a:solidFill>
                  <a:schemeClr val="tx2">
                    <a:lumMod val="50000"/>
                  </a:schemeClr>
                </a:solidFill>
                <a:latin typeface="Arial" pitchFamily="34" charset="0"/>
                <a:cs typeface="Arial" pitchFamily="34" charset="0"/>
              </a:rPr>
              <a:t>Governo…</a:t>
            </a:r>
            <a:r>
              <a:rPr lang="it-IT" sz="1600" b="1" i="1" u="sng" dirty="0" smtClean="0">
                <a:solidFill>
                  <a:schemeClr val="tx2">
                    <a:lumMod val="50000"/>
                  </a:schemeClr>
                </a:solidFill>
                <a:latin typeface="Arial" pitchFamily="34" charset="0"/>
                <a:cs typeface="Arial" pitchFamily="34" charset="0"/>
              </a:rPr>
              <a:t/>
            </a:r>
            <a:br>
              <a:rPr lang="it-IT" sz="1600" b="1" i="1" u="sng" dirty="0" smtClean="0">
                <a:solidFill>
                  <a:schemeClr val="tx2">
                    <a:lumMod val="50000"/>
                  </a:schemeClr>
                </a:solidFill>
                <a:latin typeface="Arial" pitchFamily="34" charset="0"/>
                <a:cs typeface="Arial" pitchFamily="34" charset="0"/>
              </a:rPr>
            </a:br>
            <a:r>
              <a:rPr lang="it-IT" sz="1600" b="1" i="1" u="sng" dirty="0" smtClean="0">
                <a:solidFill>
                  <a:schemeClr val="tx2">
                    <a:lumMod val="50000"/>
                  </a:schemeClr>
                </a:solidFill>
                <a:latin typeface="Arial" pitchFamily="34" charset="0"/>
                <a:cs typeface="Arial" pitchFamily="34" charset="0"/>
              </a:rPr>
              <a:t>… che ha però concluso che lo studio non è stato in grado di fornire delle plausibili ragioni biologiche,</a:t>
            </a:r>
            <a:r>
              <a:rPr lang="it-IT" sz="1600" b="1" dirty="0" smtClean="0">
                <a:latin typeface="Arial" pitchFamily="34" charset="0"/>
                <a:cs typeface="Arial" pitchFamily="34" charset="0"/>
              </a:rPr>
              <a:t> </a:t>
            </a:r>
            <a:r>
              <a:rPr lang="it-IT" sz="1600" dirty="0" smtClean="0">
                <a:latin typeface="Arial" pitchFamily="34" charset="0"/>
                <a:cs typeface="Arial" pitchFamily="34" charset="0"/>
              </a:rPr>
              <a:t>in quanto </a:t>
            </a:r>
            <a:r>
              <a:rPr lang="it-IT" sz="1600" b="1" i="1" dirty="0" smtClean="0">
                <a:solidFill>
                  <a:schemeClr val="tx2">
                    <a:lumMod val="50000"/>
                  </a:schemeClr>
                </a:solidFill>
                <a:latin typeface="Arial" pitchFamily="34" charset="0"/>
                <a:cs typeface="Arial" pitchFamily="34" charset="0"/>
              </a:rPr>
              <a:t>le correnti conoscenze di epidemiologia e radiobiologia non consentono di concludere che le radiazioni ionizzanti emesse delle centrali possano essere la causa. </a:t>
            </a:r>
          </a:p>
          <a:p>
            <a:pPr>
              <a:defRPr/>
            </a:pPr>
            <a:endParaRPr lang="it-IT" sz="1600" dirty="0">
              <a:latin typeface="Arial" pitchFamily="34" charset="0"/>
              <a:cs typeface="Arial" pitchFamily="34" charset="0"/>
            </a:endParaRPr>
          </a:p>
        </p:txBody>
      </p:sp>
    </p:spTree>
    <p:extLst>
      <p:ext uri="{BB962C8B-B14F-4D97-AF65-F5344CB8AC3E}">
        <p14:creationId xmlns:p14="http://schemas.microsoft.com/office/powerpoint/2010/main" val="17055633"/>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3"/>
          <p:cNvSpPr>
            <a:spLocks noGrp="1"/>
          </p:cNvSpPr>
          <p:nvPr>
            <p:ph idx="1"/>
          </p:nvPr>
        </p:nvSpPr>
        <p:spPr>
          <a:solidFill>
            <a:srgbClr val="FFFF00"/>
          </a:solidFill>
        </p:spPr>
        <p:txBody>
          <a:bodyPr/>
          <a:lstStyle/>
          <a:p>
            <a:pPr>
              <a:defRPr/>
            </a:pPr>
            <a:r>
              <a:rPr lang="it-IT" sz="1600" dirty="0" smtClean="0">
                <a:latin typeface="Arial" pitchFamily="34" charset="0"/>
                <a:cs typeface="Arial" pitchFamily="34" charset="0"/>
              </a:rPr>
              <a:t>1. Lo studio </a:t>
            </a:r>
            <a:r>
              <a:rPr lang="it-IT" sz="1600" dirty="0" err="1" smtClean="0">
                <a:latin typeface="Arial" pitchFamily="34" charset="0"/>
                <a:cs typeface="Arial" pitchFamily="34" charset="0"/>
              </a:rPr>
              <a:t>KiKK</a:t>
            </a:r>
            <a:r>
              <a:rPr lang="it-IT" sz="1600" dirty="0" smtClean="0">
                <a:latin typeface="Arial" pitchFamily="34" charset="0"/>
                <a:cs typeface="Arial" pitchFamily="34" charset="0"/>
              </a:rPr>
              <a:t> è supportato da una </a:t>
            </a:r>
            <a:r>
              <a:rPr lang="it-IT" sz="1600" b="1" dirty="0" err="1" smtClean="0">
                <a:latin typeface="Arial" pitchFamily="34" charset="0"/>
                <a:cs typeface="Arial" pitchFamily="34" charset="0"/>
              </a:rPr>
              <a:t>metanalisi</a:t>
            </a:r>
            <a:r>
              <a:rPr lang="it-IT" sz="1600" dirty="0" smtClean="0">
                <a:latin typeface="Arial" pitchFamily="34" charset="0"/>
                <a:cs typeface="Arial" pitchFamily="34" charset="0"/>
              </a:rPr>
              <a:t> che riporta un </a:t>
            </a:r>
            <a:br>
              <a:rPr lang="it-IT" sz="1600" dirty="0" smtClean="0">
                <a:latin typeface="Arial" pitchFamily="34" charset="0"/>
                <a:cs typeface="Arial" pitchFamily="34" charset="0"/>
              </a:rPr>
            </a:br>
            <a:r>
              <a:rPr lang="it-IT" sz="1600" b="1" u="sng" dirty="0" smtClean="0">
                <a:solidFill>
                  <a:srgbClr val="C00000"/>
                </a:solidFill>
                <a:latin typeface="Arial" pitchFamily="34" charset="0"/>
                <a:cs typeface="Arial" pitchFamily="34" charset="0"/>
              </a:rPr>
              <a:t>aumento del tasso di mortalità per leucemia nei bambini sotto i 9 anni </a:t>
            </a:r>
            <a:br>
              <a:rPr lang="it-IT" sz="1600" b="1" u="sng" dirty="0" smtClean="0">
                <a:solidFill>
                  <a:srgbClr val="C00000"/>
                </a:solidFill>
                <a:latin typeface="Arial" pitchFamily="34" charset="0"/>
                <a:cs typeface="Arial" pitchFamily="34" charset="0"/>
              </a:rPr>
            </a:br>
            <a:r>
              <a:rPr lang="it-IT" sz="1600" b="1" u="sng" dirty="0" smtClean="0">
                <a:solidFill>
                  <a:srgbClr val="C00000"/>
                </a:solidFill>
                <a:latin typeface="Arial" pitchFamily="34" charset="0"/>
                <a:cs typeface="Arial" pitchFamily="34" charset="0"/>
              </a:rPr>
              <a:t>del 5-24% attorno a siti nucleari di vari paesi industrializzati</a:t>
            </a:r>
            <a:r>
              <a:rPr lang="it-IT" sz="1600" u="sng" dirty="0" smtClean="0">
                <a:solidFill>
                  <a:srgbClr val="C00000"/>
                </a:solidFill>
                <a:latin typeface="Arial" pitchFamily="34" charset="0"/>
                <a:cs typeface="Arial" pitchFamily="34" charset="0"/>
              </a:rPr>
              <a:t>. </a:t>
            </a:r>
          </a:p>
          <a:p>
            <a:pPr>
              <a:defRPr/>
            </a:pPr>
            <a:r>
              <a:rPr lang="it-IT" sz="1600" dirty="0" smtClean="0">
                <a:latin typeface="Arial" pitchFamily="34" charset="0"/>
                <a:cs typeface="Arial" pitchFamily="34" charset="0"/>
              </a:rPr>
              <a:t>2. I risultati sono </a:t>
            </a:r>
            <a:r>
              <a:rPr lang="it-IT" sz="1600" b="1" dirty="0" smtClean="0">
                <a:latin typeface="Arial" pitchFamily="34" charset="0"/>
                <a:cs typeface="Arial" pitchFamily="34" charset="0"/>
              </a:rPr>
              <a:t>statisticamente significativi</a:t>
            </a:r>
            <a:r>
              <a:rPr lang="it-IT" sz="1600" dirty="0" smtClean="0">
                <a:latin typeface="Arial" pitchFamily="34" charset="0"/>
                <a:cs typeface="Arial" pitchFamily="34" charset="0"/>
              </a:rPr>
              <a:t> (p&lt;0,003 per tutti i tumori e 0.004 pel le leucemie). </a:t>
            </a:r>
          </a:p>
          <a:p>
            <a:pPr>
              <a:defRPr/>
            </a:pPr>
            <a:r>
              <a:rPr lang="it-IT" sz="1600" dirty="0" smtClean="0">
                <a:latin typeface="Arial" pitchFamily="34" charset="0"/>
                <a:cs typeface="Arial" pitchFamily="34" charset="0"/>
              </a:rPr>
              <a:t>3. E’ uno </a:t>
            </a:r>
            <a:r>
              <a:rPr lang="it-IT" sz="1600" b="1" dirty="0" smtClean="0">
                <a:latin typeface="Arial" pitchFamily="34" charset="0"/>
                <a:cs typeface="Arial" pitchFamily="34" charset="0"/>
              </a:rPr>
              <a:t>studio caso-controllo</a:t>
            </a:r>
            <a:r>
              <a:rPr lang="it-IT" sz="1600" dirty="0" smtClean="0">
                <a:latin typeface="Arial" pitchFamily="34" charset="0"/>
                <a:cs typeface="Arial" pitchFamily="34" charset="0"/>
              </a:rPr>
              <a:t> (593 bambini afferri da leucemia e 1.766 controlli).    </a:t>
            </a:r>
          </a:p>
          <a:p>
            <a:pPr>
              <a:defRPr/>
            </a:pPr>
            <a:r>
              <a:rPr lang="it-IT" sz="1600" dirty="0" smtClean="0">
                <a:latin typeface="Arial" pitchFamily="34" charset="0"/>
                <a:cs typeface="Arial" pitchFamily="34" charset="0"/>
              </a:rPr>
              <a:t>4. E’ stata effettuata </a:t>
            </a:r>
            <a:r>
              <a:rPr lang="it-IT" sz="1600" b="1" u="sng" dirty="0" smtClean="0">
                <a:solidFill>
                  <a:srgbClr val="C00000"/>
                </a:solidFill>
                <a:latin typeface="Arial" pitchFamily="34" charset="0"/>
                <a:cs typeface="Arial" pitchFamily="34" charset="0"/>
              </a:rPr>
              <a:t>una accurata misurazione delle distanze tra le abitazioni dei casi di malattia e le centrali. </a:t>
            </a:r>
          </a:p>
          <a:p>
            <a:pPr>
              <a:defRPr/>
            </a:pPr>
            <a:r>
              <a:rPr lang="it-IT" sz="1600" dirty="0" smtClean="0">
                <a:latin typeface="Arial" pitchFamily="34" charset="0"/>
                <a:cs typeface="Arial" pitchFamily="34" charset="0"/>
              </a:rPr>
              <a:t>5. E’ </a:t>
            </a:r>
            <a:r>
              <a:rPr lang="it-IT" sz="1600" b="1" u="sng" dirty="0" smtClean="0">
                <a:latin typeface="Arial" pitchFamily="34" charset="0"/>
                <a:cs typeface="Arial" pitchFamily="34" charset="0"/>
              </a:rPr>
              <a:t>il primo studio ad avere esaminato la relazione distanza/rischio</a:t>
            </a:r>
            <a:r>
              <a:rPr lang="it-IT" sz="1600" dirty="0" smtClean="0">
                <a:latin typeface="Arial" pitchFamily="34" charset="0"/>
                <a:cs typeface="Arial" pitchFamily="34" charset="0"/>
              </a:rPr>
              <a:t> (OR per leucemia per bambini residenti a meno di 5 km = 1.76), </a:t>
            </a:r>
            <a:r>
              <a:rPr lang="it-IT" sz="1600" u="sng" dirty="0" smtClean="0">
                <a:latin typeface="Arial" pitchFamily="34" charset="0"/>
                <a:cs typeface="Arial" pitchFamily="34" charset="0"/>
              </a:rPr>
              <a:t>controllando i </a:t>
            </a:r>
            <a:r>
              <a:rPr lang="it-IT" sz="1600" b="1" u="sng" dirty="0" smtClean="0">
                <a:latin typeface="Arial" pitchFamily="34" charset="0"/>
                <a:cs typeface="Arial" pitchFamily="34" charset="0"/>
              </a:rPr>
              <a:t>fattori confondenti</a:t>
            </a:r>
            <a:r>
              <a:rPr lang="it-IT" sz="1600" u="sng" dirty="0" smtClean="0">
                <a:latin typeface="Arial" pitchFamily="34" charset="0"/>
                <a:cs typeface="Arial" pitchFamily="34" charset="0"/>
              </a:rPr>
              <a:t>. </a:t>
            </a:r>
          </a:p>
          <a:p>
            <a:pPr>
              <a:defRPr/>
            </a:pPr>
            <a:r>
              <a:rPr lang="it-IT" sz="1600" dirty="0" smtClean="0">
                <a:latin typeface="Arial" pitchFamily="34" charset="0"/>
                <a:cs typeface="Arial" pitchFamily="34" charset="0"/>
              </a:rPr>
              <a:t>6. E’ stato </a:t>
            </a:r>
            <a:r>
              <a:rPr lang="it-IT" sz="1600" u="sng" dirty="0" smtClean="0">
                <a:latin typeface="Arial" pitchFamily="34" charset="0"/>
                <a:cs typeface="Arial" pitchFamily="34" charset="0"/>
              </a:rPr>
              <a:t>applicato il test </a:t>
            </a:r>
            <a:r>
              <a:rPr lang="it-IT" sz="1600" u="sng" dirty="0" err="1" smtClean="0">
                <a:latin typeface="Arial" pitchFamily="34" charset="0"/>
                <a:cs typeface="Arial" pitchFamily="34" charset="0"/>
              </a:rPr>
              <a:t>Bradford-Hill</a:t>
            </a:r>
            <a:r>
              <a:rPr lang="it-IT" sz="1600" u="sng" dirty="0" smtClean="0">
                <a:latin typeface="Arial" pitchFamily="34" charset="0"/>
                <a:cs typeface="Arial" pitchFamily="34" charset="0"/>
              </a:rPr>
              <a:t> che valuta forza, consistenza e specificità dei risultati dello studio, rapporto temporale causa-effetto, presenza di studi sperimentali, analogia con altri studi. </a:t>
            </a:r>
            <a:endParaRPr lang="it-IT" sz="1600" dirty="0" smtClean="0">
              <a:latin typeface="Arial" pitchFamily="34" charset="0"/>
              <a:cs typeface="Arial" pitchFamily="34" charset="0"/>
            </a:endParaRPr>
          </a:p>
          <a:p>
            <a:pPr>
              <a:defRPr/>
            </a:pPr>
            <a:r>
              <a:rPr lang="it-IT" sz="1600" b="1" i="1" dirty="0" smtClean="0">
                <a:solidFill>
                  <a:schemeClr val="accent3">
                    <a:lumMod val="50000"/>
                  </a:schemeClr>
                </a:solidFill>
                <a:latin typeface="Arial" pitchFamily="34" charset="0"/>
                <a:cs typeface="Arial" pitchFamily="34" charset="0"/>
              </a:rPr>
              <a:t>Tutti i criteri erano soddisfatti tranne uno: </a:t>
            </a:r>
            <a:r>
              <a:rPr lang="it-IT" sz="1600" b="1" i="1" u="sng" dirty="0" smtClean="0">
                <a:solidFill>
                  <a:schemeClr val="accent3">
                    <a:lumMod val="50000"/>
                  </a:schemeClr>
                </a:solidFill>
                <a:latin typeface="Arial" pitchFamily="34" charset="0"/>
                <a:cs typeface="Arial" pitchFamily="34" charset="0"/>
              </a:rPr>
              <a:t>la plausibilità biologica, </a:t>
            </a:r>
            <a:r>
              <a:rPr lang="it-IT" sz="1600" b="1" i="1" dirty="0" smtClean="0">
                <a:solidFill>
                  <a:srgbClr val="7030A0"/>
                </a:solidFill>
                <a:latin typeface="Arial" pitchFamily="34" charset="0"/>
                <a:cs typeface="Arial" pitchFamily="34" charset="0"/>
              </a:rPr>
              <a:t>in quanto le stime ufficiali delle radiazioni emesse sono circa tre ordini di grandezza più basse di quelle che potrebbero causare tumori</a:t>
            </a:r>
            <a:r>
              <a:rPr lang="it-IT" sz="1600" dirty="0" smtClean="0">
                <a:solidFill>
                  <a:srgbClr val="7030A0"/>
                </a:solidFill>
                <a:latin typeface="Arial" pitchFamily="34" charset="0"/>
                <a:cs typeface="Arial" pitchFamily="34" charset="0"/>
              </a:rPr>
              <a:t>.</a:t>
            </a:r>
          </a:p>
          <a:p>
            <a:pPr>
              <a:defRPr/>
            </a:pPr>
            <a:endParaRPr lang="it-IT" sz="1600" dirty="0">
              <a:latin typeface="Arial" pitchFamily="34" charset="0"/>
              <a:cs typeface="Arial" pitchFamily="34" charset="0"/>
            </a:endParaRPr>
          </a:p>
        </p:txBody>
      </p:sp>
      <p:sp>
        <p:nvSpPr>
          <p:cNvPr id="5" name="Freccia a destra 4"/>
          <p:cNvSpPr/>
          <p:nvPr/>
        </p:nvSpPr>
        <p:spPr>
          <a:xfrm>
            <a:off x="233496" y="3286641"/>
            <a:ext cx="666749" cy="28575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it-IT" dirty="0">
              <a:solidFill>
                <a:srgbClr val="C00000"/>
              </a:solidFill>
            </a:endParaRPr>
          </a:p>
        </p:txBody>
      </p:sp>
    </p:spTree>
    <p:extLst>
      <p:ext uri="{BB962C8B-B14F-4D97-AF65-F5344CB8AC3E}">
        <p14:creationId xmlns:p14="http://schemas.microsoft.com/office/powerpoint/2010/main" val="4270550661"/>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5888"/>
            <a:ext cx="12143317"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433" y="3213443"/>
            <a:ext cx="6451600"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47468" y="2781300"/>
            <a:ext cx="4512733" cy="390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Connettore 2 5"/>
          <p:cNvCxnSpPr/>
          <p:nvPr/>
        </p:nvCxnSpPr>
        <p:spPr>
          <a:xfrm>
            <a:off x="334436" y="1557681"/>
            <a:ext cx="1729317" cy="1587"/>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Connettore 1 7"/>
          <p:cNvCxnSpPr/>
          <p:nvPr/>
        </p:nvCxnSpPr>
        <p:spPr>
          <a:xfrm>
            <a:off x="2544462" y="1557338"/>
            <a:ext cx="5278967"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97493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xmlns="" id="{8702D13B-93CE-42C9-88A9-416C141E26A3}"/>
              </a:ext>
            </a:extLst>
          </p:cNvPr>
          <p:cNvPicPr>
            <a:picLocks noChangeAspect="1"/>
          </p:cNvPicPr>
          <p:nvPr/>
        </p:nvPicPr>
        <p:blipFill>
          <a:blip r:embed="rId2"/>
          <a:stretch>
            <a:fillRect/>
          </a:stretch>
        </p:blipFill>
        <p:spPr>
          <a:xfrm>
            <a:off x="10292" y="0"/>
            <a:ext cx="9270880" cy="4991100"/>
          </a:xfrm>
          <a:prstGeom prst="rect">
            <a:avLst/>
          </a:prstGeom>
        </p:spPr>
      </p:pic>
      <p:pic>
        <p:nvPicPr>
          <p:cNvPr id="3" name="Immagine 2">
            <a:extLst>
              <a:ext uri="{FF2B5EF4-FFF2-40B4-BE49-F238E27FC236}">
                <a16:creationId xmlns:a16="http://schemas.microsoft.com/office/drawing/2014/main" xmlns="" id="{94BE68D8-8546-43D2-805F-0A45FCCFCDAF}"/>
              </a:ext>
            </a:extLst>
          </p:cNvPr>
          <p:cNvPicPr>
            <a:picLocks noChangeAspect="1"/>
          </p:cNvPicPr>
          <p:nvPr/>
        </p:nvPicPr>
        <p:blipFill>
          <a:blip r:embed="rId3"/>
          <a:stretch>
            <a:fillRect/>
          </a:stretch>
        </p:blipFill>
        <p:spPr>
          <a:xfrm>
            <a:off x="2715392" y="3429000"/>
            <a:ext cx="9466317" cy="3429000"/>
          </a:xfrm>
          <a:prstGeom prst="rect">
            <a:avLst/>
          </a:prstGeom>
        </p:spPr>
      </p:pic>
      <p:sp>
        <p:nvSpPr>
          <p:cNvPr id="4" name="Rettangolo 3">
            <a:extLst>
              <a:ext uri="{FF2B5EF4-FFF2-40B4-BE49-F238E27FC236}">
                <a16:creationId xmlns:a16="http://schemas.microsoft.com/office/drawing/2014/main" xmlns="" id="{0CB36F71-E285-4DB4-B8F8-B4471939A7DD}"/>
              </a:ext>
            </a:extLst>
          </p:cNvPr>
          <p:cNvSpPr/>
          <p:nvPr/>
        </p:nvSpPr>
        <p:spPr>
          <a:xfrm>
            <a:off x="190500" y="3429000"/>
            <a:ext cx="2514600" cy="15621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ttangolo 4">
            <a:extLst>
              <a:ext uri="{FF2B5EF4-FFF2-40B4-BE49-F238E27FC236}">
                <a16:creationId xmlns:a16="http://schemas.microsoft.com/office/drawing/2014/main" xmlns="" id="{0CA5A31D-601D-4723-A9FC-FC8C3454361E}"/>
              </a:ext>
            </a:extLst>
          </p:cNvPr>
          <p:cNvSpPr/>
          <p:nvPr/>
        </p:nvSpPr>
        <p:spPr>
          <a:xfrm>
            <a:off x="2715393" y="3485272"/>
            <a:ext cx="3601003" cy="2145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7" name="Connettore diritto 6">
            <a:extLst>
              <a:ext uri="{FF2B5EF4-FFF2-40B4-BE49-F238E27FC236}">
                <a16:creationId xmlns:a16="http://schemas.microsoft.com/office/drawing/2014/main" xmlns="" id="{DA2BF0B5-8153-4449-81F9-646822BCFFB9}"/>
              </a:ext>
            </a:extLst>
          </p:cNvPr>
          <p:cNvCxnSpPr/>
          <p:nvPr/>
        </p:nvCxnSpPr>
        <p:spPr>
          <a:xfrm>
            <a:off x="4248443" y="4572000"/>
            <a:ext cx="773782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Connettore 2 8">
            <a:extLst>
              <a:ext uri="{FF2B5EF4-FFF2-40B4-BE49-F238E27FC236}">
                <a16:creationId xmlns:a16="http://schemas.microsoft.com/office/drawing/2014/main" xmlns="" id="{523F5873-51E1-461D-BFF9-5001A4B6F462}"/>
              </a:ext>
            </a:extLst>
          </p:cNvPr>
          <p:cNvCxnSpPr/>
          <p:nvPr/>
        </p:nvCxnSpPr>
        <p:spPr>
          <a:xfrm>
            <a:off x="6443003" y="3699804"/>
            <a:ext cx="5543268"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ttore diritto 10">
            <a:extLst>
              <a:ext uri="{FF2B5EF4-FFF2-40B4-BE49-F238E27FC236}">
                <a16:creationId xmlns:a16="http://schemas.microsoft.com/office/drawing/2014/main" xmlns="" id="{3E5441A5-DE50-4D36-BC37-D7301540DFA6}"/>
              </a:ext>
            </a:extLst>
          </p:cNvPr>
          <p:cNvCxnSpPr/>
          <p:nvPr/>
        </p:nvCxnSpPr>
        <p:spPr>
          <a:xfrm>
            <a:off x="2910896" y="4839286"/>
            <a:ext cx="813231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Rettangolo 11">
            <a:extLst>
              <a:ext uri="{FF2B5EF4-FFF2-40B4-BE49-F238E27FC236}">
                <a16:creationId xmlns:a16="http://schemas.microsoft.com/office/drawing/2014/main" xmlns="" id="{C4DC93D3-7157-4F57-9EAC-E7959FF0EB51}"/>
              </a:ext>
            </a:extLst>
          </p:cNvPr>
          <p:cNvSpPr/>
          <p:nvPr/>
        </p:nvSpPr>
        <p:spPr>
          <a:xfrm>
            <a:off x="5373860" y="5388579"/>
            <a:ext cx="6584277" cy="45719"/>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ttangolo 12">
            <a:extLst>
              <a:ext uri="{FF2B5EF4-FFF2-40B4-BE49-F238E27FC236}">
                <a16:creationId xmlns:a16="http://schemas.microsoft.com/office/drawing/2014/main" xmlns="" id="{640AA9C6-B1B9-4DB7-AB3E-33005CB03A21}"/>
              </a:ext>
            </a:extLst>
          </p:cNvPr>
          <p:cNvSpPr/>
          <p:nvPr/>
        </p:nvSpPr>
        <p:spPr>
          <a:xfrm>
            <a:off x="2910829" y="5666416"/>
            <a:ext cx="9075443" cy="45719"/>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ttangolo 13">
            <a:extLst>
              <a:ext uri="{FF2B5EF4-FFF2-40B4-BE49-F238E27FC236}">
                <a16:creationId xmlns:a16="http://schemas.microsoft.com/office/drawing/2014/main" xmlns="" id="{98B82ABF-204D-43E2-B09D-DCED1EC25283}"/>
              </a:ext>
            </a:extLst>
          </p:cNvPr>
          <p:cNvSpPr/>
          <p:nvPr/>
        </p:nvSpPr>
        <p:spPr>
          <a:xfrm flipV="1">
            <a:off x="4501663" y="6002280"/>
            <a:ext cx="7456472" cy="45719"/>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7669488"/>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xmlns="" id="{C0AEB88B-5561-4692-BDB3-A96F5A5C7676}"/>
              </a:ext>
            </a:extLst>
          </p:cNvPr>
          <p:cNvPicPr>
            <a:picLocks noChangeAspect="1"/>
          </p:cNvPicPr>
          <p:nvPr/>
        </p:nvPicPr>
        <p:blipFill>
          <a:blip r:embed="rId2"/>
          <a:stretch>
            <a:fillRect/>
          </a:stretch>
        </p:blipFill>
        <p:spPr>
          <a:xfrm>
            <a:off x="1" y="0"/>
            <a:ext cx="8271803" cy="4258878"/>
          </a:xfrm>
          <a:prstGeom prst="rect">
            <a:avLst/>
          </a:prstGeom>
        </p:spPr>
      </p:pic>
      <p:sp>
        <p:nvSpPr>
          <p:cNvPr id="3" name="Rettangolo 2">
            <a:extLst>
              <a:ext uri="{FF2B5EF4-FFF2-40B4-BE49-F238E27FC236}">
                <a16:creationId xmlns:a16="http://schemas.microsoft.com/office/drawing/2014/main" xmlns="" id="{BC81A9B3-B411-417F-BF63-BEB29A55962F}"/>
              </a:ext>
            </a:extLst>
          </p:cNvPr>
          <p:cNvSpPr/>
          <p:nvPr/>
        </p:nvSpPr>
        <p:spPr>
          <a:xfrm>
            <a:off x="1375720" y="4258878"/>
            <a:ext cx="10511482" cy="2031325"/>
          </a:xfrm>
          <a:prstGeom prst="rect">
            <a:avLst/>
          </a:prstGeom>
          <a:solidFill>
            <a:schemeClr val="bg1"/>
          </a:solidFill>
          <a:ln>
            <a:solidFill>
              <a:srgbClr val="FF0000"/>
            </a:solidFill>
          </a:ln>
        </p:spPr>
        <p:txBody>
          <a:bodyPr wrap="square">
            <a:spAutoFit/>
          </a:bodyPr>
          <a:lstStyle/>
          <a:p>
            <a:r>
              <a:rPr lang="en-US" dirty="0"/>
              <a:t>The available evidence makes this </a:t>
            </a:r>
            <a:r>
              <a:rPr lang="en-US" dirty="0">
                <a:highlight>
                  <a:srgbClr val="FFFF00"/>
                </a:highlight>
              </a:rPr>
              <a:t>classical model increasingly less acceptable, because the exposure to low doses of IR seems to have carcinogenic effects, even after years or decades, both in the exposed individuals and in subsequent generations</a:t>
            </a:r>
            <a:r>
              <a:rPr lang="en-US" dirty="0"/>
              <a:t>.</a:t>
            </a:r>
            <a:br>
              <a:rPr lang="en-US" dirty="0"/>
            </a:br>
            <a:r>
              <a:rPr lang="en-US" dirty="0"/>
              <a:t>In addition, </a:t>
            </a:r>
            <a:r>
              <a:rPr lang="en-US" b="1" dirty="0">
                <a:highlight>
                  <a:srgbClr val="FFFF00"/>
                </a:highlight>
              </a:rPr>
              <a:t>the cells that survived the exposure to low doses, despite being apparently normal, accumulate damages that become evident in their progeny, such as nonclonal chromosomal aberrations, which can be found even in cells not directly irradiated due to the exchange of molecular signals and complex tissue reactions </a:t>
            </a:r>
            <a:r>
              <a:rPr lang="en-US" dirty="0"/>
              <a:t>involving neighboring or distant cells. For all these reasons, a paradigm shift </a:t>
            </a:r>
            <a:r>
              <a:rPr lang="en-US"/>
              <a:t>is </a:t>
            </a:r>
            <a:r>
              <a:rPr lang="en-US" smtClean="0"/>
              <a:t>needed…</a:t>
            </a:r>
            <a:endParaRPr lang="it-IT" dirty="0"/>
          </a:p>
        </p:txBody>
      </p:sp>
    </p:spTree>
    <p:extLst>
      <p:ext uri="{BB962C8B-B14F-4D97-AF65-F5344CB8AC3E}">
        <p14:creationId xmlns:p14="http://schemas.microsoft.com/office/powerpoint/2010/main" val="3898195793"/>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itolo 1"/>
          <p:cNvSpPr>
            <a:spLocks noGrp="1"/>
          </p:cNvSpPr>
          <p:nvPr>
            <p:ph type="title" idx="4294967295"/>
          </p:nvPr>
        </p:nvSpPr>
        <p:spPr/>
        <p:txBody>
          <a:bodyPr/>
          <a:lstStyle/>
          <a:p>
            <a:pPr eaLnBrk="1" hangingPunct="1"/>
            <a:endParaRPr lang="it-IT" altLang="it-IT" smtClean="0"/>
          </a:p>
        </p:txBody>
      </p:sp>
      <p:pic>
        <p:nvPicPr>
          <p:cNvPr id="198659"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p:spPr>
      </p:pic>
      <p:sp>
        <p:nvSpPr>
          <p:cNvPr id="7" name="Rettangolo 6"/>
          <p:cNvSpPr/>
          <p:nvPr/>
        </p:nvSpPr>
        <p:spPr>
          <a:xfrm>
            <a:off x="3429175" y="3714750"/>
            <a:ext cx="3714751" cy="46038"/>
          </a:xfrm>
          <a:prstGeom prst="rect">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8" name="Rettangolo 7"/>
          <p:cNvSpPr/>
          <p:nvPr/>
        </p:nvSpPr>
        <p:spPr>
          <a:xfrm>
            <a:off x="1143000" y="2000250"/>
            <a:ext cx="3048000" cy="46038"/>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pic>
        <p:nvPicPr>
          <p:cNvPr id="19866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1503" y="4857750"/>
            <a:ext cx="400050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663" name="Picture 9" descr="Danger-general">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53926" y="5286638"/>
            <a:ext cx="1060449"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ttangolo 11"/>
          <p:cNvSpPr/>
          <p:nvPr/>
        </p:nvSpPr>
        <p:spPr>
          <a:xfrm>
            <a:off x="7143926" y="0"/>
            <a:ext cx="5048249" cy="1500188"/>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smtClean="0">
                <a:solidFill>
                  <a:srgbClr val="FFFF00"/>
                </a:solidFill>
                <a:latin typeface="Calibri" pitchFamily="34" charset="0"/>
              </a:rPr>
              <a:t>Limiti  </a:t>
            </a:r>
            <a:r>
              <a:rPr lang="it-IT" altLang="it-IT" sz="1400" b="1" smtClean="0">
                <a:solidFill>
                  <a:srgbClr val="FFFF00"/>
                </a:solidFill>
                <a:latin typeface="Calibri" pitchFamily="34" charset="0"/>
              </a:rPr>
              <a:t>tossicologia tradizionale</a:t>
            </a:r>
            <a:r>
              <a:rPr lang="it-IT" altLang="it-IT" sz="1400" smtClean="0">
                <a:solidFill>
                  <a:srgbClr val="FFFF00"/>
                </a:solidFill>
                <a:latin typeface="Calibri" pitchFamily="34" charset="0"/>
              </a:rPr>
              <a:t>: </a:t>
            </a:r>
          </a:p>
          <a:p>
            <a:pPr algn="ctr" eaLnBrk="1" fontAlgn="base" hangingPunct="1">
              <a:spcBef>
                <a:spcPct val="0"/>
              </a:spcBef>
              <a:spcAft>
                <a:spcPct val="0"/>
              </a:spcAft>
            </a:pPr>
            <a:r>
              <a:rPr lang="it-IT" altLang="it-IT" sz="1400" b="1" i="1" smtClean="0">
                <a:solidFill>
                  <a:srgbClr val="FFFF00"/>
                </a:solidFill>
                <a:latin typeface="Calibri" pitchFamily="34" charset="0"/>
              </a:rPr>
              <a:t>Dose-risposta  </a:t>
            </a:r>
            <a:r>
              <a:rPr lang="it-IT" altLang="it-IT" sz="1400" b="1" i="1" smtClean="0">
                <a:solidFill>
                  <a:srgbClr val="FFFF00"/>
                </a:solidFill>
                <a:latin typeface="Calibri" pitchFamily="34" charset="0"/>
                <a:sym typeface="Wingdings" pitchFamily="2" charset="2"/>
              </a:rPr>
              <a:t> </a:t>
            </a:r>
            <a:r>
              <a:rPr lang="it-IT" altLang="it-IT" sz="1400" b="1" i="1" smtClean="0">
                <a:solidFill>
                  <a:srgbClr val="FFFF00"/>
                </a:solidFill>
                <a:latin typeface="Calibri" pitchFamily="34" charset="0"/>
              </a:rPr>
              <a:t>Tossicità acuta-diretta</a:t>
            </a:r>
          </a:p>
          <a:p>
            <a:pPr algn="ctr" eaLnBrk="1" fontAlgn="base" hangingPunct="1">
              <a:spcBef>
                <a:spcPct val="0"/>
              </a:spcBef>
              <a:spcAft>
                <a:spcPct val="0"/>
              </a:spcAft>
            </a:pPr>
            <a:r>
              <a:rPr lang="it-IT" altLang="it-IT" sz="1400" b="1" i="1" smtClean="0">
                <a:solidFill>
                  <a:srgbClr val="1E1C11"/>
                </a:solidFill>
                <a:latin typeface="Calibri" pitchFamily="34" charset="0"/>
              </a:rPr>
              <a:t>Esposizione collettiva a minime dosi quotidiane – sinergie – bioaccumulo e biomagnificazione * – EDCs e Barker Hypothesis ** – Trasmissione Transgenerazionale *** …</a:t>
            </a:r>
            <a:endParaRPr lang="it-IT" altLang="it-IT" i="1" smtClean="0">
              <a:solidFill>
                <a:srgbClr val="FFFFFF"/>
              </a:solidFill>
              <a:latin typeface="Calibri" pitchFamily="34" charset="0"/>
            </a:endParaRPr>
          </a:p>
        </p:txBody>
      </p:sp>
      <p:sp>
        <p:nvSpPr>
          <p:cNvPr id="13" name="Rettangolo 12"/>
          <p:cNvSpPr/>
          <p:nvPr/>
        </p:nvSpPr>
        <p:spPr>
          <a:xfrm>
            <a:off x="2000426" y="4786576"/>
            <a:ext cx="6572249" cy="128587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it-IT" altLang="it-IT" sz="1400" b="1" smtClean="0">
                <a:solidFill>
                  <a:srgbClr val="1E1C11"/>
                </a:solidFill>
                <a:latin typeface="Calibri" pitchFamily="34" charset="0"/>
              </a:rPr>
              <a:t>Limiti epidemiologia tradizionale</a:t>
            </a:r>
            <a:r>
              <a:rPr lang="it-IT" altLang="it-IT" sz="1400" smtClean="0">
                <a:solidFill>
                  <a:srgbClr val="1E1C11"/>
                </a:solidFill>
                <a:latin typeface="Calibri" pitchFamily="34" charset="0"/>
              </a:rPr>
              <a:t>:</a:t>
            </a:r>
          </a:p>
          <a:p>
            <a:pPr algn="ctr" eaLnBrk="1" fontAlgn="base" hangingPunct="1">
              <a:spcBef>
                <a:spcPct val="0"/>
              </a:spcBef>
              <a:spcAft>
                <a:spcPct val="0"/>
              </a:spcAft>
            </a:pPr>
            <a:r>
              <a:rPr lang="it-IT" altLang="it-IT" sz="1400" b="1" i="1" smtClean="0">
                <a:solidFill>
                  <a:srgbClr val="1E1C11"/>
                </a:solidFill>
                <a:latin typeface="Calibri" pitchFamily="34" charset="0"/>
              </a:rPr>
              <a:t>Confronto (difficile) tra popolazioni esposte</a:t>
            </a:r>
          </a:p>
          <a:p>
            <a:pPr algn="ctr" eaLnBrk="1" fontAlgn="base" hangingPunct="1">
              <a:spcBef>
                <a:spcPct val="0"/>
              </a:spcBef>
              <a:spcAft>
                <a:spcPct val="0"/>
              </a:spcAft>
            </a:pPr>
            <a:r>
              <a:rPr lang="it-IT" altLang="it-IT" sz="1400" b="1" i="1" smtClean="0">
                <a:solidFill>
                  <a:srgbClr val="CC0000"/>
                </a:solidFill>
                <a:latin typeface="Calibri" pitchFamily="34" charset="0"/>
              </a:rPr>
              <a:t>Esposizione collettiva e ubiquitaria a minime dosi quotidiane bioaccumulo e biomagnificazione*  Barker Hypothesis ** Trasmissione Transgenerazionale ***</a:t>
            </a:r>
            <a:endParaRPr lang="it-IT" altLang="it-IT" i="1" smtClean="0">
              <a:solidFill>
                <a:srgbClr val="CC0000"/>
              </a:solidFill>
              <a:latin typeface="Calibri" pitchFamily="34" charset="0"/>
            </a:endParaRPr>
          </a:p>
        </p:txBody>
      </p:sp>
      <p:sp>
        <p:nvSpPr>
          <p:cNvPr id="16" name="Rettangolo 15"/>
          <p:cNvSpPr/>
          <p:nvPr/>
        </p:nvSpPr>
        <p:spPr>
          <a:xfrm>
            <a:off x="6233842" y="6574100"/>
            <a:ext cx="3780715" cy="276999"/>
          </a:xfrm>
          <a:prstGeom prst="rect">
            <a:avLst/>
          </a:prstGeom>
          <a:solidFill>
            <a:schemeClr val="accent3">
              <a:lumMod val="60000"/>
              <a:lumOff val="40000"/>
            </a:schemeClr>
          </a:solidFill>
          <a:ln>
            <a:solidFill>
              <a:schemeClr val="tx1"/>
            </a:solidFill>
          </a:ln>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z="1200" b="1" i="1" smtClean="0">
                <a:solidFill>
                  <a:srgbClr val="1E1C11"/>
                </a:solidFill>
                <a:latin typeface="Calibri" pitchFamily="34" charset="0"/>
              </a:rPr>
              <a:t>SOLUZIONE: Calcolo Emissioni  </a:t>
            </a:r>
            <a:r>
              <a:rPr lang="it-IT" altLang="it-IT" sz="1200" smtClean="0">
                <a:solidFill>
                  <a:srgbClr val="1E1C11"/>
                </a:solidFill>
                <a:latin typeface="Calibri" pitchFamily="34" charset="0"/>
              </a:rPr>
              <a:t>e</a:t>
            </a:r>
            <a:r>
              <a:rPr lang="it-IT" altLang="it-IT" sz="1200" b="1" i="1" smtClean="0">
                <a:solidFill>
                  <a:srgbClr val="1E1C11"/>
                </a:solidFill>
                <a:latin typeface="Calibri" pitchFamily="34" charset="0"/>
              </a:rPr>
              <a:t> Carico Chimico Globale </a:t>
            </a:r>
            <a:endParaRPr lang="it-IT" altLang="it-IT" sz="1200" b="1" i="1" smtClean="0">
              <a:solidFill>
                <a:prstClr val="black"/>
              </a:solidFill>
              <a:latin typeface="Calibri" pitchFamily="34" charset="0"/>
            </a:endParaRPr>
          </a:p>
        </p:txBody>
      </p:sp>
      <p:sp>
        <p:nvSpPr>
          <p:cNvPr id="23" name="Rettangolo 22"/>
          <p:cNvSpPr/>
          <p:nvPr/>
        </p:nvSpPr>
        <p:spPr>
          <a:xfrm>
            <a:off x="762001" y="6550288"/>
            <a:ext cx="3524876" cy="276999"/>
          </a:xfrm>
          <a:prstGeom prst="rect">
            <a:avLst/>
          </a:prstGeom>
          <a:solidFill>
            <a:srgbClr val="FFC000"/>
          </a:solidFill>
          <a:ln>
            <a:solidFill>
              <a:schemeClr val="tx1"/>
            </a:solidFill>
          </a:ln>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z="1200" b="1" i="1" smtClean="0">
                <a:solidFill>
                  <a:srgbClr val="1E1C11"/>
                </a:solidFill>
                <a:latin typeface="Calibri" pitchFamily="34" charset="0"/>
              </a:rPr>
              <a:t>*  **  *** Effetti dilazionati </a:t>
            </a:r>
            <a:r>
              <a:rPr lang="it-IT" altLang="it-IT" sz="1200" i="1" smtClean="0">
                <a:solidFill>
                  <a:srgbClr val="1E1C11"/>
                </a:solidFill>
                <a:latin typeface="Calibri" pitchFamily="34" charset="0"/>
              </a:rPr>
              <a:t>(di decenni) </a:t>
            </a:r>
            <a:r>
              <a:rPr lang="it-IT" altLang="it-IT" sz="1200" b="1" i="1" smtClean="0">
                <a:solidFill>
                  <a:srgbClr val="1E1C11"/>
                </a:solidFill>
                <a:latin typeface="Calibri" pitchFamily="34" charset="0"/>
              </a:rPr>
              <a:t>e progressivi</a:t>
            </a:r>
            <a:endParaRPr lang="it-IT" altLang="it-IT" sz="1200" smtClean="0">
              <a:solidFill>
                <a:srgbClr val="1E1C11"/>
              </a:solidFill>
              <a:latin typeface="Calibri" pitchFamily="34" charset="0"/>
            </a:endParaRPr>
          </a:p>
        </p:txBody>
      </p:sp>
      <p:sp>
        <p:nvSpPr>
          <p:cNvPr id="27" name="Rettangolo 26"/>
          <p:cNvSpPr/>
          <p:nvPr/>
        </p:nvSpPr>
        <p:spPr>
          <a:xfrm>
            <a:off x="1143084" y="2929201"/>
            <a:ext cx="4476751" cy="46037"/>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28" name="Rettangolo 27"/>
          <p:cNvSpPr/>
          <p:nvPr/>
        </p:nvSpPr>
        <p:spPr>
          <a:xfrm>
            <a:off x="5334000" y="4714875"/>
            <a:ext cx="4191000" cy="46038"/>
          </a:xfrm>
          <a:prstGeom prst="rect">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2" name="Freccia a destra 1"/>
          <p:cNvSpPr/>
          <p:nvPr/>
        </p:nvSpPr>
        <p:spPr>
          <a:xfrm>
            <a:off x="4407243" y="6712599"/>
            <a:ext cx="1598141"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4" name="Connettore 4 3"/>
          <p:cNvCxnSpPr/>
          <p:nvPr/>
        </p:nvCxnSpPr>
        <p:spPr>
          <a:xfrm rot="10800000" flipV="1">
            <a:off x="4985521" y="5857876"/>
            <a:ext cx="1515762" cy="716225"/>
          </a:xfrm>
          <a:prstGeom prst="bentConnector3">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8258803"/>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1619" name="Picture 2"/>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885338" y="0"/>
            <a:ext cx="9783097" cy="6858000"/>
          </a:xfrm>
          <a:noFill/>
          <a:ln>
            <a:solidFill>
              <a:srgbClr val="FF0000"/>
            </a:solidFill>
            <a:miter lim="800000"/>
            <a:headEnd/>
            <a:tailEnd/>
          </a:ln>
        </p:spPr>
      </p:pic>
      <p:sp>
        <p:nvSpPr>
          <p:cNvPr id="5" name="Rettangolo 4"/>
          <p:cNvSpPr/>
          <p:nvPr/>
        </p:nvSpPr>
        <p:spPr>
          <a:xfrm>
            <a:off x="4810195" y="2857500"/>
            <a:ext cx="5000625" cy="25400"/>
          </a:xfrm>
          <a:prstGeom prst="rect">
            <a:avLst/>
          </a:prstGeom>
          <a:solidFill>
            <a:srgbClr val="FF000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
        <p:nvSpPr>
          <p:cNvPr id="7" name="Rettangolo 6"/>
          <p:cNvSpPr/>
          <p:nvPr/>
        </p:nvSpPr>
        <p:spPr>
          <a:xfrm>
            <a:off x="1809753" y="3071813"/>
            <a:ext cx="7929563" cy="25400"/>
          </a:xfrm>
          <a:prstGeom prst="rect">
            <a:avLst/>
          </a:prstGeom>
          <a:solidFill>
            <a:srgbClr val="FF000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
        <p:nvSpPr>
          <p:cNvPr id="11" name="Rettangolo 10"/>
          <p:cNvSpPr/>
          <p:nvPr/>
        </p:nvSpPr>
        <p:spPr>
          <a:xfrm>
            <a:off x="4595864" y="6286500"/>
            <a:ext cx="5286375" cy="46038"/>
          </a:xfrm>
          <a:prstGeom prst="rect">
            <a:avLst/>
          </a:prstGeom>
          <a:solidFill>
            <a:srgbClr val="FF000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
        <p:nvSpPr>
          <p:cNvPr id="12" name="Rettangolo 11"/>
          <p:cNvSpPr/>
          <p:nvPr/>
        </p:nvSpPr>
        <p:spPr>
          <a:xfrm>
            <a:off x="1809753" y="6501466"/>
            <a:ext cx="7000875" cy="46037"/>
          </a:xfrm>
          <a:prstGeom prst="rect">
            <a:avLst/>
          </a:prstGeom>
          <a:solidFill>
            <a:srgbClr val="FF000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
        <p:nvSpPr>
          <p:cNvPr id="13" name="Rettangolo 12"/>
          <p:cNvSpPr/>
          <p:nvPr/>
        </p:nvSpPr>
        <p:spPr>
          <a:xfrm>
            <a:off x="1738315" y="6715125"/>
            <a:ext cx="4000500" cy="46038"/>
          </a:xfrm>
          <a:prstGeom prst="rect">
            <a:avLst/>
          </a:prstGeom>
          <a:solidFill>
            <a:srgbClr val="FF000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cxnSp>
        <p:nvCxnSpPr>
          <p:cNvPr id="111625" name="Connettore 1 14"/>
          <p:cNvCxnSpPr>
            <a:cxnSpLocks noChangeShapeType="1"/>
          </p:cNvCxnSpPr>
          <p:nvPr/>
        </p:nvCxnSpPr>
        <p:spPr bwMode="auto">
          <a:xfrm>
            <a:off x="4524376" y="4501216"/>
            <a:ext cx="5214939" cy="15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11626" name="Connettore 1 15"/>
          <p:cNvCxnSpPr>
            <a:cxnSpLocks noChangeShapeType="1"/>
          </p:cNvCxnSpPr>
          <p:nvPr/>
        </p:nvCxnSpPr>
        <p:spPr bwMode="auto">
          <a:xfrm>
            <a:off x="1810186" y="4714875"/>
            <a:ext cx="8215313" cy="1588"/>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11627" name="Connettore 1 17"/>
          <p:cNvCxnSpPr>
            <a:cxnSpLocks noChangeShapeType="1"/>
          </p:cNvCxnSpPr>
          <p:nvPr/>
        </p:nvCxnSpPr>
        <p:spPr bwMode="auto">
          <a:xfrm>
            <a:off x="1809751" y="4929841"/>
            <a:ext cx="4357688" cy="1587"/>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0" name="Freccia in giù 19"/>
          <p:cNvSpPr/>
          <p:nvPr/>
        </p:nvSpPr>
        <p:spPr>
          <a:xfrm rot="3527813">
            <a:off x="10084594" y="2221707"/>
            <a:ext cx="171450" cy="569912"/>
          </a:xfrm>
          <a:prstGeom prst="down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cxnSp>
        <p:nvCxnSpPr>
          <p:cNvPr id="21" name="Connettore 1 20"/>
          <p:cNvCxnSpPr/>
          <p:nvPr/>
        </p:nvCxnSpPr>
        <p:spPr>
          <a:xfrm>
            <a:off x="1809751" y="3358216"/>
            <a:ext cx="5500688" cy="158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Freccia circolare a sinistra 22"/>
          <p:cNvSpPr/>
          <p:nvPr/>
        </p:nvSpPr>
        <p:spPr>
          <a:xfrm>
            <a:off x="10025065" y="3214688"/>
            <a:ext cx="357187" cy="785812"/>
          </a:xfrm>
          <a:prstGeom prst="curvedLef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chemeClr val="tx1"/>
              </a:solidFill>
            </a:endParaRPr>
          </a:p>
        </p:txBody>
      </p:sp>
      <p:sp>
        <p:nvSpPr>
          <p:cNvPr id="111631" name="Line 16"/>
          <p:cNvSpPr>
            <a:spLocks noChangeShapeType="1"/>
          </p:cNvSpPr>
          <p:nvPr/>
        </p:nvSpPr>
        <p:spPr bwMode="auto">
          <a:xfrm>
            <a:off x="4800604" y="3789363"/>
            <a:ext cx="482441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111632" name="Line 17"/>
          <p:cNvSpPr>
            <a:spLocks noChangeShapeType="1"/>
          </p:cNvSpPr>
          <p:nvPr/>
        </p:nvSpPr>
        <p:spPr bwMode="auto">
          <a:xfrm>
            <a:off x="1774825" y="4005263"/>
            <a:ext cx="5257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pic>
        <p:nvPicPr>
          <p:cNvPr id="111633" name="Picture 9" descr="Danger-general">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96449" y="4868863"/>
            <a:ext cx="795339"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29898"/>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3666" name="Titolo 1"/>
          <p:cNvSpPr>
            <a:spLocks noGrp="1"/>
          </p:cNvSpPr>
          <p:nvPr>
            <p:ph type="title" idx="4294967295"/>
          </p:nvPr>
        </p:nvSpPr>
        <p:spPr/>
        <p:txBody>
          <a:bodyPr/>
          <a:lstStyle/>
          <a:p>
            <a:pPr eaLnBrk="1" hangingPunct="1"/>
            <a:endParaRPr lang="it-IT" altLang="it-IT"/>
          </a:p>
        </p:txBody>
      </p:sp>
      <p:sp>
        <p:nvSpPr>
          <p:cNvPr id="113667" name="Segnaposto contenuto 2"/>
          <p:cNvSpPr>
            <a:spLocks noGrp="1"/>
          </p:cNvSpPr>
          <p:nvPr>
            <p:ph idx="4294967295"/>
          </p:nvPr>
        </p:nvSpPr>
        <p:spPr/>
        <p:txBody>
          <a:bodyPr/>
          <a:lstStyle/>
          <a:p>
            <a:pPr eaLnBrk="1" hangingPunct="1"/>
            <a:endParaRPr lang="it-IT" altLang="it-IT"/>
          </a:p>
        </p:txBody>
      </p:sp>
      <p:pic>
        <p:nvPicPr>
          <p:cNvPr id="11366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p:cNvSpPr/>
          <p:nvPr/>
        </p:nvSpPr>
        <p:spPr>
          <a:xfrm>
            <a:off x="1953061" y="2857500"/>
            <a:ext cx="4786313" cy="738664"/>
          </a:xfrm>
          <a:prstGeom prst="rect">
            <a:avLst/>
          </a:prstGeom>
        </p:spPr>
        <p:txBody>
          <a:bodyPr>
            <a:spAutoFit/>
          </a:bodyPr>
          <a:lstStyle/>
          <a:p>
            <a:pPr defTabSz="457200">
              <a:defRPr/>
            </a:pPr>
            <a:r>
              <a:rPr lang="en-US" b="1" kern="0" dirty="0">
                <a:solidFill>
                  <a:srgbClr val="FFFF00"/>
                </a:solidFill>
                <a:ea typeface="MS PGothic" pitchFamily="34" charset="-128"/>
              </a:rPr>
              <a:t>God</a:t>
            </a:r>
            <a:r>
              <a:rPr lang="en-US" kern="0" dirty="0">
                <a:solidFill>
                  <a:srgbClr val="FFFF00"/>
                </a:solidFill>
                <a:ea typeface="MS PGothic" pitchFamily="34" charset="-128"/>
              </a:rPr>
              <a:t> does </a:t>
            </a:r>
            <a:r>
              <a:rPr lang="en-US" b="1" kern="0" dirty="0">
                <a:solidFill>
                  <a:srgbClr val="FFFF00"/>
                </a:solidFill>
                <a:ea typeface="MS PGothic" pitchFamily="34" charset="-128"/>
              </a:rPr>
              <a:t>not</a:t>
            </a:r>
            <a:r>
              <a:rPr lang="en-US" kern="0" dirty="0">
                <a:solidFill>
                  <a:srgbClr val="FFFF00"/>
                </a:solidFill>
                <a:ea typeface="MS PGothic" pitchFamily="34" charset="-128"/>
              </a:rPr>
              <a:t> play dice </a:t>
            </a:r>
            <a:r>
              <a:rPr lang="en-US" kern="0" dirty="0">
                <a:solidFill>
                  <a:sysClr val="windowText" lastClr="000000"/>
                </a:solidFill>
                <a:ea typeface="MS PGothic" pitchFamily="34" charset="-128"/>
              </a:rPr>
              <a:t/>
            </a:r>
            <a:br>
              <a:rPr lang="en-US" kern="0" dirty="0">
                <a:solidFill>
                  <a:sysClr val="windowText" lastClr="000000"/>
                </a:solidFill>
                <a:ea typeface="MS PGothic" pitchFamily="34" charset="-128"/>
              </a:rPr>
            </a:br>
            <a:r>
              <a:rPr lang="it-IT" sz="1200" kern="0" dirty="0">
                <a:solidFill>
                  <a:schemeClr val="bg1">
                    <a:lumMod val="85000"/>
                  </a:schemeClr>
                </a:solidFill>
                <a:ea typeface="MS PGothic" pitchFamily="34" charset="-128"/>
              </a:rPr>
              <a:t>È la celebre affermazione che suggella l'acceso dibattito tra Einstein e i sostenitori di una certa interpretazione della fisica </a:t>
            </a:r>
            <a:r>
              <a:rPr lang="it-IT" sz="1200" kern="0" dirty="0" err="1">
                <a:solidFill>
                  <a:schemeClr val="bg1">
                    <a:lumMod val="85000"/>
                  </a:schemeClr>
                </a:solidFill>
                <a:ea typeface="MS PGothic" pitchFamily="34" charset="-128"/>
              </a:rPr>
              <a:t>quantistica…</a:t>
            </a:r>
            <a:endParaRPr lang="it-IT" sz="1200" kern="0" dirty="0">
              <a:solidFill>
                <a:schemeClr val="bg1">
                  <a:lumMod val="85000"/>
                </a:schemeClr>
              </a:solidFill>
              <a:ea typeface="MS PGothic" pitchFamily="34" charset="-128"/>
            </a:endParaRPr>
          </a:p>
        </p:txBody>
      </p:sp>
      <p:sp>
        <p:nvSpPr>
          <p:cNvPr id="113670" name="Rettangolo 8"/>
          <p:cNvSpPr>
            <a:spLocks noChangeArrowheads="1"/>
          </p:cNvSpPr>
          <p:nvPr/>
        </p:nvSpPr>
        <p:spPr bwMode="auto">
          <a:xfrm>
            <a:off x="6596498" y="1571629"/>
            <a:ext cx="40719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it-IT" sz="1800" b="1" kern="0">
                <a:solidFill>
                  <a:srgbClr val="FFFF00"/>
                </a:solidFill>
                <a:ea typeface="MS PGothic" panose="020B0600070205080204" pitchFamily="34" charset="-128"/>
              </a:rPr>
              <a:t>God</a:t>
            </a:r>
            <a:r>
              <a:rPr lang="en-US" altLang="it-IT" sz="1800" kern="0">
                <a:solidFill>
                  <a:srgbClr val="FFFF00"/>
                </a:solidFill>
                <a:ea typeface="MS PGothic" panose="020B0600070205080204" pitchFamily="34" charset="-128"/>
              </a:rPr>
              <a:t> is </a:t>
            </a:r>
            <a:r>
              <a:rPr lang="en-US" altLang="it-IT" sz="1800" b="1" kern="0">
                <a:solidFill>
                  <a:srgbClr val="FFFF00"/>
                </a:solidFill>
                <a:ea typeface="MS PGothic" panose="020B0600070205080204" pitchFamily="34" charset="-128"/>
              </a:rPr>
              <a:t>subtle</a:t>
            </a:r>
            <a:r>
              <a:rPr lang="en-US" altLang="it-IT" sz="1800" kern="0">
                <a:solidFill>
                  <a:srgbClr val="FFFF00"/>
                </a:solidFill>
                <a:ea typeface="MS PGothic" panose="020B0600070205080204" pitchFamily="34" charset="-128"/>
              </a:rPr>
              <a:t> but not malicious</a:t>
            </a:r>
            <a:endParaRPr lang="it-IT" altLang="it-IT" sz="1800" kern="0">
              <a:solidFill>
                <a:srgbClr val="FFFF00"/>
              </a:solidFill>
              <a:ea typeface="MS PGothic" panose="020B0600070205080204" pitchFamily="34" charset="-128"/>
            </a:endParaRPr>
          </a:p>
        </p:txBody>
      </p:sp>
      <p:sp>
        <p:nvSpPr>
          <p:cNvPr id="10" name="Stella a 5 punte 9"/>
          <p:cNvSpPr/>
          <p:nvPr/>
        </p:nvSpPr>
        <p:spPr>
          <a:xfrm>
            <a:off x="1738376" y="1285875"/>
            <a:ext cx="285751" cy="357188"/>
          </a:xfrm>
          <a:prstGeom prst="star5">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defRPr/>
            </a:pPr>
            <a:endParaRPr lang="it-IT" kern="0">
              <a:solidFill>
                <a:sysClr val="windowText" lastClr="000000"/>
              </a:solidFill>
            </a:endParaRPr>
          </a:p>
        </p:txBody>
      </p:sp>
      <p:sp>
        <p:nvSpPr>
          <p:cNvPr id="11" name="Stella a 5 punte 10"/>
          <p:cNvSpPr/>
          <p:nvPr/>
        </p:nvSpPr>
        <p:spPr>
          <a:xfrm>
            <a:off x="1666968" y="2857500"/>
            <a:ext cx="285751" cy="357188"/>
          </a:xfrm>
          <a:prstGeom prst="star5">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defRPr/>
            </a:pPr>
            <a:endParaRPr lang="it-IT" kern="0">
              <a:solidFill>
                <a:sysClr val="windowText" lastClr="000000"/>
              </a:solidFill>
            </a:endParaRPr>
          </a:p>
        </p:txBody>
      </p:sp>
      <p:sp>
        <p:nvSpPr>
          <p:cNvPr id="13" name="Stella a 5 punte 12"/>
          <p:cNvSpPr/>
          <p:nvPr/>
        </p:nvSpPr>
        <p:spPr>
          <a:xfrm>
            <a:off x="6239044" y="1500841"/>
            <a:ext cx="285751" cy="357187"/>
          </a:xfrm>
          <a:prstGeom prst="star5">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defRPr/>
            </a:pPr>
            <a:endParaRPr lang="it-IT" kern="0">
              <a:solidFill>
                <a:sysClr val="windowText" lastClr="000000"/>
              </a:solidFill>
            </a:endParaRPr>
          </a:p>
        </p:txBody>
      </p:sp>
      <p:sp>
        <p:nvSpPr>
          <p:cNvPr id="14" name="Stella a 5 punte 13"/>
          <p:cNvSpPr/>
          <p:nvPr/>
        </p:nvSpPr>
        <p:spPr>
          <a:xfrm>
            <a:off x="5953176" y="6000750"/>
            <a:ext cx="285751" cy="357188"/>
          </a:xfrm>
          <a:prstGeom prst="star5">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defRPr/>
            </a:pPr>
            <a:endParaRPr lang="it-IT" kern="0">
              <a:solidFill>
                <a:sysClr val="windowText" lastClr="000000"/>
              </a:solidFill>
            </a:endParaRPr>
          </a:p>
        </p:txBody>
      </p:sp>
      <p:sp>
        <p:nvSpPr>
          <p:cNvPr id="113675" name="Rettangolo 14"/>
          <p:cNvSpPr>
            <a:spLocks noChangeArrowheads="1"/>
          </p:cNvSpPr>
          <p:nvPr/>
        </p:nvSpPr>
        <p:spPr bwMode="auto">
          <a:xfrm>
            <a:off x="2166939" y="3714751"/>
            <a:ext cx="4572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it-IT" sz="1800" kern="0">
                <a:solidFill>
                  <a:schemeClr val="bg2"/>
                </a:solidFill>
                <a:ea typeface="MS PGothic" panose="020B0600070205080204" pitchFamily="34" charset="-128"/>
              </a:rPr>
              <a:t>I believe in </a:t>
            </a:r>
            <a:r>
              <a:rPr lang="en-US" altLang="it-IT" sz="1800" kern="0">
                <a:solidFill>
                  <a:srgbClr val="FFFF00"/>
                </a:solidFill>
                <a:ea typeface="MS PGothic" panose="020B0600070205080204" pitchFamily="34" charset="-128"/>
              </a:rPr>
              <a:t>Spinoza's God </a:t>
            </a:r>
            <a:r>
              <a:rPr lang="en-US" altLang="it-IT" sz="1800" kern="0">
                <a:solidFill>
                  <a:schemeClr val="bg2"/>
                </a:solidFill>
                <a:ea typeface="MS PGothic" panose="020B0600070205080204" pitchFamily="34" charset="-128"/>
              </a:rPr>
              <a:t>who </a:t>
            </a:r>
            <a:r>
              <a:rPr lang="en-US" altLang="it-IT" sz="1800" kern="0">
                <a:solidFill>
                  <a:srgbClr val="FFFF00"/>
                </a:solidFill>
                <a:ea typeface="MS PGothic" panose="020B0600070205080204" pitchFamily="34" charset="-128"/>
              </a:rPr>
              <a:t>reveals himself in the orderly harmony </a:t>
            </a:r>
            <a:r>
              <a:rPr lang="en-US" altLang="it-IT" sz="1800" kern="0">
                <a:solidFill>
                  <a:schemeClr val="bg2"/>
                </a:solidFill>
                <a:ea typeface="MS PGothic" panose="020B0600070205080204" pitchFamily="34" charset="-128"/>
              </a:rPr>
              <a:t>of what exists</a:t>
            </a:r>
            <a:endParaRPr lang="it-IT" altLang="it-IT" sz="1800" kern="0">
              <a:solidFill>
                <a:schemeClr val="bg2"/>
              </a:solidFill>
              <a:ea typeface="MS PGothic" panose="020B0600070205080204" pitchFamily="34" charset="-128"/>
            </a:endParaRPr>
          </a:p>
        </p:txBody>
      </p:sp>
      <p:sp>
        <p:nvSpPr>
          <p:cNvPr id="16" name="Stella a 5 punte 15"/>
          <p:cNvSpPr/>
          <p:nvPr/>
        </p:nvSpPr>
        <p:spPr>
          <a:xfrm>
            <a:off x="1738376" y="3786196"/>
            <a:ext cx="285751" cy="357187"/>
          </a:xfrm>
          <a:prstGeom prst="star5">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defRPr/>
            </a:pPr>
            <a:endParaRPr lang="it-IT" kern="0">
              <a:solidFill>
                <a:sysClr val="windowText" lastClr="000000"/>
              </a:solidFill>
            </a:endParaRPr>
          </a:p>
        </p:txBody>
      </p:sp>
      <p:sp>
        <p:nvSpPr>
          <p:cNvPr id="113677" name="Rettangolo 14"/>
          <p:cNvSpPr>
            <a:spLocks noChangeArrowheads="1"/>
          </p:cNvSpPr>
          <p:nvPr/>
        </p:nvSpPr>
        <p:spPr bwMode="auto">
          <a:xfrm>
            <a:off x="1847891" y="5858528"/>
            <a:ext cx="4391025" cy="83099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GB" altLang="it-IT" sz="2400" kern="0">
                <a:ea typeface="MS PGothic" panose="020B0600070205080204" pitchFamily="34" charset="-128"/>
              </a:rPr>
              <a:t>“A clever man </a:t>
            </a:r>
            <a:r>
              <a:rPr lang="en-GB" altLang="it-IT" sz="2400" b="1" i="1" kern="0">
                <a:ea typeface="MS PGothic" panose="020B0600070205080204" pitchFamily="34" charset="-128"/>
              </a:rPr>
              <a:t>solves</a:t>
            </a:r>
            <a:r>
              <a:rPr lang="en-GB" altLang="it-IT" sz="2400" kern="0">
                <a:ea typeface="MS PGothic" panose="020B0600070205080204" pitchFamily="34" charset="-128"/>
              </a:rPr>
              <a:t> a problem, </a:t>
            </a:r>
            <a:br>
              <a:rPr lang="en-GB" altLang="it-IT" sz="2400" kern="0">
                <a:ea typeface="MS PGothic" panose="020B0600070205080204" pitchFamily="34" charset="-128"/>
              </a:rPr>
            </a:br>
            <a:r>
              <a:rPr lang="en-GB" altLang="it-IT" sz="2400" kern="0">
                <a:ea typeface="MS PGothic" panose="020B0600070205080204" pitchFamily="34" charset="-128"/>
              </a:rPr>
              <a:t>a wise man </a:t>
            </a:r>
            <a:r>
              <a:rPr lang="en-GB" altLang="it-IT" sz="2400" b="1" i="1" u="sng" kern="0">
                <a:ea typeface="MS PGothic" panose="020B0600070205080204" pitchFamily="34" charset="-128"/>
              </a:rPr>
              <a:t>avoids</a:t>
            </a:r>
            <a:r>
              <a:rPr lang="en-GB" altLang="it-IT" sz="2400" kern="0">
                <a:ea typeface="MS PGothic" panose="020B0600070205080204" pitchFamily="34" charset="-128"/>
              </a:rPr>
              <a:t> it” </a:t>
            </a:r>
            <a:endParaRPr lang="it-IT" altLang="it-IT" sz="2400" kern="0">
              <a:ea typeface="MS PGothic" panose="020B0600070205080204" pitchFamily="34" charset="-128"/>
            </a:endParaRPr>
          </a:p>
        </p:txBody>
      </p:sp>
      <p:sp>
        <p:nvSpPr>
          <p:cNvPr id="15" name="Rettangolo 14"/>
          <p:cNvSpPr/>
          <p:nvPr/>
        </p:nvSpPr>
        <p:spPr>
          <a:xfrm>
            <a:off x="2452716" y="1714500"/>
            <a:ext cx="2571751" cy="46038"/>
          </a:xfrm>
          <a:prstGeom prst="rect">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defRPr/>
            </a:pPr>
            <a:endParaRPr lang="it-IT" kern="0">
              <a:solidFill>
                <a:sysClr val="windowText" lastClr="000000"/>
              </a:solidFill>
            </a:endParaRPr>
          </a:p>
        </p:txBody>
      </p:sp>
      <p:sp>
        <p:nvSpPr>
          <p:cNvPr id="17" name="Rettangolo 16"/>
          <p:cNvSpPr/>
          <p:nvPr/>
        </p:nvSpPr>
        <p:spPr>
          <a:xfrm>
            <a:off x="2024128" y="2143125"/>
            <a:ext cx="2571751" cy="46038"/>
          </a:xfrm>
          <a:prstGeom prst="rect">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defRPr/>
            </a:pPr>
            <a:endParaRPr lang="it-IT" kern="0">
              <a:solidFill>
                <a:sysClr val="windowText" lastClr="000000"/>
              </a:solidFill>
            </a:endParaRPr>
          </a:p>
        </p:txBody>
      </p:sp>
      <p:pic>
        <p:nvPicPr>
          <p:cNvPr id="113680" name="Picture 3" descr="C:\Documents and Settings\Utente\Documenti\Immagini\EVOLUTION\lamarck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4692" y="0"/>
            <a:ext cx="1000125" cy="110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81" name="Picture 4" descr="C:\Documents and Settings\Utente\Documenti\Immagini\EVOLUTION\charles_darwin_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1" y="653"/>
            <a:ext cx="857251"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82" name="Picture 18" descr="C:\Documents and Settings\Utente\Documenti\Immagini\universe\einstein.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9715503" y="653"/>
            <a:ext cx="952500"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83" name="Rettangolo 18"/>
          <p:cNvSpPr>
            <a:spLocks noChangeArrowheads="1"/>
          </p:cNvSpPr>
          <p:nvPr/>
        </p:nvSpPr>
        <p:spPr bwMode="auto">
          <a:xfrm>
            <a:off x="1666875" y="4715526"/>
            <a:ext cx="4572000" cy="10156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it-IT" sz="2000" kern="0">
                <a:ea typeface="MS PGothic" panose="020B0600070205080204" pitchFamily="34" charset="-128"/>
              </a:rPr>
              <a:t>‘‘We </a:t>
            </a:r>
            <a:r>
              <a:rPr lang="en-US" altLang="it-IT" sz="2000" b="1" i="1" kern="0">
                <a:ea typeface="MS PGothic" panose="020B0600070205080204" pitchFamily="34" charset="-128"/>
              </a:rPr>
              <a:t>can’t solve </a:t>
            </a:r>
            <a:r>
              <a:rPr lang="en-US" altLang="it-IT" sz="2000" kern="0">
                <a:ea typeface="MS PGothic" panose="020B0600070205080204" pitchFamily="34" charset="-128"/>
              </a:rPr>
              <a:t>problems by using the </a:t>
            </a:r>
            <a:r>
              <a:rPr lang="en-US" altLang="it-IT" sz="2000" b="1" i="1" kern="0">
                <a:ea typeface="MS PGothic" panose="020B0600070205080204" pitchFamily="34" charset="-128"/>
              </a:rPr>
              <a:t>same kind of thinking </a:t>
            </a:r>
            <a:r>
              <a:rPr lang="en-US" altLang="it-IT" sz="2000" kern="0">
                <a:ea typeface="MS PGothic" panose="020B0600070205080204" pitchFamily="34" charset="-128"/>
              </a:rPr>
              <a:t>we used when we </a:t>
            </a:r>
            <a:r>
              <a:rPr lang="en-US" altLang="it-IT" sz="2000" b="1" i="1" kern="0">
                <a:ea typeface="MS PGothic" panose="020B0600070205080204" pitchFamily="34" charset="-128"/>
              </a:rPr>
              <a:t>created</a:t>
            </a:r>
            <a:r>
              <a:rPr lang="en-US" altLang="it-IT" sz="2000" kern="0">
                <a:ea typeface="MS PGothic" panose="020B0600070205080204" pitchFamily="34" charset="-128"/>
              </a:rPr>
              <a:t> them’’</a:t>
            </a:r>
            <a:r>
              <a:rPr lang="it-IT" altLang="it-IT" sz="2000" kern="0">
                <a:ea typeface="MS PGothic" panose="020B0600070205080204" pitchFamily="34" charset="-128"/>
              </a:rPr>
              <a:t> </a:t>
            </a:r>
          </a:p>
        </p:txBody>
      </p:sp>
    </p:spTree>
    <p:extLst>
      <p:ext uri="{BB962C8B-B14F-4D97-AF65-F5344CB8AC3E}">
        <p14:creationId xmlns:p14="http://schemas.microsoft.com/office/powerpoint/2010/main" val="25492444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ttangolo 1"/>
          <p:cNvSpPr>
            <a:spLocks noChangeArrowheads="1"/>
          </p:cNvSpPr>
          <p:nvPr/>
        </p:nvSpPr>
        <p:spPr bwMode="auto">
          <a:xfrm>
            <a:off x="1524000" y="6212213"/>
            <a:ext cx="9144000" cy="646331"/>
          </a:xfrm>
          <a:prstGeom prst="rect">
            <a:avLst/>
          </a:prstGeom>
          <a:solidFill>
            <a:srgbClr val="FFFF00"/>
          </a:solidFill>
          <a:ln w="38100">
            <a:solidFill>
              <a:srgbClr val="C0000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rPr>
              <a:t>Do the </a:t>
            </a:r>
            <a:r>
              <a:rPr kumimoji="0" lang="en-GB" altLang="it-IT" sz="1800" b="1" i="0" u="sng" strike="noStrike" kern="0" cap="none" spc="0" normalizeH="0" baseline="0" noProof="0">
                <a:ln>
                  <a:noFill/>
                </a:ln>
                <a:solidFill>
                  <a:prstClr val="black"/>
                </a:solidFill>
                <a:effectLst/>
                <a:uLnTx/>
                <a:uFillTx/>
                <a:latin typeface="Calibri" panose="020F0502020204030204" pitchFamily="34" charset="0"/>
                <a:ea typeface="+mn-ea"/>
                <a:cs typeface="+mn-cs"/>
              </a:rPr>
              <a:t>somatic cells of a single tissue</a:t>
            </a:r>
            <a:r>
              <a:rPr kumimoji="0" lang="en-GB" altLang="it-IT" sz="1800" b="0" i="0" u="sng" strike="noStrike" kern="0" cap="none" spc="0" normalizeH="0" baseline="0" noProof="0">
                <a:ln>
                  <a:noFill/>
                </a:ln>
                <a:solidFill>
                  <a:prstClr val="black"/>
                </a:solidFill>
                <a:effectLst/>
                <a:uLnTx/>
                <a:uFillTx/>
                <a:latin typeface="Calibri" panose="020F0502020204030204" pitchFamily="34" charset="0"/>
                <a:ea typeface="+mn-ea"/>
                <a:cs typeface="+mn-cs"/>
              </a:rPr>
              <a:t> undergo regression for intrinsic, </a:t>
            </a:r>
            <a:r>
              <a:rPr kumimoji="0" lang="en-GB" altLang="it-IT" sz="1800" b="1" i="0" u="sng" strike="noStrike" kern="0" cap="none" spc="0" normalizeH="0" baseline="0" noProof="0">
                <a:ln>
                  <a:noFill/>
                </a:ln>
                <a:solidFill>
                  <a:prstClr val="black"/>
                </a:solidFill>
                <a:effectLst/>
                <a:uLnTx/>
                <a:uFillTx/>
                <a:latin typeface="Calibri" panose="020F0502020204030204" pitchFamily="34" charset="0"/>
                <a:ea typeface="+mn-ea"/>
                <a:cs typeface="+mn-cs"/>
              </a:rPr>
              <a:t>accidental reasons (</a:t>
            </a:r>
            <a:r>
              <a:rPr kumimoji="0" lang="en-GB" altLang="it-IT" sz="1800" b="1" i="1" u="sng" strike="noStrike" kern="0" cap="none" spc="0" normalizeH="0" baseline="0" noProof="0">
                <a:ln>
                  <a:noFill/>
                </a:ln>
                <a:solidFill>
                  <a:prstClr val="black"/>
                </a:solidFill>
                <a:effectLst/>
                <a:uLnTx/>
                <a:uFillTx/>
                <a:latin typeface="Calibri" panose="020F0502020204030204" pitchFamily="34" charset="0"/>
                <a:ea typeface="+mn-ea"/>
                <a:cs typeface="+mn-cs"/>
              </a:rPr>
              <a:t>mutations</a:t>
            </a:r>
            <a:r>
              <a:rPr kumimoji="0" lang="en-GB" altLang="it-IT" sz="1800" b="1" i="0" u="sng" strike="noStrike" kern="0" cap="none" spc="0" normalizeH="0" baseline="0" noProof="0">
                <a:ln>
                  <a:noFill/>
                </a:ln>
                <a:solidFill>
                  <a:prstClr val="black"/>
                </a:solidFill>
                <a:effectLst/>
                <a:uLnTx/>
                <a:uFillTx/>
                <a:latin typeface="Calibri" panose="020F0502020204030204" pitchFamily="34" charset="0"/>
                <a:ea typeface="+mn-ea"/>
                <a:cs typeface="+mn-cs"/>
              </a:rPr>
              <a:t> or </a:t>
            </a:r>
            <a:r>
              <a:rPr kumimoji="0" lang="en-GB" altLang="it-IT" sz="1800" b="1" i="1" u="sng" strike="noStrike" kern="0" cap="none" spc="0" normalizeH="0" baseline="0" noProof="0">
                <a:ln>
                  <a:noFill/>
                </a:ln>
                <a:solidFill>
                  <a:prstClr val="black"/>
                </a:solidFill>
                <a:effectLst/>
                <a:uLnTx/>
                <a:uFillTx/>
                <a:latin typeface="Calibri" panose="020F0502020204030204" pitchFamily="34" charset="0"/>
                <a:ea typeface="+mn-ea"/>
                <a:cs typeface="+mn-cs"/>
              </a:rPr>
              <a:t>epi-mutations</a:t>
            </a:r>
            <a:r>
              <a:rPr kumimoji="0" lang="en-GB" altLang="it-IT" sz="1800" b="1" i="0" u="sng" strike="noStrike" kern="0" cap="none" spc="0" normalizeH="0" baseline="0" noProof="0">
                <a:ln>
                  <a:noFill/>
                </a:ln>
                <a:solidFill>
                  <a:prstClr val="black"/>
                </a:solidFill>
                <a:effectLst/>
                <a:uLnTx/>
                <a:uFillTx/>
                <a:latin typeface="Calibri" panose="020F0502020204030204" pitchFamily="34" charset="0"/>
                <a:ea typeface="+mn-ea"/>
                <a:cs typeface="+mn-cs"/>
              </a:rPr>
              <a:t>) and de-differentiate </a:t>
            </a:r>
            <a:r>
              <a:rPr kumimoji="0" lang="en-GB"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rPr>
              <a:t>(losing their final epigenetic state) </a:t>
            </a:r>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pic>
        <p:nvPicPr>
          <p:cNvPr id="225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653"/>
            <a:ext cx="914400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2" descr="C:\Documents and Settings\Utente\Documenti\Immagini\cancer\Genetic-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9875" y="1285875"/>
            <a:ext cx="7213600" cy="492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Titolo 1"/>
          <p:cNvSpPr txBox="1">
            <a:spLocks/>
          </p:cNvSpPr>
          <p:nvPr/>
        </p:nvSpPr>
        <p:spPr bwMode="auto">
          <a:xfrm>
            <a:off x="1524001" y="929341"/>
            <a:ext cx="3571875" cy="357187"/>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80000"/>
              </a:lnSpc>
              <a:spcBef>
                <a:spcPct val="0"/>
              </a:spcBef>
              <a:spcAft>
                <a:spcPts val="0"/>
              </a:spcAft>
              <a:buClrTx/>
              <a:buSzTx/>
              <a:buFont typeface="Arial" panose="020B0604020202020204" pitchFamily="34" charset="0"/>
              <a:buNone/>
              <a:tabLst/>
              <a:defRPr/>
            </a:pPr>
            <a:r>
              <a:rPr kumimoji="0" lang="it-IT" altLang="it-IT" sz="2400" b="1" i="0" u="none" strike="noStrike" kern="0" cap="none" spc="0" normalizeH="0" baseline="0" noProof="0">
                <a:ln>
                  <a:noFill/>
                </a:ln>
                <a:solidFill>
                  <a:prstClr val="black"/>
                </a:solidFill>
                <a:effectLst/>
                <a:uLnTx/>
                <a:uFillTx/>
                <a:latin typeface="Calibri" panose="020F0502020204030204" pitchFamily="34" charset="0"/>
                <a:ea typeface="+mn-ea"/>
                <a:cs typeface="+mn-cs"/>
              </a:rPr>
              <a:t>What is Cancer ?</a:t>
            </a:r>
            <a:endParaRPr kumimoji="0" lang="it-IT" altLang="it-IT" sz="2400" b="1" i="1"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21510" name="Rectangle 6"/>
          <p:cNvSpPr>
            <a:spLocks noChangeArrowheads="1"/>
          </p:cNvSpPr>
          <p:nvPr/>
        </p:nvSpPr>
        <p:spPr bwMode="auto">
          <a:xfrm>
            <a:off x="1527610" y="2134251"/>
            <a:ext cx="1368425" cy="2585323"/>
          </a:xfrm>
          <a:prstGeom prst="rect">
            <a:avLst/>
          </a:prstGeom>
          <a:solidFill>
            <a:srgbClr val="FFFF00"/>
          </a:solidFill>
          <a:ln w="28575">
            <a:solidFill>
              <a:srgbClr val="000000"/>
            </a:solidFill>
            <a:miter lim="800000"/>
            <a:headEnd/>
            <a:tailEnd/>
          </a:ln>
          <a:effectLst>
            <a:prstShdw prst="shdw17" dist="17961" dir="2700000">
              <a:srgbClr val="999900">
                <a:alpha val="74997"/>
              </a:srgbClr>
            </a:prst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it-IT" sz="1800" b="0" i="0" u="none" strike="noStrike" kern="0" cap="none" spc="0" normalizeH="0" baseline="0" noProof="0" dirty="0">
                <a:ln>
                  <a:noFill/>
                </a:ln>
                <a:solidFill>
                  <a:prstClr val="black"/>
                </a:solidFill>
                <a:effectLst/>
                <a:uLnTx/>
                <a:uFillTx/>
                <a:latin typeface="Arial" panose="020B0604020202020204" pitchFamily="34" charset="0"/>
                <a:ea typeface="+mn-ea"/>
                <a:cs typeface="+mn-cs"/>
              </a:rPr>
              <a:t>Is cancer a</a:t>
            </a: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it-IT" sz="1800" b="1" i="1" u="sng"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rPr>
              <a:t>genetic </a:t>
            </a: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it-IT" sz="1800" b="1" i="1" u="sng" strike="noStrike" kern="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rPr>
              <a:t>disease </a:t>
            </a:r>
            <a:r>
              <a:rPr kumimoji="0" lang="en-GB" altLang="it-IT" sz="18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t/>
            </a:r>
            <a:br>
              <a:rPr kumimoji="0" lang="en-GB" altLang="it-IT" sz="18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br>
            <a:r>
              <a:rPr kumimoji="0" lang="en-GB" altLang="it-IT" sz="18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t>due to </a:t>
            </a: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it-IT" sz="18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t>stochastic</a:t>
            </a: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it-IT" sz="18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t>mutations </a:t>
            </a:r>
            <a:br>
              <a:rPr kumimoji="0" lang="en-GB" altLang="it-IT" sz="18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br>
            <a:r>
              <a:rPr kumimoji="0" lang="en-GB" altLang="it-IT" sz="18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t>in somatic </a:t>
            </a:r>
            <a:br>
              <a:rPr kumimoji="0" lang="en-GB" altLang="it-IT" sz="18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br>
            <a:r>
              <a:rPr kumimoji="0" lang="en-GB" altLang="it-IT" sz="18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t>cells </a:t>
            </a:r>
            <a:br>
              <a:rPr kumimoji="0" lang="en-GB" altLang="it-IT" sz="18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br>
            <a:r>
              <a:rPr kumimoji="0" lang="en-GB" altLang="it-IT" sz="18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t>(SMT)?</a:t>
            </a:r>
            <a:endParaRPr kumimoji="0" lang="it-IT" altLang="it-IT" sz="1800" b="0" i="0" u="none" strike="noStrike" kern="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3" name="Connettore 2 2"/>
          <p:cNvCxnSpPr>
            <a:stCxn id="21510" idx="2"/>
          </p:cNvCxnSpPr>
          <p:nvPr/>
        </p:nvCxnSpPr>
        <p:spPr>
          <a:xfrm>
            <a:off x="2211823" y="4719574"/>
            <a:ext cx="284162" cy="1373904"/>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85361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ttangolo 1">
            <a:extLst>
              <a:ext uri="{FF2B5EF4-FFF2-40B4-BE49-F238E27FC236}">
                <a16:creationId xmlns:a16="http://schemas.microsoft.com/office/drawing/2014/main" xmlns="" id="{5EFF0CE5-5008-465C-A071-F7F1FD555C7B}"/>
              </a:ext>
            </a:extLst>
          </p:cNvPr>
          <p:cNvSpPr>
            <a:spLocks noChangeArrowheads="1"/>
          </p:cNvSpPr>
          <p:nvPr/>
        </p:nvSpPr>
        <p:spPr bwMode="auto">
          <a:xfrm>
            <a:off x="1524000" y="5934401"/>
            <a:ext cx="9144000" cy="92333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buNone/>
            </a:pPr>
            <a:r>
              <a:rPr lang="en-US" altLang="it-IT" sz="1800">
                <a:solidFill>
                  <a:prstClr val="black"/>
                </a:solidFill>
              </a:rPr>
              <a:t>Or is cancer </a:t>
            </a:r>
            <a:r>
              <a:rPr lang="en-US" altLang="it-IT" sz="1800" b="1" u="sng">
                <a:solidFill>
                  <a:prstClr val="black"/>
                </a:solidFill>
              </a:rPr>
              <a:t>a stem cell disease </a:t>
            </a:r>
            <a:r>
              <a:rPr lang="en-US" altLang="it-IT" sz="1800" u="sng">
                <a:solidFill>
                  <a:prstClr val="black"/>
                </a:solidFill>
              </a:rPr>
              <a:t>(proceeding </a:t>
            </a:r>
            <a:r>
              <a:rPr lang="en-US" altLang="it-IT" sz="1800" b="1" u="sng">
                <a:solidFill>
                  <a:prstClr val="black"/>
                </a:solidFill>
              </a:rPr>
              <a:t>by misappropriating homeostatic mechanisms that govern tissue repair and stem cell self-renewal</a:t>
            </a:r>
            <a:r>
              <a:rPr lang="en-US" altLang="it-IT" sz="1800" u="sng">
                <a:solidFill>
                  <a:prstClr val="black"/>
                </a:solidFill>
              </a:rPr>
              <a:t>)  </a:t>
            </a:r>
            <a:r>
              <a:rPr lang="en-US" altLang="it-IT" sz="1800">
                <a:solidFill>
                  <a:prstClr val="black"/>
                </a:solidFill>
              </a:rPr>
              <a:t>In this case </a:t>
            </a:r>
            <a:r>
              <a:rPr lang="en-GB" altLang="it-IT" sz="1800" b="1" u="sng">
                <a:solidFill>
                  <a:prstClr val="black"/>
                </a:solidFill>
              </a:rPr>
              <a:t>Tissue Stem Cells (TSCs) </a:t>
            </a:r>
            <a:r>
              <a:rPr lang="en-GB" altLang="it-IT" sz="1800" u="sng">
                <a:solidFill>
                  <a:prstClr val="black"/>
                </a:solidFill>
              </a:rPr>
              <a:t>- capable of proliferation and self-renewal  - proliferate </a:t>
            </a:r>
            <a:r>
              <a:rPr lang="en-GB" altLang="it-IT" sz="1800" b="1" u="sng">
                <a:solidFill>
                  <a:prstClr val="black"/>
                </a:solidFill>
              </a:rPr>
              <a:t>after  prolonged  epi-genomic stress </a:t>
            </a:r>
            <a:endParaRPr lang="it-IT" altLang="it-IT" sz="1800" b="1" u="sng">
              <a:solidFill>
                <a:prstClr val="black"/>
              </a:solidFill>
            </a:endParaRPr>
          </a:p>
        </p:txBody>
      </p:sp>
      <p:pic>
        <p:nvPicPr>
          <p:cNvPr id="11267" name="Picture 2" descr="C:\Documents and Settings\Utente\Documenti\Immagini\cancer\BREAST CANCER\www.dartmouth.edu\jjg1.jpg">
            <a:extLst>
              <a:ext uri="{FF2B5EF4-FFF2-40B4-BE49-F238E27FC236}">
                <a16:creationId xmlns:a16="http://schemas.microsoft.com/office/drawing/2014/main" xmlns="" id="{5BD0BF51-5E4F-4B32-ABE1-22D1234D26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488" y="1119188"/>
            <a:ext cx="7313613" cy="481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3">
            <a:extLst>
              <a:ext uri="{FF2B5EF4-FFF2-40B4-BE49-F238E27FC236}">
                <a16:creationId xmlns:a16="http://schemas.microsoft.com/office/drawing/2014/main" xmlns="" id="{9B2FEE90-9040-439A-BFAC-FB11AE6755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653"/>
            <a:ext cx="914400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Titolo 1">
            <a:extLst>
              <a:ext uri="{FF2B5EF4-FFF2-40B4-BE49-F238E27FC236}">
                <a16:creationId xmlns:a16="http://schemas.microsoft.com/office/drawing/2014/main" xmlns="" id="{B6C50C3E-05C3-4915-8B71-F38884A4DC65}"/>
              </a:ext>
            </a:extLst>
          </p:cNvPr>
          <p:cNvSpPr txBox="1">
            <a:spLocks/>
          </p:cNvSpPr>
          <p:nvPr/>
        </p:nvSpPr>
        <p:spPr bwMode="auto">
          <a:xfrm>
            <a:off x="1524001" y="929341"/>
            <a:ext cx="3571875" cy="357187"/>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fontAlgn="base">
              <a:lnSpc>
                <a:spcPct val="80000"/>
              </a:lnSpc>
              <a:spcBef>
                <a:spcPct val="0"/>
              </a:spcBef>
              <a:spcAft>
                <a:spcPct val="0"/>
              </a:spcAft>
              <a:buNone/>
            </a:pPr>
            <a:r>
              <a:rPr lang="it-IT" altLang="it-IT" sz="2400" b="1">
                <a:solidFill>
                  <a:prstClr val="black"/>
                </a:solidFill>
              </a:rPr>
              <a:t>What is Cancer ?</a:t>
            </a:r>
            <a:endParaRPr lang="it-IT" altLang="it-IT" sz="2400" b="1" i="1">
              <a:solidFill>
                <a:prstClr val="black"/>
              </a:solidFill>
            </a:endParaRPr>
          </a:p>
        </p:txBody>
      </p:sp>
      <p:sp>
        <p:nvSpPr>
          <p:cNvPr id="11270" name="Rettangolo 5">
            <a:extLst>
              <a:ext uri="{FF2B5EF4-FFF2-40B4-BE49-F238E27FC236}">
                <a16:creationId xmlns:a16="http://schemas.microsoft.com/office/drawing/2014/main" xmlns="" id="{BBDF5E0D-4380-4B91-91B1-87A36E1D080C}"/>
              </a:ext>
            </a:extLst>
          </p:cNvPr>
          <p:cNvSpPr>
            <a:spLocks noChangeArrowheads="1"/>
          </p:cNvSpPr>
          <p:nvPr/>
        </p:nvSpPr>
        <p:spPr bwMode="auto">
          <a:xfrm>
            <a:off x="8833283" y="1268418"/>
            <a:ext cx="1835151" cy="452431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buNone/>
            </a:pPr>
            <a:r>
              <a:rPr lang="fr-FR" altLang="it-IT" sz="1600">
                <a:solidFill>
                  <a:prstClr val="black"/>
                </a:solidFill>
                <a:latin typeface="Arial" panose="020B0604020202020204" pitchFamily="34" charset="0"/>
              </a:rPr>
              <a:t>Nous proposons que le </a:t>
            </a:r>
            <a:r>
              <a:rPr lang="fr-FR" altLang="it-IT" sz="1600" b="1" u="sng">
                <a:solidFill>
                  <a:prstClr val="black"/>
                </a:solidFill>
                <a:latin typeface="Arial" panose="020B0604020202020204" pitchFamily="34" charset="0"/>
              </a:rPr>
              <a:t>cancer </a:t>
            </a:r>
            <a:br>
              <a:rPr lang="fr-FR" altLang="it-IT" sz="1600" b="1" u="sng">
                <a:solidFill>
                  <a:prstClr val="black"/>
                </a:solidFill>
                <a:latin typeface="Arial" panose="020B0604020202020204" pitchFamily="34" charset="0"/>
              </a:rPr>
            </a:br>
            <a:r>
              <a:rPr lang="fr-FR" altLang="it-IT" sz="1600" b="1" u="sng">
                <a:solidFill>
                  <a:prstClr val="black"/>
                </a:solidFill>
                <a:latin typeface="Arial" panose="020B0604020202020204" pitchFamily="34" charset="0"/>
              </a:rPr>
              <a:t>est plutôt une maladie de cellules souches tissulaires </a:t>
            </a:r>
            <a:r>
              <a:rPr lang="fr-FR" altLang="it-IT" sz="1600">
                <a:solidFill>
                  <a:prstClr val="black"/>
                </a:solidFill>
                <a:latin typeface="Arial" panose="020B0604020202020204" pitchFamily="34" charset="0"/>
              </a:rPr>
              <a:t>(</a:t>
            </a:r>
            <a:r>
              <a:rPr lang="fr-FR" altLang="it-IT" sz="1600" b="1">
                <a:solidFill>
                  <a:prstClr val="black"/>
                </a:solidFill>
                <a:latin typeface="Arial" panose="020B0604020202020204" pitchFamily="34" charset="0"/>
              </a:rPr>
              <a:t>par détournement </a:t>
            </a:r>
            <a:br>
              <a:rPr lang="fr-FR" altLang="it-IT" sz="1600" b="1">
                <a:solidFill>
                  <a:prstClr val="black"/>
                </a:solidFill>
                <a:latin typeface="Arial" panose="020B0604020202020204" pitchFamily="34" charset="0"/>
              </a:rPr>
            </a:br>
            <a:r>
              <a:rPr lang="fr-FR" altLang="it-IT" sz="1600" b="1">
                <a:solidFill>
                  <a:prstClr val="black"/>
                </a:solidFill>
                <a:latin typeface="Arial" panose="020B0604020202020204" pitchFamily="34" charset="0"/>
              </a:rPr>
              <a:t>des mécanismes homéostatiques </a:t>
            </a:r>
            <a:r>
              <a:rPr lang="fr-FR" altLang="it-IT" sz="1600">
                <a:solidFill>
                  <a:prstClr val="black"/>
                </a:solidFill>
                <a:latin typeface="Arial" panose="020B0604020202020204" pitchFamily="34" charset="0"/>
              </a:rPr>
              <a:t>qui régissent </a:t>
            </a:r>
            <a:r>
              <a:rPr lang="fr-FR" altLang="it-IT" sz="1600" b="1">
                <a:solidFill>
                  <a:prstClr val="black"/>
                </a:solidFill>
                <a:latin typeface="Arial" panose="020B0604020202020204" pitchFamily="34" charset="0"/>
              </a:rPr>
              <a:t>la réparation des tissus et l'auto-renouvellement  des cellules souches </a:t>
            </a:r>
            <a:r>
              <a:rPr lang="fr-FR" altLang="it-IT" sz="1600">
                <a:solidFill>
                  <a:prstClr val="black"/>
                </a:solidFill>
                <a:latin typeface="Arial" panose="020B0604020202020204" pitchFamily="34" charset="0"/>
              </a:rPr>
              <a:t>) </a:t>
            </a:r>
            <a:br>
              <a:rPr lang="fr-FR" altLang="it-IT" sz="1600">
                <a:solidFill>
                  <a:prstClr val="black"/>
                </a:solidFill>
                <a:latin typeface="Arial" panose="020B0604020202020204" pitchFamily="34" charset="0"/>
              </a:rPr>
            </a:br>
            <a:r>
              <a:rPr lang="fr-FR" altLang="it-IT" sz="1600" b="1" u="sng">
                <a:solidFill>
                  <a:prstClr val="black"/>
                </a:solidFill>
                <a:latin typeface="Arial" panose="020B0604020202020204" pitchFamily="34" charset="0"/>
              </a:rPr>
              <a:t>après stress </a:t>
            </a:r>
            <a:br>
              <a:rPr lang="fr-FR" altLang="it-IT" sz="1600" b="1" u="sng">
                <a:solidFill>
                  <a:prstClr val="black"/>
                </a:solidFill>
                <a:latin typeface="Arial" panose="020B0604020202020204" pitchFamily="34" charset="0"/>
              </a:rPr>
            </a:br>
            <a:r>
              <a:rPr lang="fr-FR" altLang="it-IT" sz="1600" b="1" u="sng">
                <a:solidFill>
                  <a:prstClr val="black"/>
                </a:solidFill>
                <a:latin typeface="Arial" panose="020B0604020202020204" pitchFamily="34" charset="0"/>
              </a:rPr>
              <a:t>épi-génomique prolongé </a:t>
            </a:r>
            <a:endParaRPr lang="it-IT" altLang="it-IT" sz="1600" b="1" u="sng">
              <a:solidFill>
                <a:prstClr val="black"/>
              </a:solidFill>
              <a:latin typeface="Arial" panose="020B0604020202020204" pitchFamily="34" charset="0"/>
            </a:endParaRPr>
          </a:p>
        </p:txBody>
      </p:sp>
      <p:sp>
        <p:nvSpPr>
          <p:cNvPr id="7" name="Freccia a destra 6">
            <a:extLst>
              <a:ext uri="{FF2B5EF4-FFF2-40B4-BE49-F238E27FC236}">
                <a16:creationId xmlns:a16="http://schemas.microsoft.com/office/drawing/2014/main" xmlns="" id="{AA1E5B76-FBED-4BEF-983F-70D5EA0CEA41}"/>
              </a:ext>
            </a:extLst>
          </p:cNvPr>
          <p:cNvSpPr/>
          <p:nvPr/>
        </p:nvSpPr>
        <p:spPr>
          <a:xfrm rot="1108093">
            <a:off x="8077201" y="4985403"/>
            <a:ext cx="792163" cy="360363"/>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it-IT">
              <a:solidFill>
                <a:prstClr val="white"/>
              </a:solidFill>
              <a:latin typeface="Calibri"/>
            </a:endParaRPr>
          </a:p>
        </p:txBody>
      </p:sp>
    </p:spTree>
    <p:extLst>
      <p:ext uri="{BB962C8B-B14F-4D97-AF65-F5344CB8AC3E}">
        <p14:creationId xmlns:p14="http://schemas.microsoft.com/office/powerpoint/2010/main" val="11408529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42"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49242" y="2845901"/>
            <a:ext cx="3141639" cy="2204185"/>
          </a:xfrm>
          <a:prstGeom prst="rect">
            <a:avLst/>
          </a:prstGeom>
          <a:noFill/>
          <a:ln w="936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243" name="Picture 6" descr="C:\Documents and Settings\Utente\Desktop\2010\+ 10 oct\progetto genoma\10 economis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8079" y="4750601"/>
            <a:ext cx="2624137" cy="1990725"/>
          </a:xfrm>
          <a:prstGeom prst="rect">
            <a:avLst/>
          </a:prstGeom>
          <a:noFill/>
          <a:ln w="28575">
            <a:solidFill>
              <a:srgbClr val="3333FF"/>
            </a:solidFill>
            <a:miter lim="800000"/>
            <a:headEnd/>
            <a:tailEnd/>
          </a:ln>
          <a:extLst>
            <a:ext uri="{909E8E84-426E-40DD-AFC4-6F175D3DCCD1}">
              <a14:hiddenFill xmlns:a14="http://schemas.microsoft.com/office/drawing/2010/main">
                <a:solidFill>
                  <a:srgbClr val="FFFFFF"/>
                </a:solidFill>
              </a14:hiddenFill>
            </a:ext>
          </a:extLst>
        </p:spPr>
      </p:pic>
      <p:pic>
        <p:nvPicPr>
          <p:cNvPr id="1024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4448" y="505477"/>
            <a:ext cx="1871663" cy="1862137"/>
          </a:xfrm>
          <a:prstGeom prst="rect">
            <a:avLst/>
          </a:pr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10245" name="Picture 3" descr="evoluzioneobesità"/>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46523" y="3002580"/>
            <a:ext cx="2552700" cy="1714500"/>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10246"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48169" y="0"/>
            <a:ext cx="2471739" cy="2033588"/>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10247" name="AutoShape 10"/>
          <p:cNvSpPr>
            <a:spLocks noChangeArrowheads="1"/>
          </p:cNvSpPr>
          <p:nvPr/>
        </p:nvSpPr>
        <p:spPr bwMode="auto">
          <a:xfrm rot="8373084">
            <a:off x="1948577" y="3936643"/>
            <a:ext cx="222251" cy="649287"/>
          </a:xfrm>
          <a:prstGeom prst="upArrow">
            <a:avLst>
              <a:gd name="adj1" fmla="val 50000"/>
              <a:gd name="adj2" fmla="val 58361"/>
            </a:avLst>
          </a:prstGeom>
          <a:solidFill>
            <a:srgbClr val="FFFF00"/>
          </a:solidFill>
          <a:ln w="9525">
            <a:solidFill>
              <a:srgbClr val="CC0000"/>
            </a:solidFill>
            <a:miter lim="800000"/>
            <a:headEnd/>
            <a:tailEnd/>
          </a:ln>
          <a:effectLst>
            <a:prstShdw prst="shdw17" dist="17961" dir="2700000">
              <a:srgbClr val="7A0000"/>
            </a:prstShdw>
          </a:effectLst>
        </p:spPr>
        <p:txBody>
          <a:bodyPr wrap="none" anchor="ct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it-IT" altLang="it-IT" kern="0">
              <a:solidFill>
                <a:prstClr val="black"/>
              </a:solidFill>
              <a:latin typeface="Calibri" panose="020F0502020204030204" pitchFamily="34" charset="0"/>
              <a:ea typeface="ＭＳ Ｐゴシック" panose="020B0600070205080204" pitchFamily="34" charset="-128"/>
            </a:endParaRPr>
          </a:p>
        </p:txBody>
      </p:sp>
      <p:sp>
        <p:nvSpPr>
          <p:cNvPr id="10248" name="AutoShape 11"/>
          <p:cNvSpPr>
            <a:spLocks noChangeArrowheads="1"/>
          </p:cNvSpPr>
          <p:nvPr/>
        </p:nvSpPr>
        <p:spPr bwMode="auto">
          <a:xfrm rot="19653950">
            <a:off x="2935484" y="1000791"/>
            <a:ext cx="503237" cy="287337"/>
          </a:xfrm>
          <a:prstGeom prst="rightArrow">
            <a:avLst>
              <a:gd name="adj1" fmla="val 50000"/>
              <a:gd name="adj2" fmla="val 43785"/>
            </a:avLst>
          </a:prstGeom>
          <a:solidFill>
            <a:srgbClr val="FFFF00"/>
          </a:solidFill>
          <a:ln w="9525">
            <a:solidFill>
              <a:srgbClr val="CC0000"/>
            </a:solidFill>
            <a:miter lim="800000"/>
            <a:headEnd/>
            <a:tailEnd/>
          </a:ln>
          <a:effectLst>
            <a:prstShdw prst="shdw17" dist="17961" dir="2700000">
              <a:srgbClr val="7A0000"/>
            </a:prstShdw>
          </a:effectLst>
        </p:spPr>
        <p:txBody>
          <a:bodyPr wrap="none" anchor="ct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it-IT" altLang="it-IT" kern="0">
              <a:solidFill>
                <a:prstClr val="black"/>
              </a:solidFill>
              <a:latin typeface="Calibri" panose="020F0502020204030204" pitchFamily="34" charset="0"/>
              <a:ea typeface="ＭＳ Ｐゴシック" panose="020B0600070205080204" pitchFamily="34" charset="-128"/>
            </a:endParaRPr>
          </a:p>
        </p:txBody>
      </p:sp>
      <p:sp>
        <p:nvSpPr>
          <p:cNvPr id="10249" name="AutoShape 12"/>
          <p:cNvSpPr>
            <a:spLocks noChangeArrowheads="1"/>
          </p:cNvSpPr>
          <p:nvPr/>
        </p:nvSpPr>
        <p:spPr bwMode="auto">
          <a:xfrm rot="2503511">
            <a:off x="3157408" y="1971178"/>
            <a:ext cx="503239" cy="287337"/>
          </a:xfrm>
          <a:prstGeom prst="rightArrow">
            <a:avLst>
              <a:gd name="adj1" fmla="val 50000"/>
              <a:gd name="adj2" fmla="val 43785"/>
            </a:avLst>
          </a:prstGeom>
          <a:solidFill>
            <a:srgbClr val="FFFF00"/>
          </a:solidFill>
          <a:ln w="9525">
            <a:solidFill>
              <a:srgbClr val="CC0000"/>
            </a:solidFill>
            <a:miter lim="800000"/>
            <a:headEnd/>
            <a:tailEnd/>
          </a:ln>
          <a:effectLst>
            <a:prstShdw prst="shdw17" dist="17961" dir="2700000">
              <a:srgbClr val="7A0000"/>
            </a:prstShdw>
          </a:effectLst>
        </p:spPr>
        <p:txBody>
          <a:bodyPr wrap="none" anchor="ct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it-IT" altLang="it-IT" kern="0">
              <a:solidFill>
                <a:prstClr val="black"/>
              </a:solidFill>
              <a:latin typeface="Calibri" panose="020F0502020204030204" pitchFamily="34" charset="0"/>
              <a:ea typeface="ＭＳ Ｐゴシック" panose="020B0600070205080204" pitchFamily="34" charset="-128"/>
            </a:endParaRPr>
          </a:p>
        </p:txBody>
      </p:sp>
      <p:sp>
        <p:nvSpPr>
          <p:cNvPr id="10250" name="Rettangolo 13"/>
          <p:cNvSpPr>
            <a:spLocks noChangeArrowheads="1"/>
          </p:cNvSpPr>
          <p:nvPr/>
        </p:nvSpPr>
        <p:spPr bwMode="auto">
          <a:xfrm>
            <a:off x="112023" y="2504109"/>
            <a:ext cx="2037737" cy="369332"/>
          </a:xfrm>
          <a:prstGeom prst="rect">
            <a:avLst/>
          </a:prstGeom>
          <a:solidFill>
            <a:srgbClr val="FFFF00"/>
          </a:solidFill>
          <a:ln w="9525">
            <a:solidFill>
              <a:srgbClr val="0000FF"/>
            </a:solidFill>
            <a:miter lim="800000"/>
            <a:headEnd/>
            <a:tailEnd/>
          </a:ln>
        </p:spPr>
        <p:txBody>
          <a:bodyPr wrap="none">
            <a:spAutoFit/>
          </a:bodyP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GB" altLang="it-IT" b="1" i="1" u="sng" kern="0" dirty="0" err="1">
                <a:solidFill>
                  <a:srgbClr val="0000FF"/>
                </a:solidFill>
                <a:latin typeface="Calibri"/>
                <a:ea typeface="ＭＳ Ｐゴシック" panose="020B0600070205080204" pitchFamily="34" charset="-128"/>
                <a:cs typeface="Arial" panose="020B0604020202020204" pitchFamily="34" charset="0"/>
              </a:rPr>
              <a:t>Fetal</a:t>
            </a:r>
            <a:r>
              <a:rPr lang="en-GB" altLang="it-IT" b="1" i="1" u="sng" kern="0" dirty="0">
                <a:solidFill>
                  <a:srgbClr val="0000FF"/>
                </a:solidFill>
                <a:latin typeface="Calibri"/>
                <a:ea typeface="ＭＳ Ｐゴシック" panose="020B0600070205080204" pitchFamily="34" charset="-128"/>
                <a:cs typeface="Arial" panose="020B0604020202020204" pitchFamily="34" charset="0"/>
              </a:rPr>
              <a:t> programming</a:t>
            </a:r>
            <a:endParaRPr lang="it-IT" altLang="it-IT" i="1" u="sng" kern="0" dirty="0">
              <a:solidFill>
                <a:srgbClr val="0000FF"/>
              </a:solidFill>
              <a:latin typeface="Calibri"/>
              <a:ea typeface="ＭＳ Ｐゴシック" panose="020B0600070205080204" pitchFamily="34" charset="-128"/>
              <a:cs typeface="Arial" panose="020B0604020202020204" pitchFamily="34" charset="0"/>
            </a:endParaRPr>
          </a:p>
        </p:txBody>
      </p:sp>
      <p:sp>
        <p:nvSpPr>
          <p:cNvPr id="10251" name="Ovale 14"/>
          <p:cNvSpPr>
            <a:spLocks noChangeArrowheads="1"/>
          </p:cNvSpPr>
          <p:nvPr/>
        </p:nvSpPr>
        <p:spPr bwMode="auto">
          <a:xfrm>
            <a:off x="1524001" y="4508500"/>
            <a:ext cx="414339" cy="342900"/>
          </a:xfrm>
          <a:prstGeom prst="ellipse">
            <a:avLst/>
          </a:prstGeom>
          <a:solidFill>
            <a:srgbClr val="FFFF00"/>
          </a:solidFill>
          <a:ln w="25400" algn="ctr">
            <a:solidFill>
              <a:srgbClr val="0000FF"/>
            </a:solidFill>
            <a:round/>
            <a:headEnd/>
            <a:tailEnd/>
          </a:ln>
        </p:spPr>
        <p:txBody>
          <a:bodyPr anchor="ct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it-IT" altLang="it-IT" kern="0">
                <a:solidFill>
                  <a:srgbClr val="0000FF"/>
                </a:solidFill>
                <a:latin typeface="Calibri" panose="020F0502020204030204" pitchFamily="34" charset="0"/>
              </a:rPr>
              <a:t>1</a:t>
            </a:r>
          </a:p>
        </p:txBody>
      </p:sp>
      <p:sp>
        <p:nvSpPr>
          <p:cNvPr id="10252" name="Ovale 15"/>
          <p:cNvSpPr>
            <a:spLocks noChangeArrowheads="1"/>
          </p:cNvSpPr>
          <p:nvPr/>
        </p:nvSpPr>
        <p:spPr bwMode="auto">
          <a:xfrm>
            <a:off x="2471887" y="3206842"/>
            <a:ext cx="423863" cy="352425"/>
          </a:xfrm>
          <a:prstGeom prst="ellipse">
            <a:avLst/>
          </a:prstGeom>
          <a:solidFill>
            <a:srgbClr val="FFFF00"/>
          </a:solidFill>
          <a:ln w="25400" algn="ctr">
            <a:solidFill>
              <a:srgbClr val="0000FF"/>
            </a:solidFill>
            <a:round/>
            <a:headEnd/>
            <a:tailEnd/>
          </a:ln>
        </p:spPr>
        <p:txBody>
          <a:bodyPr anchor="ct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it-IT" altLang="it-IT" kern="0">
                <a:solidFill>
                  <a:srgbClr val="0000FF"/>
                </a:solidFill>
                <a:latin typeface="Calibri" panose="020F0502020204030204" pitchFamily="34" charset="0"/>
                <a:ea typeface="ＭＳ Ｐゴシック" panose="020B0600070205080204" pitchFamily="34" charset="-128"/>
              </a:rPr>
              <a:t>5</a:t>
            </a:r>
          </a:p>
        </p:txBody>
      </p:sp>
      <p:sp>
        <p:nvSpPr>
          <p:cNvPr id="10253" name="Ovale 16"/>
          <p:cNvSpPr>
            <a:spLocks noChangeArrowheads="1"/>
          </p:cNvSpPr>
          <p:nvPr/>
        </p:nvSpPr>
        <p:spPr bwMode="auto">
          <a:xfrm>
            <a:off x="248828" y="1540555"/>
            <a:ext cx="412751" cy="342900"/>
          </a:xfrm>
          <a:prstGeom prst="ellipse">
            <a:avLst/>
          </a:prstGeom>
          <a:solidFill>
            <a:srgbClr val="FFFF00"/>
          </a:solidFill>
          <a:ln w="25400" algn="ctr">
            <a:solidFill>
              <a:srgbClr val="385D8A"/>
            </a:solidFill>
            <a:round/>
            <a:headEnd/>
            <a:tailEnd/>
          </a:ln>
        </p:spPr>
        <p:txBody>
          <a:bodyPr anchor="ct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it-IT" altLang="it-IT" kern="0">
                <a:solidFill>
                  <a:srgbClr val="0000FF"/>
                </a:solidFill>
                <a:latin typeface="Calibri" panose="020F0502020204030204" pitchFamily="34" charset="0"/>
                <a:ea typeface="ＭＳ Ｐゴシック" panose="020B0600070205080204" pitchFamily="34" charset="-128"/>
              </a:rPr>
              <a:t>3</a:t>
            </a:r>
          </a:p>
        </p:txBody>
      </p:sp>
      <p:sp>
        <p:nvSpPr>
          <p:cNvPr id="10254" name="Ovale 17"/>
          <p:cNvSpPr>
            <a:spLocks noChangeArrowheads="1"/>
          </p:cNvSpPr>
          <p:nvPr/>
        </p:nvSpPr>
        <p:spPr bwMode="auto">
          <a:xfrm>
            <a:off x="100337" y="3163263"/>
            <a:ext cx="423863" cy="352425"/>
          </a:xfrm>
          <a:prstGeom prst="ellipse">
            <a:avLst/>
          </a:prstGeom>
          <a:solidFill>
            <a:srgbClr val="FFFF00"/>
          </a:solidFill>
          <a:ln w="25400" algn="ctr">
            <a:solidFill>
              <a:srgbClr val="385D8A"/>
            </a:solidFill>
            <a:round/>
            <a:headEnd/>
            <a:tailEnd/>
          </a:ln>
        </p:spPr>
        <p:txBody>
          <a:bodyPr anchor="ct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it-IT" altLang="it-IT" kern="0">
                <a:solidFill>
                  <a:srgbClr val="0000FF"/>
                </a:solidFill>
                <a:latin typeface="Calibri" panose="020F0502020204030204" pitchFamily="34" charset="0"/>
                <a:ea typeface="ＭＳ Ｐゴシック" panose="020B0600070205080204" pitchFamily="34" charset="-128"/>
              </a:rPr>
              <a:t>2</a:t>
            </a:r>
          </a:p>
        </p:txBody>
      </p:sp>
      <p:sp>
        <p:nvSpPr>
          <p:cNvPr id="2" name="Rettangolo 13"/>
          <p:cNvSpPr>
            <a:spLocks noChangeArrowheads="1"/>
          </p:cNvSpPr>
          <p:nvPr/>
        </p:nvSpPr>
        <p:spPr bwMode="auto">
          <a:xfrm>
            <a:off x="3782459" y="730279"/>
            <a:ext cx="1221809" cy="338554"/>
          </a:xfrm>
          <a:prstGeom prst="rect">
            <a:avLst/>
          </a:prstGeom>
          <a:solidFill>
            <a:schemeClr val="bg1"/>
          </a:solidFill>
          <a:ln w="9525">
            <a:solidFill>
              <a:srgbClr val="0000FF"/>
            </a:solidFill>
            <a:miter lim="800000"/>
            <a:headEnd/>
            <a:tailEnd/>
          </a:ln>
        </p:spPr>
        <p:txBody>
          <a:bodyPr wrap="none">
            <a:spAutoFit/>
          </a:bodyPr>
          <a:lstStyle/>
          <a:p>
            <a:pPr>
              <a:defRPr/>
            </a:pPr>
            <a:r>
              <a:rPr lang="fr-FR" sz="1600" b="1" i="1" kern="0">
                <a:solidFill>
                  <a:srgbClr val="0000FF"/>
                </a:solidFill>
                <a:latin typeface="Arial" charset="0"/>
              </a:rPr>
              <a:t>Ontogeny</a:t>
            </a:r>
            <a:r>
              <a:rPr lang="fr-FR" sz="1600" b="1" i="1" kern="0">
                <a:solidFill>
                  <a:srgbClr val="0000FF"/>
                </a:solidFill>
                <a:effectLst>
                  <a:outerShdw blurRad="38100" dist="38100" dir="2700000" algn="tl">
                    <a:srgbClr val="C0C0C0"/>
                  </a:outerShdw>
                </a:effectLst>
                <a:latin typeface="Arial" charset="0"/>
              </a:rPr>
              <a:t>*</a:t>
            </a:r>
          </a:p>
        </p:txBody>
      </p:sp>
      <p:sp>
        <p:nvSpPr>
          <p:cNvPr id="7183" name="Rettangolo 13"/>
          <p:cNvSpPr>
            <a:spLocks noChangeArrowheads="1"/>
          </p:cNvSpPr>
          <p:nvPr/>
        </p:nvSpPr>
        <p:spPr bwMode="auto">
          <a:xfrm>
            <a:off x="3441220" y="2707330"/>
            <a:ext cx="1300356" cy="338554"/>
          </a:xfrm>
          <a:prstGeom prst="rect">
            <a:avLst/>
          </a:prstGeom>
          <a:solidFill>
            <a:schemeClr val="bg1"/>
          </a:solidFill>
          <a:ln w="9525">
            <a:solidFill>
              <a:srgbClr val="0000FF"/>
            </a:solidFill>
            <a:miter lim="800000"/>
            <a:headEnd/>
            <a:tailEnd/>
          </a:ln>
        </p:spPr>
        <p:txBody>
          <a:bodyPr wrap="none">
            <a:spAutoFit/>
          </a:bodyPr>
          <a:lstStyle/>
          <a:p>
            <a:pPr>
              <a:defRPr/>
            </a:pPr>
            <a:r>
              <a:rPr lang="fr-FR" sz="1600" b="1" i="1" kern="0" dirty="0" err="1">
                <a:solidFill>
                  <a:srgbClr val="1F497D">
                    <a:lumMod val="50000"/>
                  </a:srgbClr>
                </a:solidFill>
                <a:latin typeface="Arial" charset="0"/>
              </a:rPr>
              <a:t>Phylogeny</a:t>
            </a:r>
            <a:r>
              <a:rPr lang="fr-FR" sz="1600" b="1" i="1" kern="0" dirty="0">
                <a:solidFill>
                  <a:srgbClr val="1F497D">
                    <a:lumMod val="50000"/>
                  </a:srgbClr>
                </a:solidFill>
                <a:latin typeface="Arial" charset="0"/>
              </a:rPr>
              <a:t>*</a:t>
            </a:r>
          </a:p>
        </p:txBody>
      </p:sp>
      <p:sp>
        <p:nvSpPr>
          <p:cNvPr id="10257" name="Rettangolo 13"/>
          <p:cNvSpPr>
            <a:spLocks noChangeArrowheads="1"/>
          </p:cNvSpPr>
          <p:nvPr/>
        </p:nvSpPr>
        <p:spPr bwMode="auto">
          <a:xfrm>
            <a:off x="4188342" y="2162992"/>
            <a:ext cx="2300630" cy="338554"/>
          </a:xfrm>
          <a:prstGeom prst="rect">
            <a:avLst/>
          </a:prstGeom>
          <a:solidFill>
            <a:srgbClr val="FFFF00"/>
          </a:solidFill>
          <a:ln w="9525">
            <a:solidFill>
              <a:srgbClr val="0000FF"/>
            </a:solidFill>
            <a:miter lim="800000"/>
            <a:headEnd/>
            <a:tailEnd/>
          </a:ln>
        </p:spPr>
        <p:txBody>
          <a:bodyPr wrap="none">
            <a:spAutoFit/>
          </a:bodyP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GB" altLang="it-IT" sz="1600" b="1" i="1" kern="0">
                <a:solidFill>
                  <a:srgbClr val="0000FF"/>
                </a:solidFill>
                <a:latin typeface="Calibri" panose="020F0502020204030204" pitchFamily="34" charset="0"/>
                <a:ea typeface="ＭＳ Ｐゴシック" panose="020B0600070205080204" pitchFamily="34" charset="-128"/>
              </a:rPr>
              <a:t>Developmental Plasticity</a:t>
            </a:r>
          </a:p>
        </p:txBody>
      </p:sp>
      <p:sp>
        <p:nvSpPr>
          <p:cNvPr id="10258" name="Rettangolo 13"/>
          <p:cNvSpPr>
            <a:spLocks noChangeArrowheads="1"/>
          </p:cNvSpPr>
          <p:nvPr/>
        </p:nvSpPr>
        <p:spPr bwMode="auto">
          <a:xfrm>
            <a:off x="6861587" y="2441882"/>
            <a:ext cx="1331913" cy="338554"/>
          </a:xfrm>
          <a:prstGeom prst="rect">
            <a:avLst/>
          </a:prstGeom>
          <a:solidFill>
            <a:srgbClr val="FFFF00"/>
          </a:solidFill>
          <a:ln w="9525">
            <a:solidFill>
              <a:schemeClr val="accent1"/>
            </a:solidFill>
            <a:miter lim="800000"/>
            <a:headEnd/>
            <a:tailEnd/>
          </a:ln>
        </p:spPr>
        <p:txBody>
          <a:bodyPr>
            <a:spAutoFit/>
          </a:bodyP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GB" altLang="it-IT" sz="1600" b="1" i="1" u="sng" kern="0">
                <a:solidFill>
                  <a:srgbClr val="0000FF"/>
                </a:solidFill>
                <a:latin typeface="Calibri" panose="020F0502020204030204" pitchFamily="34" charset="0"/>
                <a:ea typeface="ＭＳ Ｐゴシック" panose="020B0600070205080204" pitchFamily="34" charset="-128"/>
              </a:rPr>
              <a:t>Devo</a:t>
            </a:r>
            <a:r>
              <a:rPr lang="en-GB" altLang="it-IT" sz="1600" b="1" i="1" kern="0">
                <a:solidFill>
                  <a:srgbClr val="0000FF"/>
                </a:solidFill>
                <a:latin typeface="Calibri" panose="020F0502020204030204" pitchFamily="34" charset="0"/>
                <a:ea typeface="ＭＳ Ｐゴシック" panose="020B0600070205080204" pitchFamily="34" charset="-128"/>
              </a:rPr>
              <a:t> </a:t>
            </a:r>
            <a:r>
              <a:rPr lang="en-GB" altLang="it-IT" sz="1600" b="1" i="1" kern="0">
                <a:solidFill>
                  <a:srgbClr val="0000FF"/>
                </a:solidFill>
                <a:latin typeface="Calibri" panose="020F0502020204030204" pitchFamily="34" charset="0"/>
                <a:ea typeface="ＭＳ Ｐゴシック" panose="020B0600070205080204" pitchFamily="34" charset="-128"/>
                <a:sym typeface="Wingdings" panose="05000000000000000000" pitchFamily="2" charset="2"/>
              </a:rPr>
              <a:t> </a:t>
            </a:r>
            <a:r>
              <a:rPr lang="en-GB" altLang="it-IT" sz="1600" b="1" i="1" kern="0">
                <a:solidFill>
                  <a:srgbClr val="0000FF"/>
                </a:solidFill>
                <a:latin typeface="Calibri" panose="020F0502020204030204" pitchFamily="34" charset="0"/>
                <a:ea typeface="ＭＳ Ｐゴシック" panose="020B0600070205080204" pitchFamily="34" charset="-128"/>
              </a:rPr>
              <a:t>Evo</a:t>
            </a:r>
            <a:endParaRPr lang="it-IT" altLang="it-IT" sz="1600" i="1" kern="0">
              <a:solidFill>
                <a:srgbClr val="0000FF"/>
              </a:solidFill>
              <a:latin typeface="Calibri" panose="020F0502020204030204" pitchFamily="34" charset="0"/>
              <a:ea typeface="ＭＳ Ｐゴシック" panose="020B0600070205080204" pitchFamily="34" charset="-128"/>
            </a:endParaRPr>
          </a:p>
        </p:txBody>
      </p:sp>
      <p:sp>
        <p:nvSpPr>
          <p:cNvPr id="10259" name="Ovale 16"/>
          <p:cNvSpPr>
            <a:spLocks noChangeArrowheads="1"/>
          </p:cNvSpPr>
          <p:nvPr/>
        </p:nvSpPr>
        <p:spPr bwMode="auto">
          <a:xfrm>
            <a:off x="3476525" y="1395791"/>
            <a:ext cx="431800" cy="404813"/>
          </a:xfrm>
          <a:prstGeom prst="ellipse">
            <a:avLst/>
          </a:prstGeom>
          <a:solidFill>
            <a:srgbClr val="FFFF00"/>
          </a:solidFill>
          <a:ln w="25400" algn="ctr">
            <a:solidFill>
              <a:srgbClr val="385D8A"/>
            </a:solidFill>
            <a:round/>
            <a:headEnd/>
            <a:tailEnd/>
          </a:ln>
        </p:spPr>
        <p:txBody>
          <a:bodyPr anchor="ct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it-IT" altLang="it-IT" kern="0">
                <a:solidFill>
                  <a:srgbClr val="0000FF"/>
                </a:solidFill>
                <a:latin typeface="Calibri" panose="020F0502020204030204" pitchFamily="34" charset="0"/>
                <a:ea typeface="ＭＳ Ｐゴシック" panose="020B0600070205080204" pitchFamily="34" charset="-128"/>
              </a:rPr>
              <a:t>4</a:t>
            </a:r>
          </a:p>
        </p:txBody>
      </p:sp>
      <p:sp>
        <p:nvSpPr>
          <p:cNvPr id="10260" name="Rettangolo 13"/>
          <p:cNvSpPr>
            <a:spLocks noChangeArrowheads="1"/>
          </p:cNvSpPr>
          <p:nvPr/>
        </p:nvSpPr>
        <p:spPr bwMode="auto">
          <a:xfrm>
            <a:off x="7822458" y="668468"/>
            <a:ext cx="1222993" cy="830997"/>
          </a:xfrm>
          <a:prstGeom prst="rect">
            <a:avLst/>
          </a:prstGeom>
          <a:solidFill>
            <a:srgbClr val="FFFF00"/>
          </a:solidFill>
          <a:ln w="9525">
            <a:solidFill>
              <a:srgbClr val="CC0000"/>
            </a:solidFill>
            <a:miter lim="800000"/>
            <a:headEnd/>
            <a:tailEnd/>
          </a:ln>
        </p:spPr>
        <p:txBody>
          <a:bodyPr wrap="square">
            <a:spAutoFit/>
          </a:bodyP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defRPr/>
            </a:pPr>
            <a:r>
              <a:rPr lang="en-GB" altLang="it-IT" sz="1600" b="1" i="1" kern="0" dirty="0">
                <a:solidFill>
                  <a:srgbClr val="C00000"/>
                </a:solidFill>
                <a:latin typeface="Calibri" panose="020F0502020204030204" pitchFamily="34" charset="0"/>
                <a:ea typeface="ＭＳ Ｐゴシック" panose="020B0600070205080204" pitchFamily="34" charset="-128"/>
              </a:rPr>
              <a:t>Epi-genetic </a:t>
            </a:r>
            <a:r>
              <a:rPr lang="en-GB" altLang="it-IT" sz="1600" b="1" i="1" kern="0" dirty="0">
                <a:solidFill>
                  <a:srgbClr val="C00000"/>
                </a:solidFill>
                <a:effectLst>
                  <a:outerShdw blurRad="38100" dist="38100" dir="2700000" algn="tl">
                    <a:srgbClr val="000000">
                      <a:alpha val="43137"/>
                    </a:srgbClr>
                  </a:outerShdw>
                </a:effectLst>
                <a:latin typeface="Calibri" panose="020F0502020204030204" pitchFamily="34" charset="0"/>
                <a:ea typeface="ＭＳ Ｐゴシック" panose="020B0600070205080204" pitchFamily="34" charset="-128"/>
              </a:rPr>
              <a:t>Mismatch</a:t>
            </a:r>
          </a:p>
          <a:p>
            <a:pPr>
              <a:defRPr/>
            </a:pPr>
            <a:r>
              <a:rPr lang="en-GB" altLang="it-IT" sz="1600" b="1" i="1" u="sng" kern="0" dirty="0">
                <a:solidFill>
                  <a:srgbClr val="C00000"/>
                </a:solidFill>
                <a:effectLst>
                  <a:outerShdw blurRad="38100" dist="38100" dir="2700000" algn="tl">
                    <a:srgbClr val="000000">
                      <a:alpha val="43137"/>
                    </a:srgbClr>
                  </a:outerShdw>
                </a:effectLst>
                <a:latin typeface="Calibri" panose="020F0502020204030204" pitchFamily="34" charset="0"/>
                <a:ea typeface="ＭＳ Ｐゴシック" panose="020B0600070205080204" pitchFamily="34" charset="-128"/>
              </a:rPr>
              <a:t>DOHA</a:t>
            </a:r>
            <a:endParaRPr lang="it-IT" altLang="it-IT" sz="1600" i="1" u="sng" kern="0" dirty="0">
              <a:solidFill>
                <a:srgbClr val="C00000"/>
              </a:solidFill>
              <a:effectLst>
                <a:outerShdw blurRad="38100" dist="38100" dir="2700000" algn="tl">
                  <a:srgbClr val="000000">
                    <a:alpha val="43137"/>
                  </a:srgbClr>
                </a:outerShdw>
              </a:effectLst>
              <a:latin typeface="Calibri" panose="020F0502020204030204" pitchFamily="34" charset="0"/>
              <a:ea typeface="ＭＳ Ｐゴシック" panose="020B0600070205080204" pitchFamily="34" charset="-128"/>
            </a:endParaRPr>
          </a:p>
        </p:txBody>
      </p:sp>
      <p:sp>
        <p:nvSpPr>
          <p:cNvPr id="10261" name="Ovale 15"/>
          <p:cNvSpPr>
            <a:spLocks noChangeArrowheads="1"/>
          </p:cNvSpPr>
          <p:nvPr/>
        </p:nvSpPr>
        <p:spPr bwMode="auto">
          <a:xfrm>
            <a:off x="8193921" y="244424"/>
            <a:ext cx="423863" cy="352425"/>
          </a:xfrm>
          <a:prstGeom prst="ellipse">
            <a:avLst/>
          </a:prstGeom>
          <a:solidFill>
            <a:srgbClr val="FFFF00"/>
          </a:solidFill>
          <a:ln w="25400" algn="ctr">
            <a:solidFill>
              <a:srgbClr val="0000FF"/>
            </a:solidFill>
            <a:round/>
            <a:headEnd/>
            <a:tailEnd/>
          </a:ln>
        </p:spPr>
        <p:txBody>
          <a:bodyPr anchor="ct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it-IT" altLang="it-IT" kern="0">
                <a:solidFill>
                  <a:srgbClr val="0000FF"/>
                </a:solidFill>
                <a:latin typeface="Calibri" panose="020F0502020204030204" pitchFamily="34" charset="0"/>
                <a:ea typeface="ＭＳ Ｐゴシック" panose="020B0600070205080204" pitchFamily="34" charset="-128"/>
              </a:rPr>
              <a:t>6</a:t>
            </a:r>
          </a:p>
        </p:txBody>
      </p:sp>
      <p:sp>
        <p:nvSpPr>
          <p:cNvPr id="10262" name="Ovale 15"/>
          <p:cNvSpPr>
            <a:spLocks noChangeArrowheads="1"/>
          </p:cNvSpPr>
          <p:nvPr/>
        </p:nvSpPr>
        <p:spPr bwMode="auto">
          <a:xfrm>
            <a:off x="8062516" y="4539993"/>
            <a:ext cx="423863" cy="352425"/>
          </a:xfrm>
          <a:prstGeom prst="ellipse">
            <a:avLst/>
          </a:prstGeom>
          <a:solidFill>
            <a:srgbClr val="FFFF00"/>
          </a:solidFill>
          <a:ln w="25400" algn="ctr">
            <a:solidFill>
              <a:srgbClr val="0000FF"/>
            </a:solidFill>
            <a:round/>
            <a:headEnd/>
            <a:tailEnd/>
          </a:ln>
        </p:spPr>
        <p:txBody>
          <a:bodyPr anchor="ct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it-IT" altLang="it-IT" kern="0">
                <a:solidFill>
                  <a:srgbClr val="0000FF"/>
                </a:solidFill>
                <a:latin typeface="Calibri" panose="020F0502020204030204" pitchFamily="34" charset="0"/>
                <a:ea typeface="ＭＳ Ｐゴシック" panose="020B0600070205080204" pitchFamily="34" charset="-128"/>
              </a:rPr>
              <a:t>7</a:t>
            </a:r>
          </a:p>
        </p:txBody>
      </p:sp>
      <p:sp>
        <p:nvSpPr>
          <p:cNvPr id="5" name="Rettangolo 13"/>
          <p:cNvSpPr>
            <a:spLocks noChangeArrowheads="1"/>
          </p:cNvSpPr>
          <p:nvPr/>
        </p:nvSpPr>
        <p:spPr bwMode="auto">
          <a:xfrm>
            <a:off x="10206366" y="5340606"/>
            <a:ext cx="1702709" cy="923330"/>
          </a:xfrm>
          <a:prstGeom prst="rect">
            <a:avLst/>
          </a:prstGeom>
          <a:solidFill>
            <a:srgbClr val="FFFF00"/>
          </a:solidFill>
          <a:ln w="9525">
            <a:solidFill>
              <a:schemeClr val="tx1"/>
            </a:solidFill>
            <a:miter lim="800000"/>
            <a:headEnd/>
            <a:tailEnd/>
          </a:ln>
        </p:spPr>
        <p:txBody>
          <a:bodyPr wrap="none">
            <a:spAutoFit/>
          </a:bodyPr>
          <a:lstStyle/>
          <a:p>
            <a:pPr algn="ctr" defTabSz="457200" eaLnBrk="0" hangingPunct="0">
              <a:defRPr/>
            </a:pPr>
            <a:r>
              <a:rPr lang="en-GB" b="1" i="1" u="sng" kern="0" dirty="0">
                <a:solidFill>
                  <a:sysClr val="windowText" lastClr="000000"/>
                </a:solidFill>
                <a:effectLst>
                  <a:outerShdw blurRad="38100" dist="38100" dir="2700000" algn="tl">
                    <a:srgbClr val="FFFFFF"/>
                  </a:outerShdw>
                </a:effectLst>
                <a:ea typeface="ＭＳ Ｐゴシック" charset="-128"/>
                <a:cs typeface="Arial" charset="0"/>
              </a:rPr>
              <a:t>XXI Century </a:t>
            </a:r>
          </a:p>
          <a:p>
            <a:pPr algn="ctr" defTabSz="457200" eaLnBrk="0" hangingPunct="0">
              <a:defRPr/>
            </a:pPr>
            <a:r>
              <a:rPr lang="en-GB" b="1" i="1" u="sng" kern="0" dirty="0">
                <a:solidFill>
                  <a:sysClr val="windowText" lastClr="000000"/>
                </a:solidFill>
                <a:effectLst>
                  <a:outerShdw blurRad="38100" dist="38100" dir="2700000" algn="tl">
                    <a:srgbClr val="FFFFFF"/>
                  </a:outerShdw>
                </a:effectLst>
                <a:ea typeface="ＭＳ Ｐゴシック" charset="-128"/>
                <a:cs typeface="Arial" charset="0"/>
              </a:rPr>
              <a:t>Epidemiological</a:t>
            </a:r>
          </a:p>
          <a:p>
            <a:pPr algn="ctr" defTabSz="457200" eaLnBrk="0" hangingPunct="0">
              <a:defRPr/>
            </a:pPr>
            <a:r>
              <a:rPr lang="en-GB" b="1" i="1" u="sng" kern="0" dirty="0">
                <a:solidFill>
                  <a:sysClr val="windowText" lastClr="000000"/>
                </a:solidFill>
                <a:effectLst>
                  <a:outerShdw blurRad="38100" dist="38100" dir="2700000" algn="tl">
                    <a:srgbClr val="FFFFFF"/>
                  </a:outerShdw>
                </a:effectLst>
                <a:ea typeface="ＭＳ Ｐゴシック" charset="-128"/>
                <a:cs typeface="Arial" charset="0"/>
              </a:rPr>
              <a:t>Transition</a:t>
            </a:r>
            <a:endParaRPr lang="it-IT" b="1" i="1" kern="0" dirty="0">
              <a:solidFill>
                <a:sysClr val="windowText" lastClr="000000"/>
              </a:solidFill>
              <a:effectLst>
                <a:outerShdw blurRad="38100" dist="38100" dir="2700000" algn="tl">
                  <a:srgbClr val="FFFFFF"/>
                </a:outerShdw>
              </a:effectLst>
              <a:ea typeface="ＭＳ Ｐゴシック" charset="-128"/>
              <a:cs typeface="Arial" charset="0"/>
            </a:endParaRPr>
          </a:p>
        </p:txBody>
      </p:sp>
      <p:sp>
        <p:nvSpPr>
          <p:cNvPr id="4120" name="Rettangolo 13"/>
          <p:cNvSpPr>
            <a:spLocks noChangeArrowheads="1"/>
          </p:cNvSpPr>
          <p:nvPr/>
        </p:nvSpPr>
        <p:spPr bwMode="auto">
          <a:xfrm>
            <a:off x="299404" y="3557472"/>
            <a:ext cx="1410964" cy="369332"/>
          </a:xfrm>
          <a:prstGeom prst="rect">
            <a:avLst/>
          </a:prstGeom>
          <a:solidFill>
            <a:schemeClr val="bg1"/>
          </a:solidFill>
          <a:ln w="9525">
            <a:solidFill>
              <a:srgbClr val="0000FF"/>
            </a:solidFill>
            <a:miter lim="800000"/>
            <a:headEnd/>
            <a:tailEnd/>
          </a:ln>
        </p:spPr>
        <p:txBody>
          <a:bodyPr wrap="none">
            <a:spAutoFit/>
          </a:bodyPr>
          <a:lstStyle/>
          <a:p>
            <a:pPr algn="ctr" defTabSz="457200" eaLnBrk="0" hangingPunct="0">
              <a:defRPr/>
            </a:pPr>
            <a:r>
              <a:rPr lang="en-GB" b="1" i="1" kern="0" dirty="0">
                <a:solidFill>
                  <a:srgbClr val="0033CC"/>
                </a:solidFill>
                <a:ea typeface="ＭＳ Ｐゴシック" charset="-128"/>
                <a:cs typeface="Arial" charset="0"/>
              </a:rPr>
              <a:t>Environment</a:t>
            </a:r>
            <a:endParaRPr lang="it-IT" b="1" i="1" kern="0" dirty="0">
              <a:solidFill>
                <a:srgbClr val="0033CC"/>
              </a:solidFill>
              <a:ea typeface="ＭＳ Ｐゴシック" charset="-128"/>
              <a:cs typeface="Arial" charset="0"/>
            </a:endParaRPr>
          </a:p>
        </p:txBody>
      </p:sp>
      <p:sp>
        <p:nvSpPr>
          <p:cNvPr id="6" name="Rettangolo 13"/>
          <p:cNvSpPr>
            <a:spLocks noChangeArrowheads="1"/>
          </p:cNvSpPr>
          <p:nvPr/>
        </p:nvSpPr>
        <p:spPr bwMode="auto">
          <a:xfrm>
            <a:off x="249211" y="4881087"/>
            <a:ext cx="1604927" cy="646331"/>
          </a:xfrm>
          <a:prstGeom prst="rect">
            <a:avLst/>
          </a:prstGeom>
          <a:solidFill>
            <a:schemeClr val="bg1"/>
          </a:solidFill>
          <a:ln w="9525">
            <a:solidFill>
              <a:srgbClr val="0000FF"/>
            </a:solidFill>
            <a:miter lim="800000"/>
            <a:headEnd/>
            <a:tailEnd/>
          </a:ln>
        </p:spPr>
        <p:txBody>
          <a:bodyPr wrap="none">
            <a:spAutoFit/>
          </a:bodyPr>
          <a:lstStyle/>
          <a:p>
            <a:pPr defTabSz="457200" eaLnBrk="0" hangingPunct="0">
              <a:defRPr/>
            </a:pPr>
            <a:r>
              <a:rPr lang="en-GB" b="1" i="1" kern="0" dirty="0">
                <a:solidFill>
                  <a:prstClr val="black"/>
                </a:solidFill>
                <a:ea typeface="ＭＳ Ｐゴシック" charset="-128"/>
                <a:cs typeface="Arial" charset="0"/>
              </a:rPr>
              <a:t>From Genetics </a:t>
            </a:r>
            <a:br>
              <a:rPr lang="en-GB" b="1" i="1" kern="0" dirty="0">
                <a:solidFill>
                  <a:prstClr val="black"/>
                </a:solidFill>
                <a:ea typeface="ＭＳ Ｐゴシック" charset="-128"/>
                <a:cs typeface="Arial" charset="0"/>
              </a:rPr>
            </a:br>
            <a:r>
              <a:rPr lang="en-GB" b="1" i="1" kern="0" dirty="0">
                <a:solidFill>
                  <a:prstClr val="black"/>
                </a:solidFill>
                <a:ea typeface="ＭＳ Ｐゴシック" charset="-128"/>
                <a:cs typeface="Arial" charset="0"/>
              </a:rPr>
              <a:t>to </a:t>
            </a:r>
            <a:r>
              <a:rPr lang="en-GB" b="1" i="1" u="sng" kern="0" dirty="0">
                <a:solidFill>
                  <a:srgbClr val="0033CC"/>
                </a:solidFill>
                <a:effectLst>
                  <a:outerShdw blurRad="38100" dist="38100" dir="2700000" algn="tl">
                    <a:srgbClr val="C0C0C0"/>
                  </a:outerShdw>
                </a:effectLst>
                <a:ea typeface="ＭＳ Ｐゴシック" charset="-128"/>
                <a:cs typeface="Arial" charset="0"/>
              </a:rPr>
              <a:t>Epigenetics</a:t>
            </a:r>
            <a:endParaRPr lang="it-IT" i="1" u="sng" kern="0" dirty="0">
              <a:solidFill>
                <a:srgbClr val="0033CC"/>
              </a:solidFill>
              <a:effectLst>
                <a:outerShdw blurRad="38100" dist="38100" dir="2700000" algn="tl">
                  <a:srgbClr val="C0C0C0"/>
                </a:outerShdw>
              </a:effectLst>
              <a:ea typeface="ＭＳ Ｐゴシック" charset="-128"/>
              <a:cs typeface="Arial" charset="0"/>
            </a:endParaRPr>
          </a:p>
        </p:txBody>
      </p:sp>
      <p:sp>
        <p:nvSpPr>
          <p:cNvPr id="10266" name="Rettangolo 13"/>
          <p:cNvSpPr>
            <a:spLocks noChangeArrowheads="1"/>
          </p:cNvSpPr>
          <p:nvPr/>
        </p:nvSpPr>
        <p:spPr bwMode="auto">
          <a:xfrm>
            <a:off x="2976139" y="3536608"/>
            <a:ext cx="1428468" cy="646331"/>
          </a:xfrm>
          <a:prstGeom prst="rect">
            <a:avLst/>
          </a:prstGeom>
          <a:solidFill>
            <a:schemeClr val="bg1"/>
          </a:solidFill>
          <a:ln w="9525">
            <a:solidFill>
              <a:srgbClr val="0000FF"/>
            </a:solidFill>
            <a:miter lim="800000"/>
            <a:headEnd/>
            <a:tailEnd/>
          </a:ln>
        </p:spPr>
        <p:txBody>
          <a:bodyPr wrap="square">
            <a:spAutoFit/>
          </a:bodyP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GB" altLang="it-IT" b="1" i="1" kern="0" dirty="0">
                <a:solidFill>
                  <a:srgbClr val="0000FF"/>
                </a:solidFill>
                <a:latin typeface="Calibri" panose="020F0502020204030204" pitchFamily="34" charset="0"/>
                <a:ea typeface="ＭＳ Ｐゴシック" panose="020B0600070205080204" pitchFamily="34" charset="-128"/>
              </a:rPr>
              <a:t>Evolutionary Medicine</a:t>
            </a:r>
            <a:endParaRPr lang="it-IT" altLang="it-IT" i="1" kern="0" dirty="0">
              <a:solidFill>
                <a:srgbClr val="0000FF"/>
              </a:solidFill>
              <a:latin typeface="Calibri" panose="020F0502020204030204" pitchFamily="34" charset="0"/>
              <a:ea typeface="ＭＳ Ｐゴシック" panose="020B0600070205080204" pitchFamily="34" charset="-128"/>
            </a:endParaRPr>
          </a:p>
        </p:txBody>
      </p:sp>
      <p:sp>
        <p:nvSpPr>
          <p:cNvPr id="10267" name="AutoShape 10"/>
          <p:cNvSpPr>
            <a:spLocks noChangeArrowheads="1"/>
          </p:cNvSpPr>
          <p:nvPr/>
        </p:nvSpPr>
        <p:spPr bwMode="auto">
          <a:xfrm rot="1487859">
            <a:off x="1303955" y="2928305"/>
            <a:ext cx="215900" cy="647700"/>
          </a:xfrm>
          <a:prstGeom prst="upArrow">
            <a:avLst>
              <a:gd name="adj1" fmla="val 50000"/>
              <a:gd name="adj2" fmla="val 58569"/>
            </a:avLst>
          </a:prstGeom>
          <a:solidFill>
            <a:srgbClr val="FFFF00"/>
          </a:solidFill>
          <a:ln w="9525">
            <a:solidFill>
              <a:srgbClr val="CC0000"/>
            </a:solidFill>
            <a:miter lim="800000"/>
            <a:headEnd/>
            <a:tailEnd/>
          </a:ln>
          <a:effectLst>
            <a:prstShdw prst="shdw17" dist="17961" dir="2700000">
              <a:srgbClr val="7A0000"/>
            </a:prstShdw>
          </a:effectLst>
        </p:spPr>
        <p:txBody>
          <a:bodyPr wrap="none" anchor="ctr"/>
          <a:lstStyle>
            <a:lvl1pPr defTabSz="457200" eaLnBrk="0" hangingPunct="0">
              <a:defRPr>
                <a:solidFill>
                  <a:schemeClr val="tx1"/>
                </a:solidFill>
                <a:latin typeface="Arial" panose="020B0604020202020204" pitchFamily="34" charset="0"/>
              </a:defRPr>
            </a:lvl1pPr>
            <a:lvl2pPr marL="742950" indent="-285750" defTabSz="457200" eaLnBrk="0" hangingPunct="0">
              <a:defRPr>
                <a:solidFill>
                  <a:schemeClr val="tx1"/>
                </a:solidFill>
                <a:latin typeface="Arial" panose="020B0604020202020204" pitchFamily="34" charset="0"/>
              </a:defRPr>
            </a:lvl2pPr>
            <a:lvl3pPr marL="1143000" indent="-228600" defTabSz="457200" eaLnBrk="0" hangingPunct="0">
              <a:defRPr>
                <a:solidFill>
                  <a:schemeClr val="tx1"/>
                </a:solidFill>
                <a:latin typeface="Arial" panose="020B0604020202020204" pitchFamily="34" charset="0"/>
              </a:defRPr>
            </a:lvl3pPr>
            <a:lvl4pPr marL="1600200" indent="-228600" defTabSz="457200" eaLnBrk="0" hangingPunct="0">
              <a:defRPr>
                <a:solidFill>
                  <a:schemeClr val="tx1"/>
                </a:solidFill>
                <a:latin typeface="Arial" panose="020B0604020202020204" pitchFamily="34" charset="0"/>
              </a:defRPr>
            </a:lvl4pPr>
            <a:lvl5pPr marL="2057400" indent="-228600" defTabSz="4572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it-IT" altLang="it-IT" kern="0">
              <a:solidFill>
                <a:prstClr val="black"/>
              </a:solidFill>
              <a:latin typeface="Calibri" panose="020F0502020204030204" pitchFamily="34" charset="0"/>
              <a:ea typeface="ＭＳ Ｐゴシック" panose="020B0600070205080204" pitchFamily="34" charset="-128"/>
            </a:endParaRPr>
          </a:p>
        </p:txBody>
      </p:sp>
      <p:sp>
        <p:nvSpPr>
          <p:cNvPr id="34" name="Freccia in giù 33"/>
          <p:cNvSpPr/>
          <p:nvPr/>
        </p:nvSpPr>
        <p:spPr>
          <a:xfrm rot="14229918">
            <a:off x="8121551" y="1604632"/>
            <a:ext cx="268264" cy="584200"/>
          </a:xfrm>
          <a:prstGeom prst="downArrow">
            <a:avLst>
              <a:gd name="adj1" fmla="val 50000"/>
              <a:gd name="adj2" fmla="val 27634"/>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
        <p:nvSpPr>
          <p:cNvPr id="141313" name="Rectangle 1"/>
          <p:cNvSpPr>
            <a:spLocks noChangeArrowheads="1"/>
          </p:cNvSpPr>
          <p:nvPr/>
        </p:nvSpPr>
        <p:spPr bwMode="auto">
          <a:xfrm>
            <a:off x="5203264" y="6209647"/>
            <a:ext cx="5003111" cy="523220"/>
          </a:xfrm>
          <a:prstGeom prst="rect">
            <a:avLst/>
          </a:prstGeom>
          <a:solidFill>
            <a:srgbClr val="FFFF00"/>
          </a:solidFill>
          <a:ln w="9525">
            <a:solidFill>
              <a:srgbClr val="0000FF"/>
            </a:solidFill>
            <a:miter lim="800000"/>
            <a:headEnd/>
            <a:tailEnd/>
          </a:ln>
          <a:effectLst>
            <a:prstShdw prst="shdw17" dist="17961" dir="2700000">
              <a:schemeClr val="accent1">
                <a:gamma/>
                <a:shade val="60000"/>
                <a:invGamma/>
              </a:schemeClr>
            </a:prstShdw>
          </a:effectLst>
        </p:spPr>
        <p:txBody>
          <a:bodyPr wrap="square" anchor="ctr">
            <a:spAutoFit/>
          </a:bodyPr>
          <a:lstStyle/>
          <a:p>
            <a:pPr eaLnBrk="0" hangingPunct="0">
              <a:defRPr/>
            </a:pPr>
            <a:r>
              <a:rPr lang="en-GB" sz="1400" b="1" kern="0" dirty="0">
                <a:solidFill>
                  <a:sysClr val="windowText" lastClr="000000"/>
                </a:solidFill>
                <a:latin typeface="Arial" charset="0"/>
                <a:cs typeface="Times New Roman" pitchFamily="18" charset="0"/>
              </a:rPr>
              <a:t>Towards a paradigm shift in biomedicine.</a:t>
            </a:r>
            <a:endParaRPr lang="it-IT" sz="1400" kern="0" dirty="0">
              <a:solidFill>
                <a:sysClr val="windowText" lastClr="000000"/>
              </a:solidFill>
              <a:latin typeface="Arial" charset="0"/>
            </a:endParaRPr>
          </a:p>
          <a:p>
            <a:pPr eaLnBrk="0" hangingPunct="0">
              <a:defRPr/>
            </a:pPr>
            <a:r>
              <a:rPr lang="en-GB" sz="1400" b="1" u="sng" kern="0" dirty="0">
                <a:solidFill>
                  <a:sysClr val="windowText" lastClr="000000"/>
                </a:solidFill>
                <a:latin typeface="Arial" charset="0"/>
                <a:cs typeface="Times New Roman" pitchFamily="18" charset="0"/>
              </a:rPr>
              <a:t>Environmental interference </a:t>
            </a:r>
            <a:r>
              <a:rPr lang="en-GB" sz="1400" b="1" kern="0" dirty="0">
                <a:solidFill>
                  <a:sysClr val="windowText" lastClr="000000"/>
                </a:solidFill>
                <a:latin typeface="Arial" charset="0"/>
                <a:cs typeface="Times New Roman" pitchFamily="18" charset="0"/>
              </a:rPr>
              <a:t>with the human (epi)genome</a:t>
            </a:r>
            <a:endParaRPr lang="en-GB" sz="1400" kern="0" dirty="0">
              <a:solidFill>
                <a:sysClr val="windowText" lastClr="000000"/>
              </a:solidFill>
              <a:latin typeface="Arial" charset="0"/>
            </a:endParaRPr>
          </a:p>
        </p:txBody>
      </p:sp>
      <p:sp>
        <p:nvSpPr>
          <p:cNvPr id="3" name="Rettangolo 2"/>
          <p:cNvSpPr/>
          <p:nvPr/>
        </p:nvSpPr>
        <p:spPr>
          <a:xfrm>
            <a:off x="-12933" y="-15082"/>
            <a:ext cx="5016045" cy="400110"/>
          </a:xfrm>
          <a:prstGeom prst="rect">
            <a:avLst/>
          </a:prstGeom>
          <a:solidFill>
            <a:srgbClr val="FFFF00"/>
          </a:solidFill>
          <a:ln w="38100">
            <a:solidFill>
              <a:srgbClr val="0000FF"/>
            </a:solidFill>
          </a:ln>
        </p:spPr>
        <p:txBody>
          <a:bodyPr wrap="square">
            <a:spAutoFit/>
          </a:bodyPr>
          <a:lstStyle/>
          <a:p>
            <a:pPr>
              <a:defRPr/>
            </a:pPr>
            <a:r>
              <a:rPr lang="en-US" sz="2000" b="1" kern="0" dirty="0">
                <a:solidFill>
                  <a:prstClr val="black"/>
                </a:solidFill>
                <a:ea typeface="Calibri" panose="020F0502020204030204" pitchFamily="34" charset="0"/>
                <a:cs typeface="Times New Roman" panose="02020603050405020304" pitchFamily="18" charset="0"/>
              </a:rPr>
              <a:t>The 7 keywords: </a:t>
            </a:r>
            <a:r>
              <a:rPr lang="en-US" sz="2000" b="1" kern="0" dirty="0">
                <a:solidFill>
                  <a:srgbClr val="FF0000"/>
                </a:solidFill>
                <a:ea typeface="Calibri" panose="020F0502020204030204" pitchFamily="34" charset="0"/>
                <a:cs typeface="Times New Roman" panose="02020603050405020304" pitchFamily="18" charset="0"/>
              </a:rPr>
              <a:t>from genetics </a:t>
            </a:r>
            <a:r>
              <a:rPr lang="en-US" sz="2000" b="1" kern="0" dirty="0">
                <a:solidFill>
                  <a:prstClr val="black"/>
                </a:solidFill>
                <a:ea typeface="Calibri" panose="020F0502020204030204" pitchFamily="34" charset="0"/>
                <a:cs typeface="Times New Roman" panose="02020603050405020304" pitchFamily="18" charset="0"/>
              </a:rPr>
              <a:t>to </a:t>
            </a:r>
            <a:r>
              <a:rPr lang="en-US" sz="2000" b="1" i="1" u="sng" kern="0" dirty="0">
                <a:solidFill>
                  <a:srgbClr val="0000FF"/>
                </a:solidFill>
                <a:ea typeface="Calibri" panose="020F0502020204030204" pitchFamily="34" charset="0"/>
                <a:cs typeface="Times New Roman" panose="02020603050405020304" pitchFamily="18" charset="0"/>
              </a:rPr>
              <a:t>epigenetics</a:t>
            </a:r>
            <a:r>
              <a:rPr lang="en-US" sz="2000" b="1" kern="0" dirty="0">
                <a:solidFill>
                  <a:prstClr val="black"/>
                </a:solidFill>
                <a:ea typeface="Calibri" panose="020F0502020204030204" pitchFamily="34" charset="0"/>
                <a:cs typeface="Times New Roman" panose="02020603050405020304" pitchFamily="18" charset="0"/>
              </a:rPr>
              <a:t> </a:t>
            </a:r>
            <a:endParaRPr lang="it-IT" sz="2000" kern="0" dirty="0">
              <a:solidFill>
                <a:sysClr val="windowText" lastClr="000000"/>
              </a:solidFill>
            </a:endParaRPr>
          </a:p>
        </p:txBody>
      </p:sp>
      <p:pic>
        <p:nvPicPr>
          <p:cNvPr id="4" name="Immagine 3"/>
          <p:cNvPicPr>
            <a:picLocks noChangeAspect="1"/>
          </p:cNvPicPr>
          <p:nvPr/>
        </p:nvPicPr>
        <p:blipFill>
          <a:blip r:embed="rId8"/>
          <a:stretch>
            <a:fillRect/>
          </a:stretch>
        </p:blipFill>
        <p:spPr>
          <a:xfrm>
            <a:off x="8949242" y="18261"/>
            <a:ext cx="3268625" cy="2177437"/>
          </a:xfrm>
          <a:prstGeom prst="rect">
            <a:avLst/>
          </a:prstGeom>
        </p:spPr>
      </p:pic>
      <p:sp>
        <p:nvSpPr>
          <p:cNvPr id="35" name="Freccia in giù 34"/>
          <p:cNvSpPr/>
          <p:nvPr/>
        </p:nvSpPr>
        <p:spPr>
          <a:xfrm rot="18223931">
            <a:off x="7970941" y="3421407"/>
            <a:ext cx="239748" cy="615793"/>
          </a:xfrm>
          <a:prstGeom prst="downArrow">
            <a:avLst>
              <a:gd name="adj1" fmla="val 50000"/>
              <a:gd name="adj2" fmla="val 27634"/>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
        <p:nvSpPr>
          <p:cNvPr id="36" name="Freccia in giù 35"/>
          <p:cNvSpPr/>
          <p:nvPr/>
        </p:nvSpPr>
        <p:spPr>
          <a:xfrm>
            <a:off x="10334697" y="2164862"/>
            <a:ext cx="351907" cy="681691"/>
          </a:xfrm>
          <a:prstGeom prst="downArrow">
            <a:avLst>
              <a:gd name="adj1" fmla="val 50000"/>
              <a:gd name="adj2" fmla="val 27634"/>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Tree>
    <p:extLst>
      <p:ext uri="{BB962C8B-B14F-4D97-AF65-F5344CB8AC3E}">
        <p14:creationId xmlns:p14="http://schemas.microsoft.com/office/powerpoint/2010/main" val="24352576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p:cNvSpPr>
          <p:nvPr>
            <p:ph type="title"/>
          </p:nvPr>
        </p:nvSpPr>
        <p:spPr>
          <a:xfrm>
            <a:off x="1751013" y="-4788"/>
            <a:ext cx="8229600" cy="777875"/>
          </a:xfrm>
          <a:solidFill>
            <a:srgbClr val="FFFF66"/>
          </a:solidFill>
          <a:ln>
            <a:solidFill>
              <a:srgbClr val="FF3300"/>
            </a:solidFill>
            <a:miter lim="800000"/>
            <a:headEnd/>
            <a:tailEnd/>
          </a:ln>
        </p:spPr>
        <p:txBody>
          <a:bodyPr/>
          <a:lstStyle/>
          <a:p>
            <a:pPr eaLnBrk="1" hangingPunct="1"/>
            <a:r>
              <a:rPr lang="en-US" altLang="it-IT" sz="2400" b="1" dirty="0">
                <a:solidFill>
                  <a:srgbClr val="0000FF"/>
                </a:solidFill>
              </a:rPr>
              <a:t>We are currently facing a </a:t>
            </a:r>
            <a:r>
              <a:rPr lang="en-US" altLang="it-IT" sz="2400" b="1" i="1" u="sng" dirty="0">
                <a:solidFill>
                  <a:srgbClr val="0000FF"/>
                </a:solidFill>
              </a:rPr>
              <a:t>paradigm shift</a:t>
            </a:r>
            <a:r>
              <a:rPr lang="en-US" altLang="it-IT" sz="2400" b="1" i="1" dirty="0">
                <a:solidFill>
                  <a:srgbClr val="0000FF"/>
                </a:solidFill>
              </a:rPr>
              <a:t> </a:t>
            </a:r>
            <a:r>
              <a:rPr lang="en-US" altLang="it-IT" sz="2400" b="1" dirty="0">
                <a:solidFill>
                  <a:srgbClr val="0000FF"/>
                </a:solidFill>
              </a:rPr>
              <a:t>in biomedicine</a:t>
            </a:r>
            <a:endParaRPr lang="it-IT" altLang="it-IT" sz="2400" b="1" dirty="0">
              <a:solidFill>
                <a:srgbClr val="0000FF"/>
              </a:solidFill>
            </a:endParaRPr>
          </a:p>
        </p:txBody>
      </p:sp>
      <p:sp>
        <p:nvSpPr>
          <p:cNvPr id="4099" name="Rectangle 3"/>
          <p:cNvSpPr>
            <a:spLocks noGrp="1"/>
          </p:cNvSpPr>
          <p:nvPr>
            <p:ph type="body" idx="1"/>
          </p:nvPr>
        </p:nvSpPr>
        <p:spPr>
          <a:xfrm>
            <a:off x="1524000" y="908050"/>
            <a:ext cx="9144000" cy="5681436"/>
          </a:xfrm>
          <a:solidFill>
            <a:srgbClr val="FFFF66"/>
          </a:solidFill>
          <a:ln>
            <a:solidFill>
              <a:srgbClr val="FF3300"/>
            </a:solidFill>
          </a:ln>
        </p:spPr>
        <p:txBody>
          <a:bodyPr/>
          <a:lstStyle/>
          <a:p>
            <a:pPr eaLnBrk="1" hangingPunct="1">
              <a:lnSpc>
                <a:spcPct val="80000"/>
              </a:lnSpc>
              <a:buFont typeface="Arial" panose="020B0604020202020204" pitchFamily="34" charset="0"/>
              <a:buNone/>
              <a:defRPr/>
            </a:pPr>
            <a:r>
              <a:rPr lang="en-US" sz="2400" dirty="0"/>
              <a:t>For the last 50 years it was agreed to consider </a:t>
            </a:r>
            <a:r>
              <a:rPr lang="en-US" sz="2400" b="1" u="sng" dirty="0">
                <a:effectLst>
                  <a:outerShdw blurRad="38100" dist="38100" dir="2700000" algn="tl">
                    <a:srgbClr val="FFFFFF"/>
                  </a:outerShdw>
                </a:effectLst>
              </a:rPr>
              <a:t>DNA as the code </a:t>
            </a:r>
          </a:p>
          <a:p>
            <a:pPr eaLnBrk="1" hangingPunct="1">
              <a:lnSpc>
                <a:spcPct val="80000"/>
              </a:lnSpc>
              <a:buFont typeface="Arial" panose="020B0604020202020204" pitchFamily="34" charset="0"/>
              <a:buNone/>
              <a:defRPr/>
            </a:pPr>
            <a:r>
              <a:rPr lang="en-US" sz="2400" b="1" u="sng" dirty="0">
                <a:effectLst>
                  <a:outerShdw blurRad="38100" dist="38100" dir="2700000" algn="tl">
                    <a:srgbClr val="FFFFFF"/>
                  </a:outerShdw>
                </a:effectLst>
              </a:rPr>
              <a:t>and the key project for the assembly of our phenotype</a:t>
            </a:r>
            <a:r>
              <a:rPr lang="en-US" sz="2400" u="sng" dirty="0">
                <a:effectLst>
                  <a:outerShdw blurRad="38100" dist="38100" dir="2700000" algn="tl">
                    <a:srgbClr val="FFFFFF"/>
                  </a:outerShdw>
                </a:effectLst>
              </a:rPr>
              <a:t>.</a:t>
            </a:r>
          </a:p>
          <a:p>
            <a:pPr eaLnBrk="1" hangingPunct="1">
              <a:lnSpc>
                <a:spcPct val="80000"/>
              </a:lnSpc>
              <a:buFont typeface="Arial" panose="020B0604020202020204" pitchFamily="34" charset="0"/>
              <a:buNone/>
              <a:defRPr/>
            </a:pPr>
            <a:r>
              <a:rPr lang="en-US" sz="2400" b="1" u="sng" dirty="0">
                <a:solidFill>
                  <a:srgbClr val="003399"/>
                </a:solidFill>
                <a:highlight>
                  <a:srgbClr val="FFFF00"/>
                </a:highlight>
              </a:rPr>
              <a:t>In the last ten years </a:t>
            </a:r>
            <a:r>
              <a:rPr lang="en-US" sz="2400" dirty="0">
                <a:solidFill>
                  <a:srgbClr val="003399"/>
                </a:solidFill>
                <a:highlight>
                  <a:srgbClr val="FFFF00"/>
                </a:highlight>
              </a:rPr>
              <a:t>and especially since the appearance of </a:t>
            </a:r>
            <a:r>
              <a:rPr lang="en-US" sz="2400" b="1" u="sng" dirty="0">
                <a:solidFill>
                  <a:srgbClr val="003399"/>
                </a:solidFill>
                <a:highlight>
                  <a:srgbClr val="FFFF00"/>
                </a:highlight>
              </a:rPr>
              <a:t>the first molecular epigenetic studies</a:t>
            </a:r>
            <a:r>
              <a:rPr lang="en-US" sz="2400" dirty="0">
                <a:solidFill>
                  <a:srgbClr val="003399"/>
                </a:solidFill>
                <a:highlight>
                  <a:srgbClr val="FFFF00"/>
                </a:highlight>
              </a:rPr>
              <a:t> </a:t>
            </a:r>
            <a:r>
              <a:rPr lang="en-US" sz="2400" dirty="0"/>
              <a:t>we have begun to understand</a:t>
            </a:r>
          </a:p>
          <a:p>
            <a:pPr eaLnBrk="1" hangingPunct="1">
              <a:lnSpc>
                <a:spcPct val="80000"/>
              </a:lnSpc>
              <a:buFont typeface="Arial" panose="020B0604020202020204" pitchFamily="34" charset="0"/>
              <a:buNone/>
              <a:defRPr/>
            </a:pPr>
            <a:r>
              <a:rPr lang="en-US" sz="2400" dirty="0"/>
              <a:t>that </a:t>
            </a:r>
            <a:r>
              <a:rPr lang="en-US" sz="2400" b="1" u="sng" dirty="0">
                <a:solidFill>
                  <a:srgbClr val="0000FF"/>
                </a:solidFill>
                <a:highlight>
                  <a:srgbClr val="FFFF00"/>
                </a:highlight>
              </a:rPr>
              <a:t>the construction of the phenotype is the result of the interaction </a:t>
            </a:r>
            <a:r>
              <a:rPr lang="en-US" sz="2400" dirty="0">
                <a:highlight>
                  <a:srgbClr val="FFFF00"/>
                </a:highlight>
              </a:rPr>
              <a:t>between the </a:t>
            </a:r>
            <a:r>
              <a:rPr lang="en-US" sz="2400" b="1" u="sng" dirty="0">
                <a:solidFill>
                  <a:srgbClr val="0000FF"/>
                </a:solidFill>
                <a:effectLst>
                  <a:outerShdw blurRad="38100" dist="38100" dir="2700000" algn="tl">
                    <a:srgbClr val="000000">
                      <a:alpha val="43137"/>
                    </a:srgbClr>
                  </a:outerShdw>
                </a:effectLst>
                <a:highlight>
                  <a:srgbClr val="FFFF00"/>
                </a:highlight>
              </a:rPr>
              <a:t>information</a:t>
            </a:r>
            <a:r>
              <a:rPr lang="en-US" sz="2400" u="sng" dirty="0">
                <a:solidFill>
                  <a:srgbClr val="0000FF"/>
                </a:solidFill>
                <a:effectLst>
                  <a:outerShdw blurRad="38100" dist="38100" dir="2700000" algn="tl">
                    <a:srgbClr val="000000">
                      <a:alpha val="43137"/>
                    </a:srgbClr>
                  </a:outerShdw>
                </a:effectLst>
                <a:highlight>
                  <a:srgbClr val="FFFF00"/>
                </a:highlight>
              </a:rPr>
              <a:t> coming from the </a:t>
            </a:r>
            <a:r>
              <a:rPr lang="en-US" sz="2400" b="1" u="sng" dirty="0">
                <a:solidFill>
                  <a:srgbClr val="0000FF"/>
                </a:solidFill>
                <a:effectLst>
                  <a:outerShdw blurRad="38100" dist="38100" dir="2700000" algn="tl">
                    <a:srgbClr val="000000">
                      <a:alpha val="43137"/>
                    </a:srgbClr>
                  </a:outerShdw>
                </a:effectLst>
                <a:highlight>
                  <a:srgbClr val="FFFF00"/>
                </a:highlight>
              </a:rPr>
              <a:t>environment</a:t>
            </a:r>
          </a:p>
          <a:p>
            <a:pPr eaLnBrk="1" hangingPunct="1">
              <a:lnSpc>
                <a:spcPct val="80000"/>
              </a:lnSpc>
              <a:buFont typeface="Arial" panose="020B0604020202020204" pitchFamily="34" charset="0"/>
              <a:buNone/>
              <a:defRPr/>
            </a:pPr>
            <a:r>
              <a:rPr lang="en-US" sz="2400" dirty="0"/>
              <a:t>and the </a:t>
            </a:r>
            <a:r>
              <a:rPr lang="en-US" sz="2400" b="1" u="sng" dirty="0">
                <a:solidFill>
                  <a:srgbClr val="FF0000"/>
                </a:solidFill>
              </a:rPr>
              <a:t>information</a:t>
            </a:r>
            <a:r>
              <a:rPr lang="en-US" sz="2400" u="sng" dirty="0">
                <a:solidFill>
                  <a:srgbClr val="FF0000"/>
                </a:solidFill>
              </a:rPr>
              <a:t> deeply inscribed</a:t>
            </a:r>
            <a:r>
              <a:rPr lang="en-US" sz="2400" dirty="0">
                <a:solidFill>
                  <a:srgbClr val="FF0000"/>
                </a:solidFill>
              </a:rPr>
              <a:t> </a:t>
            </a:r>
            <a:r>
              <a:rPr lang="en-US" sz="2400" b="1" u="sng" dirty="0">
                <a:solidFill>
                  <a:srgbClr val="FF0000"/>
                </a:solidFill>
              </a:rPr>
              <a:t>inside the DNA</a:t>
            </a:r>
          </a:p>
          <a:p>
            <a:pPr eaLnBrk="1" hangingPunct="1">
              <a:lnSpc>
                <a:spcPct val="80000"/>
              </a:lnSpc>
              <a:buFont typeface="Arial" panose="020B0604020202020204" pitchFamily="34" charset="0"/>
              <a:buNone/>
              <a:defRPr/>
            </a:pPr>
            <a:r>
              <a:rPr lang="en-US" sz="2400" dirty="0"/>
              <a:t> </a:t>
            </a:r>
          </a:p>
          <a:p>
            <a:pPr eaLnBrk="1" hangingPunct="1">
              <a:lnSpc>
                <a:spcPct val="80000"/>
              </a:lnSpc>
              <a:buFont typeface="Arial" panose="020B0604020202020204" pitchFamily="34" charset="0"/>
              <a:buNone/>
              <a:defRPr/>
            </a:pPr>
            <a:r>
              <a:rPr lang="en-US" sz="2400" b="1" u="sng" dirty="0">
                <a:effectLst>
                  <a:outerShdw blurRad="38100" dist="38100" dir="2700000" algn="tl">
                    <a:srgbClr val="FFFFFF"/>
                  </a:outerShdw>
                </a:effectLst>
              </a:rPr>
              <a:t>thanks to a very complex molecular network </a:t>
            </a:r>
            <a:br>
              <a:rPr lang="en-US" sz="2400" b="1" u="sng" dirty="0">
                <a:effectLst>
                  <a:outerShdw blurRad="38100" dist="38100" dir="2700000" algn="tl">
                    <a:srgbClr val="FFFFFF"/>
                  </a:outerShdw>
                </a:effectLst>
              </a:rPr>
            </a:br>
            <a:r>
              <a:rPr lang="en-US" sz="2400" b="1" u="sng" dirty="0">
                <a:effectLst>
                  <a:outerShdw blurRad="38100" dist="38100" dir="2700000" algn="tl">
                    <a:srgbClr val="FFFFFF"/>
                  </a:outerShdw>
                </a:effectLst>
              </a:rPr>
              <a:t>surrounding the DNA: </a:t>
            </a:r>
            <a:r>
              <a:rPr lang="en-US" sz="2400" b="1" u="sng" dirty="0">
                <a:solidFill>
                  <a:srgbClr val="0000FF"/>
                </a:solidFill>
                <a:effectLst>
                  <a:outerShdw blurRad="38100" dist="38100" dir="2700000" algn="tl">
                    <a:srgbClr val="FFFFFF"/>
                  </a:outerShdw>
                </a:effectLst>
                <a:highlight>
                  <a:srgbClr val="FFFF00"/>
                </a:highlight>
              </a:rPr>
              <a:t>the </a:t>
            </a:r>
            <a:r>
              <a:rPr lang="en-US" sz="2400" b="1" i="1" u="sng" dirty="0">
                <a:solidFill>
                  <a:srgbClr val="0000FF"/>
                </a:solidFill>
                <a:effectLst>
                  <a:outerShdw blurRad="38100" dist="38100" dir="2700000" algn="tl">
                    <a:srgbClr val="FFFFFF"/>
                  </a:outerShdw>
                </a:effectLst>
                <a:highlight>
                  <a:srgbClr val="FFFF00"/>
                </a:highlight>
              </a:rPr>
              <a:t>epigenome</a:t>
            </a:r>
            <a:r>
              <a:rPr lang="en-US" sz="2400" b="1" u="sng" dirty="0">
                <a:solidFill>
                  <a:srgbClr val="0000FF"/>
                </a:solidFill>
                <a:effectLst>
                  <a:outerShdw blurRad="38100" dist="38100" dir="2700000" algn="tl">
                    <a:srgbClr val="FFFFFF"/>
                  </a:outerShdw>
                </a:effectLst>
                <a:highlight>
                  <a:srgbClr val="FFFF00"/>
                </a:highlight>
              </a:rPr>
              <a:t> </a:t>
            </a:r>
          </a:p>
          <a:p>
            <a:pPr eaLnBrk="1" hangingPunct="1">
              <a:lnSpc>
                <a:spcPct val="80000"/>
              </a:lnSpc>
              <a:buFont typeface="Arial" panose="020B0604020202020204" pitchFamily="34" charset="0"/>
              <a:buNone/>
              <a:defRPr/>
            </a:pPr>
            <a:endParaRPr lang="en-US" sz="2400" b="1" dirty="0">
              <a:effectLst>
                <a:outerShdw blurRad="38100" dist="38100" dir="2700000" algn="tl">
                  <a:srgbClr val="FFFFFF"/>
                </a:outerShdw>
              </a:effectLst>
            </a:endParaRPr>
          </a:p>
          <a:p>
            <a:pPr eaLnBrk="1" hangingPunct="1">
              <a:lnSpc>
                <a:spcPct val="80000"/>
              </a:lnSpc>
              <a:buFont typeface="Arial" panose="020B0604020202020204" pitchFamily="34" charset="0"/>
              <a:buNone/>
              <a:defRPr/>
            </a:pPr>
            <a:r>
              <a:rPr lang="en-US" sz="2400" dirty="0"/>
              <a:t>Therefore it can be argued that </a:t>
            </a:r>
            <a:r>
              <a:rPr lang="en-US" sz="2400" b="1" u="sng" dirty="0">
                <a:solidFill>
                  <a:srgbClr val="0000FF"/>
                </a:solidFill>
                <a:effectLst>
                  <a:outerShdw blurRad="38100" dist="38100" dir="2700000" algn="tl">
                    <a:srgbClr val="000000">
                      <a:alpha val="43137"/>
                    </a:srgbClr>
                  </a:outerShdw>
                </a:effectLst>
                <a:highlight>
                  <a:srgbClr val="FFFF00"/>
                </a:highlight>
              </a:rPr>
              <a:t>there is no stable change in our phenotype (both physiological and pathological</a:t>
            </a:r>
            <a:r>
              <a:rPr lang="en-US" sz="2400" b="1" u="sng" dirty="0">
                <a:solidFill>
                  <a:srgbClr val="0000FF"/>
                </a:solidFill>
                <a:effectLst>
                  <a:outerShdw blurRad="38100" dist="38100" dir="2700000" algn="tl">
                    <a:srgbClr val="FFFFFF"/>
                  </a:outerShdw>
                </a:effectLst>
              </a:rPr>
              <a:t>) </a:t>
            </a:r>
            <a:r>
              <a:rPr lang="en-US" sz="2400" dirty="0"/>
              <a:t>which is not</a:t>
            </a:r>
          </a:p>
          <a:p>
            <a:pPr eaLnBrk="1" hangingPunct="1">
              <a:lnSpc>
                <a:spcPct val="80000"/>
              </a:lnSpc>
              <a:buFontTx/>
              <a:buChar char="-"/>
              <a:defRPr/>
            </a:pPr>
            <a:r>
              <a:rPr lang="en-US" sz="2400" b="1" i="1" u="sng" dirty="0">
                <a:solidFill>
                  <a:srgbClr val="0000FF"/>
                </a:solidFill>
              </a:rPr>
              <a:t>environmentally</a:t>
            </a:r>
            <a:r>
              <a:rPr lang="en-US" sz="2400" dirty="0">
                <a:solidFill>
                  <a:srgbClr val="0000FF"/>
                </a:solidFill>
              </a:rPr>
              <a:t> </a:t>
            </a:r>
            <a:r>
              <a:rPr lang="en-US" sz="2400" u="sng" dirty="0">
                <a:solidFill>
                  <a:srgbClr val="0000FF"/>
                </a:solidFill>
              </a:rPr>
              <a:t>induced</a:t>
            </a:r>
          </a:p>
          <a:p>
            <a:pPr eaLnBrk="1" hangingPunct="1">
              <a:lnSpc>
                <a:spcPct val="80000"/>
              </a:lnSpc>
              <a:buFontTx/>
              <a:buChar char="-"/>
              <a:defRPr/>
            </a:pPr>
            <a:r>
              <a:rPr lang="en-US" sz="2400" b="1" i="1" u="sng" dirty="0">
                <a:solidFill>
                  <a:srgbClr val="0000FF"/>
                </a:solidFill>
                <a:effectLst>
                  <a:outerShdw blurRad="38100" dist="38100" dir="2700000" algn="tl">
                    <a:srgbClr val="000000">
                      <a:alpha val="43137"/>
                    </a:srgbClr>
                  </a:outerShdw>
                </a:effectLst>
                <a:highlight>
                  <a:srgbClr val="FFFF00"/>
                </a:highlight>
              </a:rPr>
              <a:t>modulated</a:t>
            </a:r>
            <a:r>
              <a:rPr lang="en-US" sz="2400" b="1" u="sng" dirty="0">
                <a:solidFill>
                  <a:srgbClr val="0000FF"/>
                </a:solidFill>
                <a:effectLst>
                  <a:outerShdw blurRad="38100" dist="38100" dir="2700000" algn="tl">
                    <a:srgbClr val="000000">
                      <a:alpha val="43137"/>
                    </a:srgbClr>
                  </a:outerShdw>
                </a:effectLst>
                <a:highlight>
                  <a:srgbClr val="FFFF00"/>
                </a:highlight>
              </a:rPr>
              <a:t> by the </a:t>
            </a:r>
            <a:r>
              <a:rPr lang="en-US" sz="2400" b="1" i="1" u="sng" dirty="0">
                <a:solidFill>
                  <a:srgbClr val="0000FF"/>
                </a:solidFill>
                <a:effectLst>
                  <a:outerShdw blurRad="38100" dist="38100" dir="2700000" algn="tl">
                    <a:srgbClr val="000000">
                      <a:alpha val="43137"/>
                    </a:srgbClr>
                  </a:outerShdw>
                </a:effectLst>
                <a:highlight>
                  <a:srgbClr val="FFFF00"/>
                </a:highlight>
              </a:rPr>
              <a:t>epigenome</a:t>
            </a:r>
          </a:p>
          <a:p>
            <a:pPr eaLnBrk="1" hangingPunct="1">
              <a:lnSpc>
                <a:spcPct val="80000"/>
              </a:lnSpc>
              <a:buFontTx/>
              <a:buChar char="-"/>
              <a:defRPr/>
            </a:pPr>
            <a:r>
              <a:rPr lang="en-US" sz="2400" b="1" i="1" u="sng" dirty="0">
                <a:effectLst>
                  <a:outerShdw blurRad="38100" dist="38100" dir="2700000" algn="tl">
                    <a:srgbClr val="000000">
                      <a:alpha val="43137"/>
                    </a:srgbClr>
                  </a:outerShdw>
                </a:effectLst>
              </a:rPr>
              <a:t>conditioned</a:t>
            </a:r>
            <a:r>
              <a:rPr lang="en-US" sz="2400" u="sng" dirty="0">
                <a:effectLst>
                  <a:outerShdw blurRad="38100" dist="38100" dir="2700000" algn="tl">
                    <a:srgbClr val="000000">
                      <a:alpha val="43137"/>
                    </a:srgbClr>
                  </a:outerShdw>
                </a:effectLst>
              </a:rPr>
              <a:t> by DNA</a:t>
            </a:r>
            <a:endParaRPr lang="it-IT" sz="2400" u="sng" dirty="0">
              <a:effectLst>
                <a:outerShdw blurRad="38100" dist="38100" dir="2700000" algn="tl">
                  <a:srgbClr val="000000">
                    <a:alpha val="43137"/>
                  </a:srgbClr>
                </a:outerShdw>
              </a:effectLst>
            </a:endParaRPr>
          </a:p>
          <a:p>
            <a:pPr eaLnBrk="1" hangingPunct="1">
              <a:lnSpc>
                <a:spcPct val="80000"/>
              </a:lnSpc>
              <a:buFont typeface="Arial" panose="020B0604020202020204" pitchFamily="34" charset="0"/>
              <a:buNone/>
              <a:defRPr/>
            </a:pPr>
            <a:endParaRPr lang="fr-FR" sz="2400" b="1" u="sng" dirty="0">
              <a:solidFill>
                <a:srgbClr val="0000FF"/>
              </a:solidFill>
            </a:endParaRPr>
          </a:p>
          <a:p>
            <a:pPr eaLnBrk="1" hangingPunct="1">
              <a:lnSpc>
                <a:spcPct val="80000"/>
              </a:lnSpc>
              <a:buFont typeface="Arial" panose="020B0604020202020204" pitchFamily="34" charset="0"/>
              <a:buNone/>
              <a:defRPr/>
            </a:pPr>
            <a:endParaRPr lang="it-IT" sz="2400" dirty="0"/>
          </a:p>
        </p:txBody>
      </p:sp>
      <p:pic>
        <p:nvPicPr>
          <p:cNvPr id="1946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28028" y="3068638"/>
            <a:ext cx="2016125" cy="1655762"/>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19461" name="Picture 3" descr="evoluzioneobesità"/>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88439" y="5434665"/>
            <a:ext cx="2120900" cy="1423987"/>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6" name="Freccia in giù 5"/>
          <p:cNvSpPr/>
          <p:nvPr/>
        </p:nvSpPr>
        <p:spPr>
          <a:xfrm>
            <a:off x="6672263" y="4221163"/>
            <a:ext cx="215900" cy="431800"/>
          </a:xfrm>
          <a:prstGeom prst="downArrow">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
        <p:nvSpPr>
          <p:cNvPr id="7" name="Rettangolo 5"/>
          <p:cNvSpPr>
            <a:spLocks noChangeArrowheads="1"/>
          </p:cNvSpPr>
          <p:nvPr/>
        </p:nvSpPr>
        <p:spPr bwMode="auto">
          <a:xfrm>
            <a:off x="1" y="1"/>
            <a:ext cx="1582739" cy="400110"/>
          </a:xfrm>
          <a:prstGeom prst="rect">
            <a:avLst/>
          </a:prstGeom>
          <a:solidFill>
            <a:srgbClr val="FFFF00"/>
          </a:solidFill>
          <a:ln w="9525">
            <a:solidFill>
              <a:schemeClr val="accent1"/>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r>
              <a:rPr lang="en-US" altLang="it-IT" sz="2000" b="1" kern="0" dirty="0">
                <a:solidFill>
                  <a:srgbClr val="0000FF"/>
                </a:solidFill>
                <a:latin typeface="Arial" panose="020B0604020202020204" pitchFamily="34" charset="0"/>
              </a:rPr>
              <a:t>Foreword 2</a:t>
            </a:r>
            <a:endParaRPr lang="it-IT" altLang="it-IT" sz="2000" kern="0" dirty="0">
              <a:solidFill>
                <a:prstClr val="black"/>
              </a:solidFill>
              <a:latin typeface="Arial" panose="020B0604020202020204" pitchFamily="34" charset="0"/>
            </a:endParaRPr>
          </a:p>
        </p:txBody>
      </p:sp>
      <p:pic>
        <p:nvPicPr>
          <p:cNvPr id="2" name="Immagin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49323" y="0"/>
            <a:ext cx="2009775" cy="1620786"/>
          </a:xfrm>
          <a:prstGeom prst="rect">
            <a:avLst/>
          </a:prstGeom>
          <a:ln>
            <a:solidFill>
              <a:srgbClr val="0000FF"/>
            </a:solidFill>
          </a:ln>
        </p:spPr>
      </p:pic>
      <p:sp>
        <p:nvSpPr>
          <p:cNvPr id="3" name="Freccia a destra 2"/>
          <p:cNvSpPr/>
          <p:nvPr/>
        </p:nvSpPr>
        <p:spPr>
          <a:xfrm>
            <a:off x="978353" y="5806367"/>
            <a:ext cx="789723" cy="362857"/>
          </a:xfrm>
          <a:prstGeom prst="rightArrow">
            <a:avLst/>
          </a:prstGeom>
          <a:solidFill>
            <a:schemeClr val="accent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it-IT" kern="0">
              <a:solidFill>
                <a:sysClr val="windowText" lastClr="000000"/>
              </a:solidFill>
            </a:endParaRPr>
          </a:p>
        </p:txBody>
      </p:sp>
    </p:spTree>
    <p:extLst>
      <p:ext uri="{BB962C8B-B14F-4D97-AF65-F5344CB8AC3E}">
        <p14:creationId xmlns:p14="http://schemas.microsoft.com/office/powerpoint/2010/main" val="21160726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grpSp>
        <p:nvGrpSpPr>
          <p:cNvPr id="70658" name="Group 1"/>
          <p:cNvGrpSpPr>
            <a:grpSpLocks/>
          </p:cNvGrpSpPr>
          <p:nvPr/>
        </p:nvGrpSpPr>
        <p:grpSpPr bwMode="auto">
          <a:xfrm>
            <a:off x="1524001" y="1643063"/>
            <a:ext cx="8855075" cy="5211762"/>
            <a:chOff x="0" y="1035"/>
            <a:chExt cx="5578" cy="3283"/>
          </a:xfrm>
        </p:grpSpPr>
        <p:pic>
          <p:nvPicPr>
            <p:cNvPr id="7067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35"/>
              <a:ext cx="5578" cy="3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76502" name="Text Box 3"/>
            <p:cNvSpPr txBox="1">
              <a:spLocks noChangeArrowheads="1"/>
            </p:cNvSpPr>
            <p:nvPr/>
          </p:nvSpPr>
          <p:spPr bwMode="auto">
            <a:xfrm>
              <a:off x="0" y="1035"/>
              <a:ext cx="5578" cy="3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grpSp>
      <p:pic>
        <p:nvPicPr>
          <p:cNvPr id="7065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1" y="653"/>
            <a:ext cx="8858251"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76484" name="AutoShape 5"/>
          <p:cNvSpPr>
            <a:spLocks noChangeArrowheads="1"/>
          </p:cNvSpPr>
          <p:nvPr/>
        </p:nvSpPr>
        <p:spPr bwMode="auto">
          <a:xfrm rot="19260000">
            <a:off x="4738689" y="1448453"/>
            <a:ext cx="577851" cy="201613"/>
          </a:xfrm>
          <a:prstGeom prst="leftArrow">
            <a:avLst>
              <a:gd name="adj1" fmla="val 50000"/>
              <a:gd name="adj2" fmla="val 49998"/>
            </a:avLst>
          </a:prstGeom>
          <a:solidFill>
            <a:srgbClr val="0000FF"/>
          </a:solidFill>
          <a:ln w="25560">
            <a:solidFill>
              <a:srgbClr val="FF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76485" name="Line 6"/>
          <p:cNvSpPr>
            <a:spLocks noChangeShapeType="1"/>
          </p:cNvSpPr>
          <p:nvPr/>
        </p:nvSpPr>
        <p:spPr bwMode="auto">
          <a:xfrm>
            <a:off x="1809753" y="4644091"/>
            <a:ext cx="7599363" cy="9525"/>
          </a:xfrm>
          <a:prstGeom prst="line">
            <a:avLst/>
          </a:prstGeom>
          <a:noFill/>
          <a:ln w="38160">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76486" name="AutoShape 7"/>
          <p:cNvSpPr>
            <a:spLocks noChangeArrowheads="1"/>
          </p:cNvSpPr>
          <p:nvPr/>
        </p:nvSpPr>
        <p:spPr bwMode="auto">
          <a:xfrm rot="16200000">
            <a:off x="4540685" y="1692601"/>
            <a:ext cx="687387" cy="3078163"/>
          </a:xfrm>
          <a:prstGeom prst="curvedRightArrow">
            <a:avLst>
              <a:gd name="adj1" fmla="val 25003"/>
              <a:gd name="adj2" fmla="val 50005"/>
              <a:gd name="adj3" fmla="val 25000"/>
            </a:avLst>
          </a:prstGeom>
          <a:solidFill>
            <a:srgbClr val="4F81BD"/>
          </a:solidFill>
          <a:ln w="25560">
            <a:solidFill>
              <a:srgbClr val="385D8A"/>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76487" name="Line 8"/>
          <p:cNvSpPr>
            <a:spLocks noChangeShapeType="1"/>
          </p:cNvSpPr>
          <p:nvPr/>
        </p:nvSpPr>
        <p:spPr bwMode="auto">
          <a:xfrm>
            <a:off x="1738356" y="2857500"/>
            <a:ext cx="3714751" cy="1588"/>
          </a:xfrm>
          <a:prstGeom prst="line">
            <a:avLst/>
          </a:prstGeom>
          <a:noFill/>
          <a:ln w="28440">
            <a:solidFill>
              <a:srgbClr val="C00000"/>
            </a:solidFill>
            <a:miter lim="800000"/>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76488" name="Line 9"/>
          <p:cNvSpPr>
            <a:spLocks noChangeShapeType="1"/>
          </p:cNvSpPr>
          <p:nvPr/>
        </p:nvSpPr>
        <p:spPr bwMode="auto">
          <a:xfrm>
            <a:off x="6024563" y="2857500"/>
            <a:ext cx="3071812" cy="1588"/>
          </a:xfrm>
          <a:prstGeom prst="line">
            <a:avLst/>
          </a:prstGeom>
          <a:noFill/>
          <a:ln w="28440">
            <a:solidFill>
              <a:srgbClr val="0000FF"/>
            </a:solidFill>
            <a:miter lim="800000"/>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76489" name="Line 10"/>
          <p:cNvSpPr>
            <a:spLocks noChangeShapeType="1"/>
          </p:cNvSpPr>
          <p:nvPr/>
        </p:nvSpPr>
        <p:spPr bwMode="auto">
          <a:xfrm>
            <a:off x="4310065" y="2000250"/>
            <a:ext cx="857251" cy="1588"/>
          </a:xfrm>
          <a:prstGeom prst="line">
            <a:avLst/>
          </a:prstGeom>
          <a:noFill/>
          <a:ln w="28440">
            <a:solidFill>
              <a:srgbClr val="FF0000"/>
            </a:solidFill>
            <a:miter lim="800000"/>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76490" name="Line 11"/>
          <p:cNvSpPr>
            <a:spLocks noChangeShapeType="1"/>
          </p:cNvSpPr>
          <p:nvPr/>
        </p:nvSpPr>
        <p:spPr bwMode="auto">
          <a:xfrm>
            <a:off x="1847853" y="4868863"/>
            <a:ext cx="2962275" cy="11112"/>
          </a:xfrm>
          <a:prstGeom prst="line">
            <a:avLst/>
          </a:prstGeom>
          <a:noFill/>
          <a:ln w="38160">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76491" name="Line 12"/>
          <p:cNvSpPr>
            <a:spLocks noChangeShapeType="1"/>
          </p:cNvSpPr>
          <p:nvPr/>
        </p:nvSpPr>
        <p:spPr bwMode="auto">
          <a:xfrm>
            <a:off x="2424164" y="3930653"/>
            <a:ext cx="7343775" cy="3175"/>
          </a:xfrm>
          <a:prstGeom prst="line">
            <a:avLst/>
          </a:prstGeom>
          <a:noFill/>
          <a:ln w="38160">
            <a:solidFill>
              <a:srgbClr val="FF0000"/>
            </a:solidFill>
            <a:miter lim="800000"/>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76492" name="Line 13"/>
          <p:cNvSpPr>
            <a:spLocks noChangeShapeType="1"/>
          </p:cNvSpPr>
          <p:nvPr/>
        </p:nvSpPr>
        <p:spPr bwMode="auto">
          <a:xfrm>
            <a:off x="3000375" y="5158441"/>
            <a:ext cx="6667500" cy="1587"/>
          </a:xfrm>
          <a:prstGeom prst="line">
            <a:avLst/>
          </a:prstGeom>
          <a:noFill/>
          <a:ln w="38160">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76493" name="Line 14"/>
          <p:cNvSpPr>
            <a:spLocks noChangeShapeType="1"/>
          </p:cNvSpPr>
          <p:nvPr/>
        </p:nvSpPr>
        <p:spPr bwMode="auto">
          <a:xfrm>
            <a:off x="1809779" y="5372100"/>
            <a:ext cx="3857625" cy="1588"/>
          </a:xfrm>
          <a:prstGeom prst="line">
            <a:avLst/>
          </a:prstGeom>
          <a:noFill/>
          <a:ln w="38160">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76494" name="Oval 15"/>
          <p:cNvSpPr>
            <a:spLocks noChangeArrowheads="1"/>
          </p:cNvSpPr>
          <p:nvPr/>
        </p:nvSpPr>
        <p:spPr bwMode="auto">
          <a:xfrm>
            <a:off x="6667503" y="3357571"/>
            <a:ext cx="342900" cy="357187"/>
          </a:xfrm>
          <a:prstGeom prst="ellipse">
            <a:avLst/>
          </a:prstGeom>
          <a:solidFill>
            <a:srgbClr val="C00000"/>
          </a:solidFill>
          <a:ln w="25560">
            <a:solidFill>
              <a:srgbClr val="385D8A"/>
            </a:solidFill>
            <a:miter lim="800000"/>
            <a:headEnd/>
            <a:tailEnd/>
          </a:ln>
        </p:spPr>
        <p:txBody>
          <a:bodyPr lIns="90000" tIns="46800" rIns="90000" bIns="46800" anchor="ct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1</a:t>
            </a:r>
          </a:p>
        </p:txBody>
      </p:sp>
      <p:sp>
        <p:nvSpPr>
          <p:cNvPr id="276495" name="Oval 16"/>
          <p:cNvSpPr>
            <a:spLocks noChangeArrowheads="1"/>
          </p:cNvSpPr>
          <p:nvPr/>
        </p:nvSpPr>
        <p:spPr bwMode="auto">
          <a:xfrm>
            <a:off x="9525003" y="4358341"/>
            <a:ext cx="342900" cy="357187"/>
          </a:xfrm>
          <a:prstGeom prst="ellipse">
            <a:avLst/>
          </a:prstGeom>
          <a:solidFill>
            <a:srgbClr val="C00000"/>
          </a:solidFill>
          <a:ln w="25560">
            <a:solidFill>
              <a:srgbClr val="385D8A"/>
            </a:solidFill>
            <a:miter lim="800000"/>
            <a:headEnd/>
            <a:tailEnd/>
          </a:ln>
        </p:spPr>
        <p:txBody>
          <a:bodyPr lIns="90000" tIns="46800" rIns="90000" bIns="46800" anchor="ct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2</a:t>
            </a:r>
          </a:p>
        </p:txBody>
      </p:sp>
      <p:sp>
        <p:nvSpPr>
          <p:cNvPr id="276496" name="Oval 17"/>
          <p:cNvSpPr>
            <a:spLocks noChangeArrowheads="1"/>
          </p:cNvSpPr>
          <p:nvPr/>
        </p:nvSpPr>
        <p:spPr bwMode="auto">
          <a:xfrm>
            <a:off x="9739315" y="5072716"/>
            <a:ext cx="342900" cy="357187"/>
          </a:xfrm>
          <a:prstGeom prst="ellipse">
            <a:avLst/>
          </a:prstGeom>
          <a:solidFill>
            <a:srgbClr val="C00000"/>
          </a:solidFill>
          <a:ln w="25560">
            <a:solidFill>
              <a:srgbClr val="385D8A"/>
            </a:solidFill>
            <a:miter lim="800000"/>
            <a:headEnd/>
            <a:tailEnd/>
          </a:ln>
        </p:spPr>
        <p:txBody>
          <a:bodyPr lIns="90000" tIns="46800" rIns="90000" bIns="46800" anchor="ct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3</a:t>
            </a:r>
          </a:p>
        </p:txBody>
      </p:sp>
      <p:sp>
        <p:nvSpPr>
          <p:cNvPr id="276497" name="Line 18"/>
          <p:cNvSpPr>
            <a:spLocks noChangeShapeType="1"/>
          </p:cNvSpPr>
          <p:nvPr/>
        </p:nvSpPr>
        <p:spPr bwMode="auto">
          <a:xfrm>
            <a:off x="5232404" y="4437716"/>
            <a:ext cx="3311525" cy="1587"/>
          </a:xfrm>
          <a:prstGeom prst="line">
            <a:avLst/>
          </a:prstGeom>
          <a:noFill/>
          <a:ln w="38160">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pic>
        <p:nvPicPr>
          <p:cNvPr id="70674"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09547" y="1700213"/>
            <a:ext cx="1084263" cy="1223962"/>
          </a:xfrm>
          <a:prstGeom prst="rect">
            <a:avLst/>
          </a:prstGeom>
          <a:noFill/>
          <a:ln w="28440">
            <a:solidFill>
              <a:srgbClr val="D7E4BD"/>
            </a:solidFill>
            <a:miter lim="800000"/>
            <a:headEnd/>
            <a:tailEnd/>
          </a:ln>
          <a:extLst>
            <a:ext uri="{909E8E84-426E-40DD-AFC4-6F175D3DCCD1}">
              <a14:hiddenFill xmlns:a14="http://schemas.microsoft.com/office/drawing/2010/main">
                <a:solidFill>
                  <a:srgbClr val="FFFFFF"/>
                </a:solidFill>
              </a14:hiddenFill>
            </a:ext>
          </a:extLst>
        </p:spPr>
      </p:pic>
      <p:sp>
        <p:nvSpPr>
          <p:cNvPr id="276499" name="Line 20"/>
          <p:cNvSpPr>
            <a:spLocks noChangeShapeType="1"/>
          </p:cNvSpPr>
          <p:nvPr/>
        </p:nvSpPr>
        <p:spPr bwMode="auto">
          <a:xfrm>
            <a:off x="1847851" y="4149725"/>
            <a:ext cx="2808288" cy="1588"/>
          </a:xfrm>
          <a:prstGeom prst="line">
            <a:avLst/>
          </a:prstGeom>
          <a:noFill/>
          <a:ln w="38160">
            <a:solidFill>
              <a:srgbClr val="FF0000"/>
            </a:solidFill>
            <a:miter lim="800000"/>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237590061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5" name="Rectangle 7"/>
          <p:cNvSpPr>
            <a:spLocks noGrp="1"/>
          </p:cNvSpPr>
          <p:nvPr>
            <p:ph type="body" sz="half" idx="4294967295"/>
          </p:nvPr>
        </p:nvSpPr>
        <p:spPr>
          <a:xfrm>
            <a:off x="1524000" y="404665"/>
            <a:ext cx="6879773" cy="2232248"/>
          </a:xfrm>
          <a:solidFill>
            <a:srgbClr val="FFFF66"/>
          </a:solidFill>
          <a:ln>
            <a:solidFill>
              <a:schemeClr val="accent3">
                <a:lumMod val="50000"/>
              </a:schemeClr>
            </a:solidFill>
          </a:ln>
        </p:spPr>
        <p:txBody>
          <a:bodyPr>
            <a:noAutofit/>
          </a:bodyPr>
          <a:lstStyle/>
          <a:p>
            <a:pPr eaLnBrk="1" hangingPunct="1">
              <a:buFont typeface="Arial" charset="0"/>
              <a:buNone/>
              <a:defRPr/>
            </a:pPr>
            <a:r>
              <a:rPr lang="en-US" sz="1800" u="sng" dirty="0"/>
              <a:t>The other </a:t>
            </a:r>
            <a:r>
              <a:rPr lang="en-US" sz="1800" b="1" u="sng" dirty="0">
                <a:highlight>
                  <a:srgbClr val="FFFF00"/>
                </a:highlight>
              </a:rPr>
              <a:t>key concepts</a:t>
            </a:r>
            <a:r>
              <a:rPr lang="en-US" sz="1800" b="1" dirty="0">
                <a:highlight>
                  <a:srgbClr val="FFFF00"/>
                </a:highlight>
              </a:rPr>
              <a:t> </a:t>
            </a:r>
            <a:r>
              <a:rPr lang="en-US" sz="1800" dirty="0">
                <a:highlight>
                  <a:srgbClr val="FFFF00"/>
                </a:highlight>
              </a:rPr>
              <a:t>(obviously interdependent) are:</a:t>
            </a:r>
          </a:p>
          <a:p>
            <a:pPr eaLnBrk="1" hangingPunct="1">
              <a:buFont typeface="Arial" charset="0"/>
              <a:buNone/>
              <a:defRPr/>
            </a:pPr>
            <a:r>
              <a:rPr lang="en-US" sz="1800" dirty="0">
                <a:highlight>
                  <a:srgbClr val="FFFF00"/>
                </a:highlight>
              </a:rPr>
              <a:t>- </a:t>
            </a:r>
            <a:r>
              <a:rPr lang="en-US" sz="1800" b="1" i="1" dirty="0">
                <a:solidFill>
                  <a:srgbClr val="0000FF"/>
                </a:solidFill>
                <a:highlight>
                  <a:srgbClr val="FFFF00"/>
                </a:highlight>
              </a:rPr>
              <a:t>developmental plasticity  </a:t>
            </a:r>
          </a:p>
          <a:p>
            <a:pPr eaLnBrk="1" hangingPunct="1">
              <a:buFont typeface="Arial" charset="0"/>
              <a:buNone/>
              <a:defRPr/>
            </a:pPr>
            <a:r>
              <a:rPr lang="en-US" sz="1800" dirty="0">
                <a:highlight>
                  <a:srgbClr val="FFFF00"/>
                </a:highlight>
              </a:rPr>
              <a:t>- </a:t>
            </a:r>
            <a:r>
              <a:rPr lang="en-US" sz="1800" b="1" i="1" dirty="0">
                <a:solidFill>
                  <a:srgbClr val="0000FF"/>
                </a:solidFill>
                <a:highlight>
                  <a:srgbClr val="FFFF00"/>
                </a:highlight>
              </a:rPr>
              <a:t>fetal programming  </a:t>
            </a:r>
          </a:p>
          <a:p>
            <a:pPr eaLnBrk="1" hangingPunct="1">
              <a:buFont typeface="Arial" charset="0"/>
              <a:buNone/>
              <a:defRPr/>
            </a:pPr>
            <a:r>
              <a:rPr lang="en-US" sz="1800" dirty="0"/>
              <a:t>allowing us to understand how </a:t>
            </a:r>
            <a:r>
              <a:rPr lang="en-US" sz="1800" b="1" dirty="0">
                <a:effectLst>
                  <a:outerShdw blurRad="38100" dist="38100" dir="2700000" algn="tl">
                    <a:srgbClr val="000000">
                      <a:alpha val="43137"/>
                    </a:srgbClr>
                  </a:outerShdw>
                </a:effectLst>
                <a:highlight>
                  <a:srgbClr val="FFFF00"/>
                </a:highlight>
              </a:rPr>
              <a:t>the fetus epigenetically program </a:t>
            </a:r>
            <a:r>
              <a:rPr lang="en-US" sz="1800" dirty="0">
                <a:effectLst>
                  <a:outerShdw blurRad="38100" dist="38100" dir="2700000" algn="tl">
                    <a:srgbClr val="000000">
                      <a:alpha val="43137"/>
                    </a:srgbClr>
                  </a:outerShdw>
                </a:effectLst>
                <a:highlight>
                  <a:srgbClr val="FFFF00"/>
                </a:highlight>
              </a:rPr>
              <a:t/>
            </a:r>
            <a:br>
              <a:rPr lang="en-US" sz="1800" dirty="0">
                <a:effectLst>
                  <a:outerShdw blurRad="38100" dist="38100" dir="2700000" algn="tl">
                    <a:srgbClr val="000000">
                      <a:alpha val="43137"/>
                    </a:srgbClr>
                  </a:outerShdw>
                </a:effectLst>
                <a:highlight>
                  <a:srgbClr val="FFFF00"/>
                </a:highlight>
              </a:rPr>
            </a:br>
            <a:r>
              <a:rPr lang="en-US" sz="1800" dirty="0">
                <a:effectLst>
                  <a:outerShdw blurRad="38100" dist="38100" dir="2700000" algn="tl">
                    <a:srgbClr val="000000">
                      <a:alpha val="43137"/>
                    </a:srgbClr>
                  </a:outerShdw>
                </a:effectLst>
                <a:highlight>
                  <a:srgbClr val="FFFF00"/>
                </a:highlight>
              </a:rPr>
              <a:t>(</a:t>
            </a:r>
            <a:r>
              <a:rPr lang="en-US" sz="1800" b="1" dirty="0">
                <a:effectLst>
                  <a:outerShdw blurRad="38100" dist="38100" dir="2700000" algn="tl">
                    <a:srgbClr val="000000">
                      <a:alpha val="43137"/>
                    </a:srgbClr>
                  </a:outerShdw>
                </a:effectLst>
                <a:highlight>
                  <a:srgbClr val="FFFF00"/>
                </a:highlight>
              </a:rPr>
              <a:t>for life) all its cells in a </a:t>
            </a:r>
            <a:r>
              <a:rPr lang="en-US" sz="1800" b="1" i="1" dirty="0">
                <a:solidFill>
                  <a:srgbClr val="0000FF"/>
                </a:solidFill>
                <a:effectLst>
                  <a:outerShdw blurRad="38100" dist="38100" dir="2700000" algn="tl">
                    <a:srgbClr val="000000">
                      <a:alpha val="43137"/>
                    </a:srgbClr>
                  </a:outerShdw>
                </a:effectLst>
                <a:highlight>
                  <a:srgbClr val="FFFF00"/>
                </a:highlight>
              </a:rPr>
              <a:t>predictive</a:t>
            </a:r>
            <a:r>
              <a:rPr lang="en-US" sz="1800" b="1" dirty="0">
                <a:effectLst>
                  <a:outerShdw blurRad="38100" dist="38100" dir="2700000" algn="tl">
                    <a:srgbClr val="000000">
                      <a:alpha val="43137"/>
                    </a:srgbClr>
                  </a:outerShdw>
                </a:effectLst>
                <a:highlight>
                  <a:srgbClr val="FFFF00"/>
                </a:highlight>
              </a:rPr>
              <a:t> and </a:t>
            </a:r>
            <a:r>
              <a:rPr lang="en-US" sz="1800" b="1" i="1" dirty="0">
                <a:solidFill>
                  <a:srgbClr val="0000FF"/>
                </a:solidFill>
                <a:effectLst>
                  <a:outerShdw blurRad="38100" dist="38100" dir="2700000" algn="tl">
                    <a:srgbClr val="000000">
                      <a:alpha val="43137"/>
                    </a:srgbClr>
                  </a:outerShdw>
                </a:effectLst>
                <a:highlight>
                  <a:srgbClr val="FFFF00"/>
                </a:highlight>
              </a:rPr>
              <a:t>adaptive</a:t>
            </a:r>
            <a:r>
              <a:rPr lang="en-US" sz="1800" b="1" dirty="0">
                <a:effectLst>
                  <a:outerShdw blurRad="38100" dist="38100" dir="2700000" algn="tl">
                    <a:srgbClr val="000000">
                      <a:alpha val="43137"/>
                    </a:srgbClr>
                  </a:outerShdw>
                </a:effectLst>
                <a:highlight>
                  <a:srgbClr val="FFFF00"/>
                </a:highlight>
              </a:rPr>
              <a:t> way </a:t>
            </a:r>
          </a:p>
          <a:p>
            <a:pPr eaLnBrk="1" hangingPunct="1">
              <a:buFont typeface="Arial" charset="0"/>
              <a:buNone/>
              <a:defRPr/>
            </a:pPr>
            <a:r>
              <a:rPr lang="en-US" sz="1800" b="1" dirty="0"/>
              <a:t>responding to information coming from the </a:t>
            </a:r>
            <a:r>
              <a:rPr lang="en-US" sz="1800" b="1" i="1" u="sng" dirty="0"/>
              <a:t>environment</a:t>
            </a:r>
            <a:r>
              <a:rPr lang="en-US" sz="1800" b="1" dirty="0"/>
              <a:t> </a:t>
            </a:r>
            <a:r>
              <a:rPr lang="en-US" sz="1800" dirty="0"/>
              <a:t/>
            </a:r>
            <a:br>
              <a:rPr lang="en-US" sz="1800" dirty="0"/>
            </a:br>
            <a:r>
              <a:rPr lang="en-US" sz="1800" dirty="0"/>
              <a:t>(through the </a:t>
            </a:r>
            <a:r>
              <a:rPr lang="en-US" sz="1800" b="1" i="1" u="sng" dirty="0"/>
              <a:t>mother bias</a:t>
            </a:r>
            <a:r>
              <a:rPr lang="en-US" sz="1800" dirty="0"/>
              <a:t> )</a:t>
            </a:r>
            <a:endParaRPr lang="fr-FR" sz="1800" dirty="0"/>
          </a:p>
        </p:txBody>
      </p:sp>
      <p:sp>
        <p:nvSpPr>
          <p:cNvPr id="109577" name="Rectangle 9"/>
          <p:cNvSpPr>
            <a:spLocks noGrp="1"/>
          </p:cNvSpPr>
          <p:nvPr>
            <p:ph type="body" sz="half" idx="4294967295"/>
          </p:nvPr>
        </p:nvSpPr>
        <p:spPr>
          <a:xfrm>
            <a:off x="1991544" y="2924945"/>
            <a:ext cx="8208912" cy="1941799"/>
          </a:xfrm>
          <a:solidFill>
            <a:srgbClr val="FFFF66"/>
          </a:solidFill>
          <a:ln>
            <a:solidFill>
              <a:schemeClr val="accent3">
                <a:lumMod val="50000"/>
              </a:schemeClr>
            </a:solidFill>
          </a:ln>
        </p:spPr>
        <p:txBody>
          <a:bodyPr>
            <a:normAutofit/>
          </a:bodyPr>
          <a:lstStyle/>
          <a:p>
            <a:pPr>
              <a:buFont typeface="Arial" charset="0"/>
              <a:buNone/>
              <a:defRPr/>
            </a:pPr>
            <a:r>
              <a:rPr lang="en-US" sz="1800" dirty="0"/>
              <a:t>It is important to note that during this period </a:t>
            </a:r>
          </a:p>
          <a:p>
            <a:pPr>
              <a:buFont typeface="Arial" charset="0"/>
              <a:buNone/>
              <a:defRPr/>
            </a:pPr>
            <a:r>
              <a:rPr lang="en-US" sz="1800" b="1" i="1" u="sng" dirty="0"/>
              <a:t>incorrect information</a:t>
            </a:r>
            <a:r>
              <a:rPr lang="en-US" sz="1800" b="1" dirty="0"/>
              <a:t> ( </a:t>
            </a:r>
            <a:r>
              <a:rPr lang="en-US" sz="1800" b="1" i="1" dirty="0"/>
              <a:t>pollutants, endocrine disruptors </a:t>
            </a:r>
            <a:r>
              <a:rPr lang="en-US" sz="1800" b="1" dirty="0"/>
              <a:t>..) </a:t>
            </a:r>
            <a:r>
              <a:rPr lang="en-US" sz="1800" dirty="0"/>
              <a:t>and /or</a:t>
            </a:r>
          </a:p>
          <a:p>
            <a:pPr>
              <a:buFont typeface="Arial" charset="0"/>
              <a:buNone/>
              <a:defRPr/>
            </a:pPr>
            <a:r>
              <a:rPr lang="en-US" sz="1800" b="1" i="1" u="sng" dirty="0"/>
              <a:t>discrepancies</a:t>
            </a:r>
            <a:r>
              <a:rPr lang="en-US" sz="1800" b="1" dirty="0"/>
              <a:t> </a:t>
            </a:r>
            <a:r>
              <a:rPr lang="en-US" sz="1800" dirty="0"/>
              <a:t>between the </a:t>
            </a:r>
            <a:r>
              <a:rPr lang="en-US" sz="1800" b="1" dirty="0"/>
              <a:t>information</a:t>
            </a:r>
            <a:r>
              <a:rPr lang="en-US" sz="1800" dirty="0"/>
              <a:t> that the baby receives before and after birth </a:t>
            </a:r>
            <a:r>
              <a:rPr lang="en-US" sz="1800" b="1" dirty="0"/>
              <a:t>(</a:t>
            </a:r>
            <a:r>
              <a:rPr lang="en-US" sz="1800" b="1" i="1" dirty="0">
                <a:highlight>
                  <a:srgbClr val="FFFF00"/>
                </a:highlight>
              </a:rPr>
              <a:t>mismatch</a:t>
            </a:r>
            <a:r>
              <a:rPr lang="en-US" sz="1800" b="1" dirty="0">
                <a:highlight>
                  <a:srgbClr val="FFFF00"/>
                </a:highlight>
              </a:rPr>
              <a:t>)</a:t>
            </a:r>
            <a:r>
              <a:rPr lang="en-US" sz="1800" b="1" dirty="0"/>
              <a:t> </a:t>
            </a:r>
            <a:endParaRPr lang="en-US" sz="1800" dirty="0"/>
          </a:p>
          <a:p>
            <a:pPr>
              <a:buFont typeface="Arial" charset="0"/>
              <a:buNone/>
              <a:defRPr/>
            </a:pPr>
            <a:r>
              <a:rPr lang="en-US" sz="1800" dirty="0"/>
              <a:t>may create </a:t>
            </a:r>
            <a:r>
              <a:rPr lang="en-US" sz="1800" b="1" u="sng" dirty="0">
                <a:solidFill>
                  <a:srgbClr val="0000FF"/>
                </a:solidFill>
              </a:rPr>
              <a:t>epigenetically bad programmed cells </a:t>
            </a:r>
            <a:r>
              <a:rPr lang="en-US" sz="1800" u="sng" dirty="0">
                <a:solidFill>
                  <a:srgbClr val="0000FF"/>
                </a:solidFill>
              </a:rPr>
              <a:t>(including </a:t>
            </a:r>
            <a:r>
              <a:rPr lang="en-US" sz="1800" b="1" u="sng" dirty="0">
                <a:solidFill>
                  <a:srgbClr val="0000FF"/>
                </a:solidFill>
              </a:rPr>
              <a:t>gametes</a:t>
            </a:r>
            <a:r>
              <a:rPr lang="en-US" sz="1800" u="sng" dirty="0">
                <a:solidFill>
                  <a:srgbClr val="0000FF"/>
                </a:solidFill>
              </a:rPr>
              <a:t>), </a:t>
            </a:r>
            <a:r>
              <a:rPr lang="en-US" sz="1800" dirty="0"/>
              <a:t>thus causing </a:t>
            </a:r>
            <a:r>
              <a:rPr lang="en-US" sz="1800" b="1" u="sng" dirty="0">
                <a:effectLst>
                  <a:outerShdw blurRad="38100" dist="38100" dir="2700000" algn="tl">
                    <a:srgbClr val="FFFFFF"/>
                  </a:outerShdw>
                </a:effectLst>
                <a:highlight>
                  <a:srgbClr val="FFFF00"/>
                </a:highlight>
              </a:rPr>
              <a:t>chronic diseases in adulthood </a:t>
            </a:r>
            <a:r>
              <a:rPr lang="en-US" sz="1800" dirty="0">
                <a:highlight>
                  <a:srgbClr val="FFFF00"/>
                </a:highlight>
              </a:rPr>
              <a:t>or </a:t>
            </a:r>
            <a:r>
              <a:rPr lang="en-US" sz="1800" b="1" u="sng" dirty="0">
                <a:effectLst>
                  <a:outerShdw blurRad="38100" dist="38100" dir="2700000" algn="tl">
                    <a:srgbClr val="FFFFFF"/>
                  </a:outerShdw>
                </a:effectLst>
                <a:highlight>
                  <a:srgbClr val="FFFF00"/>
                </a:highlight>
              </a:rPr>
              <a:t>even in subsequent generations</a:t>
            </a:r>
          </a:p>
          <a:p>
            <a:pPr eaLnBrk="1" hangingPunct="1">
              <a:buFont typeface="Arial" charset="0"/>
              <a:buChar char="•"/>
              <a:defRPr/>
            </a:pPr>
            <a:endParaRPr lang="it-IT" sz="1800" u="sng" dirty="0"/>
          </a:p>
        </p:txBody>
      </p:sp>
      <p:pic>
        <p:nvPicPr>
          <p:cNvPr id="1229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62501" y="404666"/>
            <a:ext cx="2386027" cy="2376636"/>
          </a:xfrm>
          <a:prstGeom prst="rect">
            <a:avLst/>
          </a:prstGeom>
          <a:noFill/>
          <a:ln w="28575">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pic>
      <p:sp>
        <p:nvSpPr>
          <p:cNvPr id="12293" name="Line 12"/>
          <p:cNvSpPr>
            <a:spLocks noChangeShapeType="1"/>
          </p:cNvSpPr>
          <p:nvPr/>
        </p:nvSpPr>
        <p:spPr bwMode="auto">
          <a:xfrm flipH="1" flipV="1">
            <a:off x="9912424" y="2493547"/>
            <a:ext cx="644677" cy="938613"/>
          </a:xfrm>
          <a:prstGeom prst="line">
            <a:avLst/>
          </a:prstGeom>
          <a:noFill/>
          <a:ln w="19050">
            <a:solidFill>
              <a:srgbClr val="0000FF"/>
            </a:solidFill>
            <a:prstDash val="solid"/>
            <a:round/>
            <a:headEnd/>
            <a:tailEnd type="triangle" w="med" len="med"/>
          </a:ln>
          <a:effectLst>
            <a:prstShdw prst="shdw17" dist="17961" dir="2700000">
              <a:srgbClr val="000099"/>
            </a:prstShdw>
          </a:effectLst>
          <a:extLst>
            <a:ext uri="{909E8E84-426E-40DD-AFC4-6F175D3DCCD1}">
              <a14:hiddenFill xmlns:a14="http://schemas.microsoft.com/office/drawing/2010/main">
                <a:noFill/>
              </a14:hiddenFill>
            </a:ext>
          </a:extLst>
        </p:spPr>
        <p:txBody>
          <a:bodyPr/>
          <a:lstStyle/>
          <a:p>
            <a:pPr defTabSz="685800">
              <a:defRPr/>
            </a:pPr>
            <a:endParaRPr lang="it-IT" sz="1350" kern="0">
              <a:solidFill>
                <a:sysClr val="windowText" lastClr="000000"/>
              </a:solidFill>
            </a:endParaRPr>
          </a:p>
        </p:txBody>
      </p:sp>
      <p:sp>
        <p:nvSpPr>
          <p:cNvPr id="109581" name="Rectangle 13"/>
          <p:cNvSpPr>
            <a:spLocks noChangeArrowheads="1"/>
          </p:cNvSpPr>
          <p:nvPr/>
        </p:nvSpPr>
        <p:spPr bwMode="auto">
          <a:xfrm>
            <a:off x="4224227" y="5301208"/>
            <a:ext cx="5456943" cy="553998"/>
          </a:xfrm>
          <a:prstGeom prst="rect">
            <a:avLst/>
          </a:prstGeom>
          <a:solidFill>
            <a:srgbClr val="FFFF00"/>
          </a:solidFill>
          <a:ln w="9525">
            <a:solidFill>
              <a:srgbClr val="0000FF"/>
            </a:solidFill>
            <a:miter lim="800000"/>
            <a:headEnd/>
            <a:tailEnd/>
          </a:ln>
          <a:effectLst>
            <a:prstShdw prst="shdw17" dist="17961" dir="2700000">
              <a:srgbClr val="0000FF">
                <a:gamma/>
                <a:shade val="60000"/>
                <a:invGamma/>
              </a:srgbClr>
            </a:prstShdw>
          </a:effectLst>
        </p:spPr>
        <p:txBody>
          <a:bodyPr wrap="none" anchor="ctr">
            <a:spAutoFit/>
          </a:bodyPr>
          <a:lstStyle/>
          <a:p>
            <a:pPr defTabSz="685800">
              <a:defRPr/>
            </a:pPr>
            <a:r>
              <a:rPr lang="en-US" altLang="ja-JP" sz="1500" kern="0" dirty="0">
                <a:solidFill>
                  <a:sysClr val="windowText" lastClr="000000"/>
                </a:solidFill>
                <a:effectLst>
                  <a:outerShdw blurRad="38100" dist="38100" dir="2700000" algn="tl">
                    <a:srgbClr val="FFFFFF"/>
                  </a:outerShdw>
                </a:effectLst>
              </a:rPr>
              <a:t>This theory (</a:t>
            </a:r>
            <a:r>
              <a:rPr lang="en-US" altLang="ja-JP" sz="1500" b="1" i="1" kern="0" dirty="0" err="1">
                <a:solidFill>
                  <a:srgbClr val="0000FF"/>
                </a:solidFill>
                <a:effectLst>
                  <a:outerShdw blurRad="38100" dist="38100" dir="2700000" algn="tl">
                    <a:srgbClr val="FFFFFF"/>
                  </a:outerShdw>
                </a:effectLst>
              </a:rPr>
              <a:t>DOHaD</a:t>
            </a:r>
            <a:r>
              <a:rPr lang="en-US" altLang="ja-JP" sz="1500" b="1" i="1" kern="0" dirty="0">
                <a:solidFill>
                  <a:srgbClr val="0000FF"/>
                </a:solidFill>
                <a:effectLst>
                  <a:outerShdw blurRad="38100" dist="38100" dir="2700000" algn="tl">
                    <a:srgbClr val="FFFFFF"/>
                  </a:outerShdw>
                </a:effectLst>
              </a:rPr>
              <a:t> Developmental Origins of Health and Disease</a:t>
            </a:r>
            <a:r>
              <a:rPr lang="en-US" altLang="ja-JP" sz="1500" kern="0" dirty="0">
                <a:solidFill>
                  <a:sysClr val="windowText" lastClr="000000"/>
                </a:solidFill>
                <a:effectLst>
                  <a:outerShdw blurRad="38100" dist="38100" dir="2700000" algn="tl">
                    <a:srgbClr val="FFFFFF"/>
                  </a:outerShdw>
                </a:effectLst>
              </a:rPr>
              <a:t>)</a:t>
            </a:r>
          </a:p>
          <a:p>
            <a:pPr defTabSz="685800">
              <a:defRPr/>
            </a:pPr>
            <a:r>
              <a:rPr lang="en-US" altLang="ja-JP" sz="1500" kern="0" dirty="0">
                <a:solidFill>
                  <a:sysClr val="windowText" lastClr="000000"/>
                </a:solidFill>
                <a:effectLst>
                  <a:outerShdw blurRad="38100" dist="38100" dir="2700000" algn="tl">
                    <a:srgbClr val="FFFFFF"/>
                  </a:outerShdw>
                </a:effectLst>
              </a:rPr>
              <a:t> could help us to </a:t>
            </a:r>
            <a:r>
              <a:rPr lang="en-US" altLang="ja-JP" sz="1500" b="1" kern="0" dirty="0">
                <a:solidFill>
                  <a:sysClr val="windowText" lastClr="000000"/>
                </a:solidFill>
                <a:effectLst>
                  <a:outerShdw blurRad="38100" dist="38100" dir="2700000" algn="tl">
                    <a:srgbClr val="FFFFFF"/>
                  </a:outerShdw>
                </a:effectLst>
              </a:rPr>
              <a:t>explain the current epidemiological transition </a:t>
            </a:r>
            <a:r>
              <a:rPr lang="en-US" altLang="ja-JP" sz="1500" kern="0" dirty="0">
                <a:solidFill>
                  <a:sysClr val="windowText" lastClr="000000"/>
                </a:solidFill>
                <a:effectLst>
                  <a:outerShdw blurRad="38100" dist="38100" dir="2700000" algn="tl">
                    <a:srgbClr val="FFFFFF"/>
                  </a:outerShdw>
                </a:effectLst>
              </a:rPr>
              <a:t>..</a:t>
            </a:r>
            <a:endParaRPr lang="it-IT" altLang="ja-JP" sz="1500" kern="0" dirty="0">
              <a:solidFill>
                <a:sysClr val="windowText" lastClr="000000"/>
              </a:solidFill>
              <a:effectLst>
                <a:outerShdw blurRad="38100" dist="38100" dir="2700000" algn="tl">
                  <a:srgbClr val="FFFFFF"/>
                </a:outerShdw>
              </a:effectLst>
            </a:endParaRPr>
          </a:p>
        </p:txBody>
      </p:sp>
      <p:cxnSp>
        <p:nvCxnSpPr>
          <p:cNvPr id="3" name="Connettore diritto 2"/>
          <p:cNvCxnSpPr/>
          <p:nvPr/>
        </p:nvCxnSpPr>
        <p:spPr>
          <a:xfrm flipH="1">
            <a:off x="9911034" y="3431509"/>
            <a:ext cx="646503" cy="900936"/>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78299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defTabSz="457200" eaLnBrk="1" fontAlgn="base" hangingPunct="1">
              <a:spcBef>
                <a:spcPct val="0"/>
              </a:spcBef>
              <a:spcAft>
                <a:spcPct val="0"/>
              </a:spcAft>
            </a:pPr>
            <a:endParaRPr lang="it-IT" altLang="it-IT" smtClean="0">
              <a:solidFill>
                <a:prstClr val="black"/>
              </a:solidFill>
            </a:endParaRPr>
          </a:p>
        </p:txBody>
      </p:sp>
      <p:grpSp>
        <p:nvGrpSpPr>
          <p:cNvPr id="86019" name="Group 3"/>
          <p:cNvGrpSpPr>
            <a:grpSpLocks/>
          </p:cNvGrpSpPr>
          <p:nvPr/>
        </p:nvGrpSpPr>
        <p:grpSpPr bwMode="auto">
          <a:xfrm>
            <a:off x="3" y="797"/>
            <a:ext cx="12189884" cy="6856413"/>
            <a:chOff x="0" y="0"/>
            <a:chExt cx="5759" cy="4319"/>
          </a:xfrm>
        </p:grpSpPr>
        <p:pic>
          <p:nvPicPr>
            <p:cNvPr id="8602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76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86026" name="Text Box 5"/>
            <p:cNvSpPr txBox="1">
              <a:spLocks noChangeArrowheads="1"/>
            </p:cNvSpPr>
            <p:nvPr/>
          </p:nvSpPr>
          <p:spPr bwMode="auto">
            <a:xfrm>
              <a:off x="0" y="0"/>
              <a:ext cx="576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defTabSz="457200" eaLnBrk="1" fontAlgn="base" hangingPunct="1">
                <a:spcBef>
                  <a:spcPct val="0"/>
                </a:spcBef>
                <a:spcAft>
                  <a:spcPct val="0"/>
                </a:spcAft>
              </a:pPr>
              <a:endParaRPr lang="it-IT" altLang="it-IT" smtClean="0">
                <a:solidFill>
                  <a:prstClr val="black"/>
                </a:solidFill>
              </a:endParaRPr>
            </a:p>
          </p:txBody>
        </p:sp>
      </p:grpSp>
      <p:sp>
        <p:nvSpPr>
          <p:cNvPr id="86020" name="Line 6"/>
          <p:cNvSpPr>
            <a:spLocks noChangeShapeType="1"/>
          </p:cNvSpPr>
          <p:nvPr/>
        </p:nvSpPr>
        <p:spPr bwMode="auto">
          <a:xfrm>
            <a:off x="1619251" y="643807"/>
            <a:ext cx="7429500" cy="1587"/>
          </a:xfrm>
          <a:prstGeom prst="line">
            <a:avLst/>
          </a:prstGeom>
          <a:noFill/>
          <a:ln w="9360">
            <a:solidFill>
              <a:srgbClr val="4A7EBB"/>
            </a:solidFill>
            <a:miter lim="800000"/>
            <a:headEnd/>
            <a:tailEnd/>
          </a:ln>
          <a:extLst>
            <a:ext uri="{909E8E84-426E-40DD-AFC4-6F175D3DCCD1}">
              <a14:hiddenFill xmlns:a14="http://schemas.microsoft.com/office/drawing/2010/main">
                <a:noFill/>
              </a14:hiddenFill>
            </a:ext>
          </a:extLst>
        </p:spPr>
        <p:txBody>
          <a:bodyPr/>
          <a:lstStyle/>
          <a:p>
            <a:pPr defTabSz="457200" fontAlgn="base">
              <a:spcBef>
                <a:spcPct val="0"/>
              </a:spcBef>
              <a:spcAft>
                <a:spcPct val="0"/>
              </a:spcAft>
            </a:pPr>
            <a:endParaRPr lang="it-IT" smtClean="0">
              <a:solidFill>
                <a:prstClr val="black"/>
              </a:solidFill>
              <a:latin typeface="Arial" pitchFamily="34" charset="0"/>
              <a:ea typeface="MS PGothic" pitchFamily="34" charset="-128"/>
            </a:endParaRPr>
          </a:p>
        </p:txBody>
      </p:sp>
      <p:sp>
        <p:nvSpPr>
          <p:cNvPr id="86021" name="Rectangle 7"/>
          <p:cNvSpPr>
            <a:spLocks noChangeArrowheads="1"/>
          </p:cNvSpPr>
          <p:nvPr/>
        </p:nvSpPr>
        <p:spPr bwMode="auto">
          <a:xfrm>
            <a:off x="3143830" y="2786932"/>
            <a:ext cx="4286249" cy="71437"/>
          </a:xfrm>
          <a:prstGeom prst="rect">
            <a:avLst/>
          </a:prstGeom>
          <a:solidFill>
            <a:srgbClr val="FF0000"/>
          </a:solidFill>
          <a:ln w="25560">
            <a:solidFill>
              <a:srgbClr val="385D8A"/>
            </a:solidFill>
            <a:miter lim="800000"/>
            <a:headEnd/>
            <a:tailEnd/>
          </a:ln>
        </p:spPr>
        <p:txBody>
          <a:bodyPr wrap="none"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defTabSz="457200" eaLnBrk="1" fontAlgn="base" hangingPunct="1">
              <a:spcBef>
                <a:spcPct val="0"/>
              </a:spcBef>
              <a:spcAft>
                <a:spcPct val="0"/>
              </a:spcAft>
            </a:pPr>
            <a:endParaRPr lang="it-IT" altLang="it-IT" smtClean="0">
              <a:solidFill>
                <a:prstClr val="black"/>
              </a:solidFill>
            </a:endParaRPr>
          </a:p>
        </p:txBody>
      </p:sp>
      <p:sp>
        <p:nvSpPr>
          <p:cNvPr id="86022" name="Rectangle 8"/>
          <p:cNvSpPr>
            <a:spLocks noChangeArrowheads="1"/>
          </p:cNvSpPr>
          <p:nvPr/>
        </p:nvSpPr>
        <p:spPr bwMode="auto">
          <a:xfrm>
            <a:off x="762003" y="4572000"/>
            <a:ext cx="2095500" cy="46038"/>
          </a:xfrm>
          <a:prstGeom prst="rect">
            <a:avLst/>
          </a:prstGeom>
          <a:solidFill>
            <a:srgbClr val="FF0000"/>
          </a:solidFill>
          <a:ln w="25560">
            <a:solidFill>
              <a:srgbClr val="385D8A"/>
            </a:solidFill>
            <a:miter lim="800000"/>
            <a:headEnd/>
            <a:tailEnd/>
          </a:ln>
        </p:spPr>
        <p:txBody>
          <a:bodyPr wrap="none"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defTabSz="457200" eaLnBrk="1" fontAlgn="base" hangingPunct="1">
              <a:spcBef>
                <a:spcPct val="0"/>
              </a:spcBef>
              <a:spcAft>
                <a:spcPct val="0"/>
              </a:spcAft>
            </a:pPr>
            <a:endParaRPr lang="it-IT" altLang="it-IT" smtClean="0">
              <a:solidFill>
                <a:prstClr val="black"/>
              </a:solidFill>
            </a:endParaRPr>
          </a:p>
        </p:txBody>
      </p:sp>
      <p:sp>
        <p:nvSpPr>
          <p:cNvPr id="86023" name="Rectangle 9"/>
          <p:cNvSpPr>
            <a:spLocks noChangeArrowheads="1"/>
          </p:cNvSpPr>
          <p:nvPr/>
        </p:nvSpPr>
        <p:spPr bwMode="auto">
          <a:xfrm>
            <a:off x="1428751" y="2526582"/>
            <a:ext cx="1333500" cy="46037"/>
          </a:xfrm>
          <a:prstGeom prst="rect">
            <a:avLst/>
          </a:prstGeom>
          <a:solidFill>
            <a:srgbClr val="FF0000"/>
          </a:solidFill>
          <a:ln w="25560">
            <a:solidFill>
              <a:srgbClr val="385D8A"/>
            </a:solidFill>
            <a:miter lim="800000"/>
            <a:headEnd/>
            <a:tailEnd/>
          </a:ln>
        </p:spPr>
        <p:txBody>
          <a:bodyPr wrap="none"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defTabSz="457200" eaLnBrk="1" fontAlgn="base" hangingPunct="1">
              <a:spcBef>
                <a:spcPct val="0"/>
              </a:spcBef>
              <a:spcAft>
                <a:spcPct val="0"/>
              </a:spcAft>
            </a:pPr>
            <a:endParaRPr lang="it-IT" altLang="it-IT" smtClean="0">
              <a:solidFill>
                <a:prstClr val="black"/>
              </a:solidFill>
            </a:endParaRPr>
          </a:p>
        </p:txBody>
      </p:sp>
      <p:sp>
        <p:nvSpPr>
          <p:cNvPr id="86024" name="Line 10"/>
          <p:cNvSpPr>
            <a:spLocks noChangeShapeType="1"/>
          </p:cNvSpPr>
          <p:nvPr/>
        </p:nvSpPr>
        <p:spPr bwMode="auto">
          <a:xfrm>
            <a:off x="5810251" y="3857625"/>
            <a:ext cx="3619500" cy="1588"/>
          </a:xfrm>
          <a:prstGeom prst="line">
            <a:avLst/>
          </a:prstGeom>
          <a:noFill/>
          <a:ln w="9360">
            <a:solidFill>
              <a:srgbClr val="FF0000"/>
            </a:solidFill>
            <a:miter lim="800000"/>
            <a:headEnd/>
            <a:tailEnd/>
          </a:ln>
          <a:extLst>
            <a:ext uri="{909E8E84-426E-40DD-AFC4-6F175D3DCCD1}">
              <a14:hiddenFill xmlns:a14="http://schemas.microsoft.com/office/drawing/2010/main">
                <a:noFill/>
              </a14:hiddenFill>
            </a:ext>
          </a:extLst>
        </p:spPr>
        <p:txBody>
          <a:bodyPr/>
          <a:lstStyle/>
          <a:p>
            <a:pPr defTabSz="457200" fontAlgn="base">
              <a:spcBef>
                <a:spcPct val="0"/>
              </a:spcBef>
              <a:spcAft>
                <a:spcPct val="0"/>
              </a:spcAft>
            </a:pPr>
            <a:endParaRPr lang="it-IT" smtClean="0">
              <a:solidFill>
                <a:prstClr val="black"/>
              </a:solidFill>
              <a:latin typeface="Arial" pitchFamily="34" charset="0"/>
              <a:ea typeface="MS PGothic" pitchFamily="34" charset="-128"/>
            </a:endParaRPr>
          </a:p>
        </p:txBody>
      </p:sp>
    </p:spTree>
    <p:extLst>
      <p:ext uri="{BB962C8B-B14F-4D97-AF65-F5344CB8AC3E}">
        <p14:creationId xmlns:p14="http://schemas.microsoft.com/office/powerpoint/2010/main" val="243568788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0" y="1463713"/>
            <a:ext cx="7009080" cy="4992914"/>
          </a:xfrm>
          <a:prstGeom prst="rect">
            <a:avLst/>
          </a:prstGeom>
          <a:ln>
            <a:solidFill>
              <a:srgbClr val="0000FF"/>
            </a:solidFill>
          </a:ln>
        </p:spPr>
      </p:pic>
      <p:sp>
        <p:nvSpPr>
          <p:cNvPr id="3" name="Rettangolo 2"/>
          <p:cNvSpPr/>
          <p:nvPr/>
        </p:nvSpPr>
        <p:spPr>
          <a:xfrm>
            <a:off x="7126515" y="424885"/>
            <a:ext cx="4966724" cy="2585323"/>
          </a:xfrm>
          <a:prstGeom prst="rect">
            <a:avLst/>
          </a:prstGeom>
          <a:solidFill>
            <a:schemeClr val="bg1"/>
          </a:solidFill>
          <a:ln>
            <a:solidFill>
              <a:srgbClr val="0000FF"/>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The recent </a:t>
            </a:r>
            <a:r>
              <a:rPr kumimoji="0" lang="en-US" sz="1800" b="1" i="0" u="none" strike="noStrike" kern="1200" cap="none" spc="0" normalizeH="0" baseline="0" noProof="0" dirty="0">
                <a:ln>
                  <a:noFill/>
                </a:ln>
                <a:solidFill>
                  <a:prstClr val="black"/>
                </a:solidFill>
                <a:effectLst/>
                <a:uLnTx/>
                <a:uFillTx/>
                <a:latin typeface="Calibri"/>
                <a:ea typeface="+mn-ea"/>
                <a:cs typeface="+mn-cs"/>
              </a:rPr>
              <a:t>death</a:t>
            </a:r>
            <a:r>
              <a:rPr kumimoji="0" lang="en-US" sz="1800" b="0" i="0" u="none" strike="noStrike" kern="1200" cap="none" spc="0" normalizeH="0" baseline="0" noProof="0" dirty="0">
                <a:ln>
                  <a:noFill/>
                </a:ln>
                <a:solidFill>
                  <a:prstClr val="black"/>
                </a:solidFill>
                <a:effectLst/>
                <a:uLnTx/>
                <a:uFillTx/>
                <a:latin typeface="Calibri"/>
                <a:ea typeface="+mn-ea"/>
                <a:cs typeface="+mn-cs"/>
              </a:rPr>
              <a:t>, on </a:t>
            </a:r>
            <a:r>
              <a:rPr kumimoji="0" lang="en-US" sz="1800" b="1" i="0" u="none" strike="noStrike" kern="1200" cap="none" spc="0" normalizeH="0" baseline="0" noProof="0" dirty="0">
                <a:ln>
                  <a:noFill/>
                </a:ln>
                <a:solidFill>
                  <a:prstClr val="black"/>
                </a:solidFill>
                <a:effectLst/>
                <a:uLnTx/>
                <a:uFillTx/>
                <a:latin typeface="Calibri"/>
                <a:ea typeface="+mn-ea"/>
                <a:cs typeface="+mn-cs"/>
              </a:rPr>
              <a:t>17 June 1996</a:t>
            </a:r>
            <a:r>
              <a:rPr kumimoji="0" lang="en-US" sz="1800" b="0" i="0" u="none" strike="noStrike" kern="1200" cap="none" spc="0" normalizeH="0" baseline="0" noProof="0" dirty="0">
                <a:ln>
                  <a:noFill/>
                </a:ln>
                <a:solidFill>
                  <a:prstClr val="black"/>
                </a:solidFill>
                <a:effectLst/>
                <a:uLnTx/>
                <a:uFillTx/>
                <a:latin typeface="Calibri"/>
                <a:ea typeface="+mn-ea"/>
                <a:cs typeface="+mn-cs"/>
              </a:rPr>
              <a:t>, of  the noted philosopher of  science, </a:t>
            </a:r>
            <a:r>
              <a:rPr kumimoji="0" lang="en-US" sz="1800" b="1" i="0" u="none" strike="noStrike" kern="1200" cap="none" spc="0" normalizeH="0" baseline="0" noProof="0" dirty="0">
                <a:ln>
                  <a:noFill/>
                </a:ln>
                <a:solidFill>
                  <a:prstClr val="black"/>
                </a:solidFill>
                <a:effectLst/>
                <a:uLnTx/>
                <a:uFillTx/>
                <a:latin typeface="Calibri"/>
                <a:ea typeface="+mn-ea"/>
                <a:cs typeface="+mn-cs"/>
              </a:rPr>
              <a:t>Thomas Kuhn</a:t>
            </a:r>
            <a:r>
              <a:rPr kumimoji="0" lang="en-US" sz="1800" b="0" i="0" u="none" strike="noStrike" kern="1200" cap="none" spc="0" normalizeH="0" baseline="0" noProof="0" dirty="0">
                <a:ln>
                  <a:noFill/>
                </a:ln>
                <a:solidFill>
                  <a:prstClr val="black"/>
                </a:solidFill>
                <a:effectLst/>
                <a:uLnTx/>
                <a:uFillTx/>
                <a:latin typeface="Calibri"/>
                <a:ea typeface="+mn-ea"/>
                <a:cs typeface="+mn-cs"/>
              </a:rPr>
              <a:t>, at age 73, provides a suitable occasion to remember and commemorate </a:t>
            </a:r>
            <a:r>
              <a:rPr kumimoji="0" lang="en-US" sz="1800" b="1" i="0" u="none" strike="noStrike" kern="1200" cap="none" spc="0" normalizeH="0" baseline="0" noProof="0" dirty="0">
                <a:ln>
                  <a:noFill/>
                </a:ln>
                <a:solidFill>
                  <a:prstClr val="black"/>
                </a:solidFill>
                <a:effectLst/>
                <a:uLnTx/>
                <a:uFillTx/>
                <a:latin typeface="Calibri"/>
                <a:ea typeface="+mn-ea"/>
                <a:cs typeface="+mn-cs"/>
              </a:rPr>
              <a:t>his contributions to the  philosophy  of  science.  </a:t>
            </a:r>
            <a:r>
              <a:rPr kumimoji="0" lang="en-US" sz="1800" b="0" i="0" u="none" strike="noStrike" kern="1200" cap="none" spc="0" normalizeH="0" baseline="0" noProof="0" dirty="0">
                <a:ln>
                  <a:noFill/>
                </a:ln>
                <a:solidFill>
                  <a:prstClr val="black"/>
                </a:solidFill>
                <a:effectLst/>
                <a:uLnTx/>
                <a:uFillTx/>
                <a:latin typeface="Calibri"/>
                <a:ea typeface="+mn-ea"/>
                <a:cs typeface="+mn-cs"/>
              </a:rPr>
              <a:t>It  also  provides  an appropriate moment </a:t>
            </a:r>
            <a:r>
              <a:rPr kumimoji="0" lang="en-US" sz="1800" b="1" i="0" u="sng" strike="noStrike" kern="1200" cap="none" spc="0" normalizeH="0" baseline="0" noProof="0" dirty="0">
                <a:ln>
                  <a:noFill/>
                </a:ln>
                <a:solidFill>
                  <a:prstClr val="black"/>
                </a:solidFill>
                <a:effectLst>
                  <a:outerShdw blurRad="38100" dist="38100" dir="2700000" algn="tl">
                    <a:srgbClr val="000000">
                      <a:alpha val="43137"/>
                    </a:srgbClr>
                  </a:outerShdw>
                </a:effectLst>
                <a:highlight>
                  <a:srgbClr val="FFFF00"/>
                </a:highlight>
                <a:uLnTx/>
                <a:uFillTx/>
                <a:latin typeface="Calibri"/>
                <a:ea typeface="+mn-ea"/>
                <a:cs typeface="+mn-cs"/>
              </a:rPr>
              <a:t>to ask how well the Kuhnian idea of scientific  revolutions, which  was  developed  principally from study of the physical sciences, applies to biology</a:t>
            </a:r>
            <a:r>
              <a:rPr kumimoji="0" lang="en-US" sz="1800" b="0" i="0" u="none" strike="noStrike" kern="1200" cap="none" spc="0" normalizeH="0" baseline="0" noProof="0" dirty="0">
                <a:ln>
                  <a:noFill/>
                </a:ln>
                <a:solidFill>
                  <a:prstClr val="black"/>
                </a:solidFill>
                <a:effectLst/>
                <a:uLnTx/>
                <a:uFillTx/>
                <a:latin typeface="Calibri"/>
                <a:ea typeface="+mn-ea"/>
                <a:cs typeface="+mn-cs"/>
              </a:rPr>
              <a:t>. </a:t>
            </a:r>
            <a:endParaRPr kumimoji="0" lang="it-IT"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35842" name="Picture 2" descr="Immagine correla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35643" y="3988490"/>
            <a:ext cx="2011287" cy="2468789"/>
          </a:xfrm>
          <a:prstGeom prst="rect">
            <a:avLst/>
          </a:prstGeom>
          <a:noFill/>
          <a:extLst>
            <a:ext uri="{909E8E84-426E-40DD-AFC4-6F175D3DCCD1}">
              <a14:hiddenFill xmlns:a14="http://schemas.microsoft.com/office/drawing/2010/main">
                <a:solidFill>
                  <a:srgbClr val="FFFFFF"/>
                </a:solidFill>
              </a14:hiddenFill>
            </a:ext>
          </a:extLst>
        </p:spPr>
      </p:pic>
      <p:pic>
        <p:nvPicPr>
          <p:cNvPr id="4" name="Immagin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4395" y="3294327"/>
            <a:ext cx="2095500" cy="3162300"/>
          </a:xfrm>
          <a:prstGeom prst="rect">
            <a:avLst/>
          </a:prstGeom>
        </p:spPr>
      </p:pic>
      <p:pic>
        <p:nvPicPr>
          <p:cNvPr id="35844" name="Picture 4" descr="Risultati immagini per Thomas Kuh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5439" y="505770"/>
            <a:ext cx="1947295" cy="1915886"/>
          </a:xfrm>
          <a:prstGeom prst="rect">
            <a:avLst/>
          </a:prstGeom>
          <a:noFill/>
          <a:ln>
            <a:solidFill>
              <a:srgbClr val="0000FF"/>
            </a:solidFill>
          </a:ln>
          <a:extLst>
            <a:ext uri="{909E8E84-426E-40DD-AFC4-6F175D3DCCD1}">
              <a14:hiddenFill xmlns:a14="http://schemas.microsoft.com/office/drawing/2010/main">
                <a:solidFill>
                  <a:srgbClr val="FFFFFF"/>
                </a:solidFill>
              </a14:hiddenFill>
            </a:ext>
          </a:extLst>
        </p:spPr>
      </p:pic>
      <p:pic>
        <p:nvPicPr>
          <p:cNvPr id="5" name="Immagine 4"/>
          <p:cNvPicPr>
            <a:picLocks noChangeAspect="1"/>
          </p:cNvPicPr>
          <p:nvPr/>
        </p:nvPicPr>
        <p:blipFill>
          <a:blip r:embed="rId6"/>
          <a:stretch>
            <a:fillRect/>
          </a:stretch>
        </p:blipFill>
        <p:spPr>
          <a:xfrm>
            <a:off x="167179" y="737622"/>
            <a:ext cx="2552700" cy="466725"/>
          </a:xfrm>
          <a:prstGeom prst="rect">
            <a:avLst/>
          </a:prstGeom>
          <a:ln>
            <a:solidFill>
              <a:srgbClr val="0000FF"/>
            </a:solidFill>
          </a:ln>
        </p:spPr>
      </p:pic>
      <p:sp>
        <p:nvSpPr>
          <p:cNvPr id="6" name="Rettangolo 5"/>
          <p:cNvSpPr/>
          <p:nvPr/>
        </p:nvSpPr>
        <p:spPr>
          <a:xfrm>
            <a:off x="0" y="13330"/>
            <a:ext cx="5816600" cy="369332"/>
          </a:xfrm>
          <a:prstGeom prst="rect">
            <a:avLst/>
          </a:prstGeom>
          <a:solidFill>
            <a:srgbClr val="FFFF99"/>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it-IT" b="1" i="0" u="none" strike="noStrike" kern="0" cap="none" spc="0" normalizeH="0" baseline="0" noProof="0" dirty="0">
                <a:ln>
                  <a:noFill/>
                </a:ln>
                <a:solidFill>
                  <a:srgbClr val="0000FF"/>
                </a:solidFill>
                <a:effectLst/>
                <a:uLnTx/>
                <a:uFillTx/>
                <a:ea typeface="+mj-ea"/>
                <a:cs typeface="+mj-cs"/>
              </a:rPr>
              <a:t>We are currently facing a </a:t>
            </a:r>
            <a:r>
              <a:rPr kumimoji="0" lang="en-US" altLang="it-IT" b="1" i="1" u="sng" strike="noStrike" kern="0" cap="none" spc="0" normalizeH="0" baseline="0" noProof="0" dirty="0">
                <a:ln>
                  <a:noFill/>
                </a:ln>
                <a:solidFill>
                  <a:srgbClr val="0000FF"/>
                </a:solidFill>
                <a:effectLst/>
                <a:uLnTx/>
                <a:uFillTx/>
                <a:ea typeface="+mj-ea"/>
                <a:cs typeface="+mj-cs"/>
              </a:rPr>
              <a:t>paradigm shift</a:t>
            </a:r>
            <a:r>
              <a:rPr kumimoji="0" lang="en-US" altLang="it-IT" b="1" i="1" u="none" strike="noStrike" kern="0" cap="none" spc="0" normalizeH="0" baseline="0" noProof="0" dirty="0">
                <a:ln>
                  <a:noFill/>
                </a:ln>
                <a:solidFill>
                  <a:srgbClr val="0000FF"/>
                </a:solidFill>
                <a:effectLst/>
                <a:uLnTx/>
                <a:uFillTx/>
                <a:ea typeface="+mj-ea"/>
                <a:cs typeface="+mj-cs"/>
              </a:rPr>
              <a:t> </a:t>
            </a:r>
            <a:r>
              <a:rPr kumimoji="0" lang="en-US" altLang="it-IT" b="1" i="0" u="none" strike="noStrike" kern="0" cap="none" spc="0" normalizeH="0" baseline="0" noProof="0" dirty="0">
                <a:ln>
                  <a:noFill/>
                </a:ln>
                <a:solidFill>
                  <a:srgbClr val="0000FF"/>
                </a:solidFill>
                <a:effectLst/>
                <a:uLnTx/>
                <a:uFillTx/>
                <a:ea typeface="+mj-ea"/>
                <a:cs typeface="+mj-cs"/>
              </a:rPr>
              <a:t>in biomedicine</a:t>
            </a:r>
            <a:endParaRPr kumimoji="0" lang="it-IT"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145203483"/>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6626"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436" y="1125538"/>
            <a:ext cx="7921625"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66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1" y="3144838"/>
            <a:ext cx="3411539" cy="29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6628"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67576" y="3146425"/>
            <a:ext cx="2924175" cy="300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66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0" y="0"/>
            <a:ext cx="9144000"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6630" name="Rectangle 6"/>
          <p:cNvSpPr>
            <a:spLocks noChangeArrowheads="1"/>
          </p:cNvSpPr>
          <p:nvPr/>
        </p:nvSpPr>
        <p:spPr bwMode="auto">
          <a:xfrm>
            <a:off x="2024498" y="2714625"/>
            <a:ext cx="6143625" cy="46038"/>
          </a:xfrm>
          <a:prstGeom prst="rect">
            <a:avLst/>
          </a:prstGeom>
          <a:solidFill>
            <a:srgbClr val="4F81BD"/>
          </a:solidFill>
          <a:ln w="25560">
            <a:solidFill>
              <a:srgbClr val="385D8A"/>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26631" name="Line 9"/>
          <p:cNvSpPr>
            <a:spLocks noChangeShapeType="1"/>
          </p:cNvSpPr>
          <p:nvPr/>
        </p:nvSpPr>
        <p:spPr bwMode="auto">
          <a:xfrm>
            <a:off x="1717683" y="5643563"/>
            <a:ext cx="2663825"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6632" name="Line 11"/>
          <p:cNvSpPr>
            <a:spLocks noChangeShapeType="1"/>
          </p:cNvSpPr>
          <p:nvPr/>
        </p:nvSpPr>
        <p:spPr bwMode="auto">
          <a:xfrm>
            <a:off x="2024104" y="3571875"/>
            <a:ext cx="2089151"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6633" name="Line 13"/>
          <p:cNvSpPr>
            <a:spLocks noChangeShapeType="1"/>
          </p:cNvSpPr>
          <p:nvPr/>
        </p:nvSpPr>
        <p:spPr bwMode="auto">
          <a:xfrm>
            <a:off x="2220917" y="5000625"/>
            <a:ext cx="2160587"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cxnSp>
        <p:nvCxnSpPr>
          <p:cNvPr id="18" name="Connettore 1 17"/>
          <p:cNvCxnSpPr>
            <a:cxnSpLocks noChangeShapeType="1"/>
          </p:cNvCxnSpPr>
          <p:nvPr/>
        </p:nvCxnSpPr>
        <p:spPr bwMode="auto">
          <a:xfrm>
            <a:off x="1667310" y="5999816"/>
            <a:ext cx="1357313" cy="1587"/>
          </a:xfrm>
          <a:prstGeom prst="line">
            <a:avLst/>
          </a:prstGeom>
          <a:noFill/>
          <a:ln w="38100">
            <a:solidFill>
              <a:schemeClr val="tx1"/>
            </a:solidFill>
            <a:round/>
            <a:headEnd/>
            <a:tailEnd/>
          </a:ln>
          <a:effectLst>
            <a:outerShdw blurRad="63500" dist="20000" dir="5400000" rotWithShape="0">
              <a:srgbClr val="000000">
                <a:alpha val="37999"/>
              </a:srgbClr>
            </a:outerShdw>
          </a:effectLst>
          <a:extLst/>
        </p:spPr>
      </p:cxnSp>
      <p:sp>
        <p:nvSpPr>
          <p:cNvPr id="13" name="Rettangolo 12"/>
          <p:cNvSpPr/>
          <p:nvPr/>
        </p:nvSpPr>
        <p:spPr>
          <a:xfrm>
            <a:off x="0" y="6144277"/>
            <a:ext cx="10668000" cy="584775"/>
          </a:xfrm>
          <a:prstGeom prst="rect">
            <a:avLst/>
          </a:prstGeom>
          <a:solidFill>
            <a:srgbClr val="FFFF00"/>
          </a:solidFill>
          <a:ln w="28575">
            <a:solidFill>
              <a:srgbClr val="FF000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In 1997 the well known molecular biologist </a:t>
            </a:r>
            <a:r>
              <a:rPr kumimoji="0" lang="en-US" sz="1600" b="1" i="0" u="none" strike="noStrike" kern="0" cap="none" spc="0" normalizeH="0" baseline="0" noProof="0" dirty="0">
                <a:ln>
                  <a:noFill/>
                </a:ln>
                <a:solidFill>
                  <a:sysClr val="windowText" lastClr="000000"/>
                </a:solidFill>
                <a:effectLst/>
                <a:uLnTx/>
                <a:uFillTx/>
                <a:latin typeface="Calibri"/>
                <a:ea typeface="+mn-ea"/>
                <a:cs typeface="+mn-cs"/>
              </a:rPr>
              <a:t>R. </a:t>
            </a:r>
            <a:r>
              <a:rPr kumimoji="0" lang="en-US" sz="1600" b="1" i="0" u="none" strike="noStrike" kern="0" cap="none" spc="0" normalizeH="0" baseline="0" noProof="0" dirty="0" err="1">
                <a:ln>
                  <a:noFill/>
                </a:ln>
                <a:solidFill>
                  <a:sysClr val="windowText" lastClr="000000"/>
                </a:solidFill>
                <a:effectLst/>
                <a:uLnTx/>
                <a:uFillTx/>
                <a:latin typeface="Calibri"/>
                <a:ea typeface="+mn-ea"/>
                <a:cs typeface="+mn-cs"/>
              </a:rPr>
              <a:t>Strohman</a:t>
            </a: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 attempted an oblique </a:t>
            </a:r>
            <a:r>
              <a:rPr kumimoji="0" lang="en-US" sz="1600" b="1"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a:ea typeface="+mn-ea"/>
                <a:cs typeface="+mn-cs"/>
              </a:rPr>
              <a:t>attack</a:t>
            </a:r>
            <a:r>
              <a:rPr kumimoji="0" lang="en-US" sz="1600" b="0"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a:ea typeface="+mn-ea"/>
                <a:cs typeface="+mn-cs"/>
              </a:rPr>
              <a:t> </a:t>
            </a:r>
            <a:r>
              <a:rPr kumimoji="0" lang="en-US" sz="1600" b="1"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a:ea typeface="+mn-ea"/>
                <a:cs typeface="+mn-cs"/>
              </a:rPr>
              <a:t>against the </a:t>
            </a:r>
            <a:r>
              <a:rPr kumimoji="0" lang="en-US" sz="1600" b="1" i="1"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a:ea typeface="+mn-ea"/>
                <a:cs typeface="+mn-cs"/>
              </a:rPr>
              <a:t>central dogma </a:t>
            </a:r>
            <a:r>
              <a:rPr kumimoji="0" lang="en-US" sz="1600" b="1"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a:ea typeface="+mn-ea"/>
                <a:cs typeface="+mn-cs"/>
              </a:rPr>
              <a:t>of molecular biology</a:t>
            </a: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 the </a:t>
            </a:r>
            <a:r>
              <a:rPr kumimoji="0" lang="en-US" sz="16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a:ea typeface="+mn-ea"/>
                <a:cs typeface="+mn-cs"/>
              </a:rPr>
              <a:t>deterministic, linear, </a:t>
            </a:r>
            <a:r>
              <a:rPr kumimoji="0" lang="en-US" sz="1600" b="1" i="0" u="sng" strike="noStrike" kern="0" cap="none" spc="0" normalizeH="0" baseline="0" noProof="0" dirty="0" err="1">
                <a:ln>
                  <a:noFill/>
                </a:ln>
                <a:solidFill>
                  <a:sysClr val="windowText" lastClr="000000"/>
                </a:solidFill>
                <a:effectLst>
                  <a:outerShdw blurRad="38100" dist="38100" dir="2700000" algn="tl">
                    <a:srgbClr val="000000">
                      <a:alpha val="43137"/>
                    </a:srgbClr>
                  </a:outerShdw>
                </a:effectLst>
                <a:uLnTx/>
                <a:uFillTx/>
                <a:latin typeface="Calibri"/>
                <a:ea typeface="+mn-ea"/>
                <a:cs typeface="+mn-cs"/>
              </a:rPr>
              <a:t>uni</a:t>
            </a:r>
            <a:r>
              <a:rPr kumimoji="0" lang="en-US" sz="1600" b="1"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a:ea typeface="+mn-ea"/>
                <a:cs typeface="+mn-cs"/>
              </a:rPr>
              <a:t>-directional </a:t>
            </a:r>
            <a:r>
              <a:rPr kumimoji="0" lang="en-US" sz="1600" b="1" i="0" u="none" strike="noStrike" kern="0" cap="none" spc="0" normalizeH="0" baseline="0" noProof="0" dirty="0">
                <a:ln>
                  <a:noFill/>
                </a:ln>
                <a:solidFill>
                  <a:sysClr val="windowText" lastClr="000000"/>
                </a:solidFill>
                <a:effectLst/>
                <a:uLnTx/>
                <a:uFillTx/>
                <a:latin typeface="Calibri"/>
                <a:ea typeface="+mn-ea"/>
                <a:cs typeface="+mn-cs"/>
              </a:rPr>
              <a:t>pathway from DNA to RNA to proteins to phenotype..</a:t>
            </a:r>
            <a:endParaRPr kumimoji="0" lang="it-IT" sz="16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19" name="Rectangle 1"/>
          <p:cNvSpPr>
            <a:spLocks noChangeArrowheads="1"/>
          </p:cNvSpPr>
          <p:nvPr/>
        </p:nvSpPr>
        <p:spPr bwMode="auto">
          <a:xfrm>
            <a:off x="10706329" y="267127"/>
            <a:ext cx="1500187" cy="5755422"/>
          </a:xfrm>
          <a:prstGeom prst="rect">
            <a:avLst/>
          </a:prstGeom>
          <a:solidFill>
            <a:srgbClr val="FFFF00"/>
          </a:solidFill>
          <a:ln w="9525">
            <a:solidFill>
              <a:schemeClr val="tx1"/>
            </a:solidFill>
            <a:miter lim="800000"/>
            <a:headEnd/>
            <a:tailEnd/>
          </a:ln>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srgbClr val="0000FF"/>
                </a:solidFill>
                <a:effectLst/>
                <a:uLnTx/>
                <a:uFillTx/>
                <a:latin typeface="Calibri"/>
                <a:ea typeface="Times New Roman" pitchFamily="18" charset="0"/>
                <a:cs typeface="+mn-cs"/>
              </a:rPr>
              <a:t>We have </a:t>
            </a:r>
            <a:r>
              <a:rPr kumimoji="0" lang="en-GB" sz="1600" b="1" i="0" u="sng" strike="noStrike" kern="0" cap="none" spc="0" normalizeH="0" baseline="0" noProof="0" dirty="0">
                <a:ln>
                  <a:noFill/>
                </a:ln>
                <a:solidFill>
                  <a:srgbClr val="0000FF"/>
                </a:solidFill>
                <a:effectLst/>
                <a:uLnTx/>
                <a:uFillTx/>
                <a:latin typeface="Calibri"/>
                <a:ea typeface="Times New Roman" pitchFamily="18" charset="0"/>
                <a:cs typeface="+mn-cs"/>
              </a:rPr>
              <a:t>wrongly extended the linear theory of the gene </a:t>
            </a:r>
            <a:r>
              <a:rPr kumimoji="0" lang="en-GB" sz="1600" b="0" i="0" u="none" strike="noStrike" kern="0" cap="none" spc="0" normalizeH="0" baseline="0" noProof="0" dirty="0">
                <a:ln>
                  <a:noFill/>
                </a:ln>
                <a:solidFill>
                  <a:sysClr val="windowText" lastClr="000000"/>
                </a:solidFill>
                <a:effectLst/>
                <a:uLnTx/>
                <a:uFillTx/>
                <a:latin typeface="Calibri"/>
                <a:ea typeface="Times New Roman" pitchFamily="18" charset="0"/>
                <a:cs typeface="+mn-cs"/>
              </a:rPr>
              <a:t>to the “realm”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sysClr val="windowText" lastClr="000000"/>
                </a:solidFill>
                <a:effectLst/>
                <a:uLnTx/>
                <a:uFillTx/>
                <a:latin typeface="Calibri"/>
                <a:ea typeface="Times New Roman" pitchFamily="18" charset="0"/>
                <a:cs typeface="+mn-cs"/>
              </a:rPr>
              <a:t>of the gene management... but the </a:t>
            </a:r>
            <a:r>
              <a:rPr kumimoji="0" lang="en-GB" sz="1600" b="1" i="0" u="sng" strike="noStrike" kern="0" cap="none" spc="0" normalizeH="0" baseline="0" noProof="0" dirty="0">
                <a:ln>
                  <a:noFill/>
                </a:ln>
                <a:solidFill>
                  <a:sysClr val="windowText" lastClr="000000"/>
                </a:solidFill>
                <a:effectLst/>
                <a:uLnTx/>
                <a:uFillTx/>
                <a:latin typeface="Calibri"/>
                <a:ea typeface="Times New Roman" pitchFamily="18" charset="0"/>
                <a:cs typeface="+mn-cs"/>
              </a:rPr>
              <a:t>gene management is an entirely different process, </a:t>
            </a:r>
            <a:r>
              <a:rPr kumimoji="0" lang="en-GB" sz="1600" b="0" i="0" u="none" strike="noStrike" kern="0" cap="none" spc="0" normalizeH="0" baseline="0" noProof="0" dirty="0">
                <a:ln>
                  <a:noFill/>
                </a:ln>
                <a:solidFill>
                  <a:sysClr val="windowText" lastClr="000000"/>
                </a:solidFill>
                <a:effectLst/>
                <a:uLnTx/>
                <a:uFillTx/>
                <a:latin typeface="Calibri"/>
                <a:ea typeface="Times New Roman" pitchFamily="18" charset="0"/>
                <a:cs typeface="+mn-cs"/>
              </a:rPr>
              <a:t>involving </a:t>
            </a:r>
            <a:r>
              <a:rPr kumimoji="0" lang="en-GB" sz="16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Calibri"/>
                <a:ea typeface="Times New Roman" pitchFamily="18" charset="0"/>
                <a:cs typeface="+mn-cs"/>
              </a:rPr>
              <a:t>interactive cellular processes that display an </a:t>
            </a:r>
            <a:r>
              <a:rPr kumimoji="0" lang="en-GB" sz="1600" b="1" i="0" u="sng"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Calibri"/>
                <a:ea typeface="Times New Roman" pitchFamily="18" charset="0"/>
                <a:cs typeface="+mn-cs"/>
              </a:rPr>
              <a:t>interactive complexity… which is epigenetic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sng"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Calibri"/>
                <a:ea typeface="Times New Roman" pitchFamily="18" charset="0"/>
                <a:cs typeface="+mn-cs"/>
              </a:rPr>
              <a:t>in nature</a:t>
            </a:r>
            <a:endParaRPr kumimoji="0" lang="en-GB" sz="1600" b="1" i="0" u="sng"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Calibri"/>
              <a:ea typeface="+mn-ea"/>
              <a:cs typeface="+mn-cs"/>
            </a:endParaRPr>
          </a:p>
        </p:txBody>
      </p:sp>
      <p:sp>
        <p:nvSpPr>
          <p:cNvPr id="20" name="Ettagono 19"/>
          <p:cNvSpPr/>
          <p:nvPr/>
        </p:nvSpPr>
        <p:spPr>
          <a:xfrm>
            <a:off x="180863" y="5707036"/>
            <a:ext cx="357188" cy="414337"/>
          </a:xfrm>
          <a:prstGeom prst="heptagon">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0" cap="none" spc="0" normalizeH="0" baseline="0" noProof="0" dirty="0">
                <a:ln>
                  <a:noFill/>
                </a:ln>
                <a:solidFill>
                  <a:srgbClr val="0000FF"/>
                </a:solidFill>
                <a:effectLst/>
                <a:uLnTx/>
                <a:uFillTx/>
                <a:latin typeface="Calibri"/>
                <a:ea typeface="+mn-ea"/>
                <a:cs typeface="+mn-cs"/>
              </a:rPr>
              <a:t>1</a:t>
            </a:r>
          </a:p>
        </p:txBody>
      </p:sp>
      <p:sp>
        <p:nvSpPr>
          <p:cNvPr id="21" name="Ettagono 20"/>
          <p:cNvSpPr/>
          <p:nvPr/>
        </p:nvSpPr>
        <p:spPr>
          <a:xfrm>
            <a:off x="4391027" y="3224216"/>
            <a:ext cx="357188" cy="414337"/>
          </a:xfrm>
          <a:prstGeom prst="heptagon">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0" cap="none" spc="0" normalizeH="0" baseline="0" noProof="0" dirty="0">
                <a:ln>
                  <a:noFill/>
                </a:ln>
                <a:solidFill>
                  <a:srgbClr val="0000FF"/>
                </a:solidFill>
                <a:effectLst/>
                <a:uLnTx/>
                <a:uFillTx/>
                <a:latin typeface="Calibri"/>
                <a:ea typeface="+mn-ea"/>
                <a:cs typeface="+mn-cs"/>
              </a:rPr>
              <a:t>2</a:t>
            </a:r>
          </a:p>
        </p:txBody>
      </p:sp>
      <p:sp>
        <p:nvSpPr>
          <p:cNvPr id="22" name="Ettagono 21"/>
          <p:cNvSpPr/>
          <p:nvPr/>
        </p:nvSpPr>
        <p:spPr>
          <a:xfrm>
            <a:off x="11641933" y="307977"/>
            <a:ext cx="357187" cy="414337"/>
          </a:xfrm>
          <a:prstGeom prst="heptagon">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0" cap="none" spc="0" normalizeH="0" baseline="0" noProof="0" dirty="0">
                <a:ln>
                  <a:noFill/>
                </a:ln>
                <a:solidFill>
                  <a:srgbClr val="0000FF"/>
                </a:solidFill>
                <a:effectLst/>
                <a:uLnTx/>
                <a:uFillTx/>
                <a:latin typeface="Calibri"/>
                <a:ea typeface="+mn-ea"/>
                <a:cs typeface="+mn-cs"/>
              </a:rPr>
              <a:t>3</a:t>
            </a:r>
          </a:p>
        </p:txBody>
      </p:sp>
      <p:sp>
        <p:nvSpPr>
          <p:cNvPr id="26640" name="Line 11"/>
          <p:cNvSpPr>
            <a:spLocks noChangeShapeType="1"/>
          </p:cNvSpPr>
          <p:nvPr/>
        </p:nvSpPr>
        <p:spPr bwMode="auto">
          <a:xfrm>
            <a:off x="1524434" y="3929063"/>
            <a:ext cx="2089151"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6641" name="Line 11"/>
          <p:cNvSpPr>
            <a:spLocks noChangeShapeType="1"/>
          </p:cNvSpPr>
          <p:nvPr/>
        </p:nvSpPr>
        <p:spPr bwMode="auto">
          <a:xfrm>
            <a:off x="2309876" y="4286250"/>
            <a:ext cx="2089151"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6642" name="Line 11"/>
          <p:cNvSpPr>
            <a:spLocks noChangeShapeType="1"/>
          </p:cNvSpPr>
          <p:nvPr/>
        </p:nvSpPr>
        <p:spPr bwMode="auto">
          <a:xfrm>
            <a:off x="2238376" y="4643438"/>
            <a:ext cx="2089151"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3" name="Rectangle 8"/>
          <p:cNvSpPr>
            <a:spLocks noChangeArrowheads="1"/>
          </p:cNvSpPr>
          <p:nvPr/>
        </p:nvSpPr>
        <p:spPr bwMode="auto">
          <a:xfrm>
            <a:off x="35721" y="652"/>
            <a:ext cx="1449952" cy="1323439"/>
          </a:xfrm>
          <a:prstGeom prst="rect">
            <a:avLst/>
          </a:prstGeom>
          <a:solidFill>
            <a:srgbClr val="FFFF00"/>
          </a:solidFill>
          <a:ln w="28575">
            <a:solidFill>
              <a:srgbClr val="0000FF"/>
            </a:solidFill>
            <a:miter lim="800000"/>
            <a:headEnd/>
            <a:tailEnd/>
          </a:ln>
          <a:effectLst>
            <a:prstShdw prst="shdw17" dist="17961" dir="2700000">
              <a:srgbClr val="999900"/>
            </a:prstShdw>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0" cap="none" spc="0" normalizeH="0" baseline="0" noProof="0" dirty="0">
                <a:ln>
                  <a:noFill/>
                </a:ln>
                <a:solidFill>
                  <a:sysClr val="windowText" lastClr="000000"/>
                </a:solidFill>
                <a:effectLst/>
                <a:uLnTx/>
                <a:uFillTx/>
                <a:latin typeface="Calibri"/>
                <a:ea typeface="+mn-ea"/>
                <a:cs typeface="+mn-cs"/>
              </a:rPr>
              <a:t> </a:t>
            </a:r>
            <a:r>
              <a:rPr kumimoji="0" lang="it-IT" sz="2000" b="1" i="1" u="none" strike="noStrike" kern="0" cap="none" spc="0" normalizeH="0" baseline="0" noProof="0" dirty="0" err="1">
                <a:ln>
                  <a:noFill/>
                </a:ln>
                <a:solidFill>
                  <a:sysClr val="windowText" lastClr="000000"/>
                </a:solidFill>
                <a:effectLst/>
                <a:uLnTx/>
                <a:uFillTx/>
                <a:latin typeface="Calibri"/>
                <a:ea typeface="+mn-ea"/>
                <a:cs typeface="+mn-cs"/>
              </a:rPr>
              <a:t>Towards</a:t>
            </a:r>
            <a:r>
              <a:rPr kumimoji="0" lang="it-IT" sz="2000" b="1" i="1" u="none" strike="noStrike" kern="0" cap="none" spc="0" normalizeH="0" baseline="0" noProof="0" dirty="0">
                <a:ln>
                  <a:noFill/>
                </a:ln>
                <a:solidFill>
                  <a:sysClr val="windowText" lastClr="000000"/>
                </a:solidFill>
                <a:effectLst/>
                <a:uLnTx/>
                <a:uFillTx/>
                <a:latin typeface="Calibri"/>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1" i="1" u="none" strike="noStrike" kern="0" cap="none" spc="0" normalizeH="0" baseline="0" noProof="0" dirty="0">
                <a:ln>
                  <a:noFill/>
                </a:ln>
                <a:solidFill>
                  <a:sysClr val="windowText" lastClr="000000"/>
                </a:solidFill>
                <a:effectLst/>
                <a:uLnTx/>
                <a:uFillTx/>
                <a:latin typeface="Calibri"/>
                <a:ea typeface="+mn-ea"/>
                <a:cs typeface="+mn-cs"/>
              </a:rPr>
              <a:t>a </a:t>
            </a:r>
            <a:r>
              <a:rPr kumimoji="0" lang="it-IT" sz="2000" b="1" i="1" u="none" strike="noStrike" kern="0" cap="none" spc="0" normalizeH="0" baseline="0" noProof="0" dirty="0" err="1">
                <a:ln>
                  <a:noFill/>
                </a:ln>
                <a:solidFill>
                  <a:srgbClr val="0000FF"/>
                </a:solidFill>
                <a:effectLst>
                  <a:outerShdw blurRad="38100" dist="38100" dir="2700000" algn="tl">
                    <a:srgbClr val="000000">
                      <a:alpha val="43137"/>
                    </a:srgbClr>
                  </a:outerShdw>
                </a:effectLst>
                <a:uLnTx/>
                <a:uFillTx/>
                <a:latin typeface="Calibri"/>
                <a:ea typeface="+mn-ea"/>
                <a:cs typeface="+mn-cs"/>
              </a:rPr>
              <a:t>Kuhnian</a:t>
            </a:r>
            <a:r>
              <a:rPr kumimoji="0" lang="it-IT" sz="2000" b="1" i="1" u="none"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Calibri"/>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1" i="1" u="none" strike="noStrike" kern="0" cap="none" spc="0" normalizeH="0" baseline="0" noProof="0" dirty="0" err="1">
                <a:ln>
                  <a:noFill/>
                </a:ln>
                <a:solidFill>
                  <a:srgbClr val="0000FF"/>
                </a:solidFill>
                <a:effectLst>
                  <a:outerShdw blurRad="38100" dist="38100" dir="2700000" algn="tl">
                    <a:srgbClr val="000000">
                      <a:alpha val="43137"/>
                    </a:srgbClr>
                  </a:outerShdw>
                </a:effectLst>
                <a:uLnTx/>
                <a:uFillTx/>
                <a:latin typeface="Calibri"/>
                <a:ea typeface="+mn-ea"/>
                <a:cs typeface="+mn-cs"/>
              </a:rPr>
              <a:t>Revolution</a:t>
            </a:r>
            <a:r>
              <a:rPr kumimoji="0" lang="it-IT" sz="2000" b="1" i="1" u="none"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Calibri"/>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1" i="1" u="none" strike="noStrike" kern="0" cap="none" spc="0" normalizeH="0" baseline="0" noProof="0" dirty="0">
                <a:ln>
                  <a:noFill/>
                </a:ln>
                <a:solidFill>
                  <a:sysClr val="windowText" lastClr="000000"/>
                </a:solidFill>
                <a:effectLst/>
                <a:uLnTx/>
                <a:uFillTx/>
                <a:latin typeface="Calibri"/>
                <a:ea typeface="+mn-ea"/>
                <a:cs typeface="+mn-cs"/>
              </a:rPr>
              <a:t>in </a:t>
            </a:r>
            <a:r>
              <a:rPr kumimoji="0" lang="it-IT" sz="2000" b="1" i="1" u="none" strike="noStrike" kern="0" cap="none" spc="0" normalizeH="0" baseline="0" noProof="0" dirty="0" err="1">
                <a:ln>
                  <a:noFill/>
                </a:ln>
                <a:solidFill>
                  <a:sysClr val="windowText" lastClr="000000"/>
                </a:solidFill>
                <a:effectLst/>
                <a:uLnTx/>
                <a:uFillTx/>
                <a:latin typeface="Calibri"/>
                <a:ea typeface="+mn-ea"/>
                <a:cs typeface="+mn-cs"/>
              </a:rPr>
              <a:t>Biology</a:t>
            </a:r>
            <a:endParaRPr kumimoji="0" lang="it-IT" sz="2000" b="1" i="1" u="sng" strike="noStrike" kern="0" cap="none" spc="0" normalizeH="0" baseline="0" noProof="0" dirty="0">
              <a:ln>
                <a:noFill/>
              </a:ln>
              <a:solidFill>
                <a:srgbClr val="0000FF"/>
              </a:solidFill>
              <a:effectLst/>
              <a:uLnTx/>
              <a:uFillTx/>
              <a:latin typeface="Calibri"/>
              <a:ea typeface="+mn-ea"/>
              <a:cs typeface="+mn-cs"/>
            </a:endParaRPr>
          </a:p>
        </p:txBody>
      </p:sp>
      <p:cxnSp>
        <p:nvCxnSpPr>
          <p:cNvPr id="3" name="Connettore 2 2"/>
          <p:cNvCxnSpPr/>
          <p:nvPr/>
        </p:nvCxnSpPr>
        <p:spPr>
          <a:xfrm flipH="1" flipV="1">
            <a:off x="4933951" y="5001277"/>
            <a:ext cx="879476" cy="110557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Connettore 2 5"/>
          <p:cNvCxnSpPr/>
          <p:nvPr/>
        </p:nvCxnSpPr>
        <p:spPr>
          <a:xfrm flipV="1">
            <a:off x="9446061" y="3929715"/>
            <a:ext cx="1091745" cy="215423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084812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Text Box 1"/>
          <p:cNvSpPr txBox="1">
            <a:spLocks noChangeArrowheads="1"/>
          </p:cNvSpPr>
          <p:nvPr/>
        </p:nvSpPr>
        <p:spPr bwMode="auto">
          <a:xfrm>
            <a:off x="1738313" y="214313"/>
            <a:ext cx="8564563" cy="500062"/>
          </a:xfrm>
          <a:prstGeom prst="rect">
            <a:avLst/>
          </a:prstGeom>
          <a:solidFill>
            <a:srgbClr val="FFC000"/>
          </a:solidFill>
          <a:ln w="9525">
            <a:solidFill>
              <a:schemeClr val="accent1"/>
            </a:solidFill>
            <a:round/>
            <a:headEnd/>
            <a:tailEnd/>
          </a:ln>
        </p:spPr>
        <p:txBody>
          <a:bodyPr lIns="0" tIns="0" rIns="0" bIns="0"/>
          <a:lstStyle>
            <a:lvl1pPr>
              <a:spcBef>
                <a:spcPct val="20000"/>
              </a:spcBef>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a:pPr>
            <a:r>
              <a:rPr kumimoji="0" lang="en-GB" altLang="it-IT" sz="1500" b="1" i="0" u="none" strike="noStrike" kern="0" cap="none" spc="0" normalizeH="0" baseline="0" noProof="0">
                <a:ln>
                  <a:noFill/>
                </a:ln>
                <a:solidFill>
                  <a:srgbClr val="000000"/>
                </a:solidFill>
                <a:effectLst/>
                <a:uLnTx/>
                <a:uFillTx/>
                <a:latin typeface="Arial" panose="020B0604020202020204" pitchFamily="34" charset="0"/>
                <a:ea typeface="msgothic"/>
                <a:cs typeface="msgothic"/>
              </a:rPr>
              <a:t>Francis Crick's statement of the </a:t>
            </a:r>
            <a:r>
              <a:rPr kumimoji="0" lang="en-GB" altLang="it-IT" sz="1500" b="1" i="0" u="sng" strike="noStrike" kern="0" cap="none" spc="0" normalizeH="0" baseline="0" noProof="0">
                <a:ln>
                  <a:noFill/>
                </a:ln>
                <a:solidFill>
                  <a:srgbClr val="000000"/>
                </a:solidFill>
                <a:effectLst/>
                <a:uLnTx/>
                <a:uFillTx/>
                <a:latin typeface="Arial" panose="020B0604020202020204" pitchFamily="34" charset="0"/>
                <a:ea typeface="msgothic"/>
                <a:cs typeface="msgothic"/>
              </a:rPr>
              <a:t>central dogma</a:t>
            </a:r>
            <a:r>
              <a:rPr kumimoji="0" lang="en-GB" altLang="it-IT" sz="1500" b="1" i="0" u="none" strike="noStrike" kern="0" cap="none" spc="0" normalizeH="0" baseline="0" noProof="0">
                <a:ln>
                  <a:noFill/>
                </a:ln>
                <a:solidFill>
                  <a:srgbClr val="000000"/>
                </a:solidFill>
                <a:effectLst/>
                <a:uLnTx/>
                <a:uFillTx/>
                <a:latin typeface="Arial" panose="020B0604020202020204" pitchFamily="34" charset="0"/>
                <a:ea typeface="msgothic"/>
                <a:cs typeface="msgothic"/>
              </a:rPr>
              <a:t>, </a:t>
            </a:r>
            <a:r>
              <a:rPr kumimoji="0" lang="en-GB" altLang="it-IT" sz="1500" b="1" i="0" u="sng" strike="noStrike" kern="0" cap="none" spc="0" normalizeH="0" baseline="0" noProof="0">
                <a:ln>
                  <a:noFill/>
                </a:ln>
                <a:solidFill>
                  <a:srgbClr val="000000"/>
                </a:solidFill>
                <a:effectLst/>
                <a:uLnTx/>
                <a:uFillTx/>
                <a:latin typeface="Arial" panose="020B0604020202020204" pitchFamily="34" charset="0"/>
                <a:ea typeface="msgothic"/>
                <a:cs typeface="msgothic"/>
              </a:rPr>
              <a:t>from an </a:t>
            </a:r>
            <a:r>
              <a:rPr kumimoji="0" lang="en-GB" altLang="it-IT" sz="1500" b="1" i="0" u="sng" strike="noStrike" kern="0" cap="none" spc="0" normalizeH="0" baseline="0" noProof="0">
                <a:ln>
                  <a:noFill/>
                </a:ln>
                <a:solidFill>
                  <a:srgbClr val="0000FF"/>
                </a:solidFill>
                <a:effectLst/>
                <a:uLnTx/>
                <a:uFillTx/>
                <a:latin typeface="Arial" panose="020B0604020202020204" pitchFamily="34" charset="0"/>
                <a:ea typeface="msgothic"/>
                <a:cs typeface="msgothic"/>
              </a:rPr>
              <a:t>early draft of Crick (1958)</a:t>
            </a:r>
          </a:p>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a:pPr>
            <a:r>
              <a:rPr kumimoji="0" lang="en-GB" altLang="it-IT" sz="1200" b="1" i="0" u="none" strike="noStrike" kern="0" cap="none" spc="0" normalizeH="0" baseline="0" noProof="0">
                <a:ln>
                  <a:noFill/>
                </a:ln>
                <a:solidFill>
                  <a:srgbClr val="000000"/>
                </a:solidFill>
                <a:effectLst/>
                <a:uLnTx/>
                <a:uFillTx/>
                <a:latin typeface="Arial" panose="020B0604020202020204" pitchFamily="34" charset="0"/>
                <a:ea typeface="msgothic"/>
                <a:cs typeface="msgothic"/>
              </a:rPr>
              <a:t>available at http://profiles.nlm.nih.gov/SC/B/B/F/T/_/scbbft.pdf</a:t>
            </a:r>
          </a:p>
        </p:txBody>
      </p:sp>
      <p:pic>
        <p:nvPicPr>
          <p:cNvPr id="3584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61489" y="6336366"/>
            <a:ext cx="966787"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584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95997" y="979489"/>
            <a:ext cx="6367463" cy="543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5845" name="Text Box 4"/>
          <p:cNvSpPr txBox="1">
            <a:spLocks noChangeArrowheads="1"/>
          </p:cNvSpPr>
          <p:nvPr/>
        </p:nvSpPr>
        <p:spPr bwMode="auto">
          <a:xfrm>
            <a:off x="3881871" y="6501466"/>
            <a:ext cx="3917951" cy="23177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tabLst>
                <a:tab pos="655638" algn="l"/>
                <a:tab pos="1312863" algn="l"/>
                <a:tab pos="1968500" algn="l"/>
                <a:tab pos="2625725" algn="l"/>
                <a:tab pos="3282950"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655638" algn="l"/>
                <a:tab pos="1312863" algn="l"/>
                <a:tab pos="1968500" algn="l"/>
                <a:tab pos="2625725" algn="l"/>
                <a:tab pos="3282950"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655638" algn="l"/>
                <a:tab pos="1312863" algn="l"/>
                <a:tab pos="1968500" algn="l"/>
                <a:tab pos="2625725" algn="l"/>
                <a:tab pos="3282950"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655638" algn="l"/>
                <a:tab pos="1312863" algn="l"/>
                <a:tab pos="1968500" algn="l"/>
                <a:tab pos="2625725" algn="l"/>
                <a:tab pos="3282950"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655638" algn="l"/>
                <a:tab pos="1312863" algn="l"/>
                <a:tab pos="1968500" algn="l"/>
                <a:tab pos="2625725" algn="l"/>
                <a:tab pos="3282950"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655638" algn="l"/>
                <a:tab pos="1312863" algn="l"/>
                <a:tab pos="1968500" algn="l"/>
                <a:tab pos="2625725" algn="l"/>
                <a:tab pos="3282950" algn="l"/>
              </a:tabLst>
              <a:defRPr/>
            </a:pPr>
            <a:r>
              <a:rPr kumimoji="0" lang="en-GB" altLang="it-IT" sz="1100" b="1" i="0" u="none" strike="noStrike" kern="0" cap="none" spc="0" normalizeH="0" baseline="0" noProof="0">
                <a:ln>
                  <a:noFill/>
                </a:ln>
                <a:solidFill>
                  <a:srgbClr val="000000"/>
                </a:solidFill>
                <a:effectLst/>
                <a:uLnTx/>
                <a:uFillTx/>
                <a:latin typeface="Arial" panose="020B0604020202020204" pitchFamily="34" charset="0"/>
                <a:ea typeface="msgothic"/>
                <a:cs typeface="msgothic"/>
              </a:rPr>
              <a:t>Bromham L Biol. Lett. 2009;5:503-505</a:t>
            </a:r>
          </a:p>
        </p:txBody>
      </p:sp>
      <p:sp>
        <p:nvSpPr>
          <p:cNvPr id="35846" name="Text Box 5"/>
          <p:cNvSpPr txBox="1">
            <a:spLocks noChangeArrowheads="1"/>
          </p:cNvSpPr>
          <p:nvPr/>
        </p:nvSpPr>
        <p:spPr bwMode="auto">
          <a:xfrm>
            <a:off x="1" y="6500825"/>
            <a:ext cx="2090056" cy="3284537"/>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76200" indent="-76200">
              <a:spcBef>
                <a:spcPct val="20000"/>
              </a:spcBef>
              <a:buFont typeface="Arial" panose="020B0604020202020204" pitchFamily="34" charset="0"/>
              <a:buChar char="•"/>
              <a:tabLst>
                <a:tab pos="655638" algn="l"/>
                <a:tab pos="1312863" algn="l"/>
                <a:tab pos="1968500" algn="l"/>
                <a:tab pos="2625725" algn="l"/>
                <a:tab pos="3282950" algn="l"/>
                <a:tab pos="3938588" algn="l"/>
                <a:tab pos="459581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655638" algn="l"/>
                <a:tab pos="1312863" algn="l"/>
                <a:tab pos="1968500" algn="l"/>
                <a:tab pos="2625725" algn="l"/>
                <a:tab pos="3282950" algn="l"/>
                <a:tab pos="3938588" algn="l"/>
                <a:tab pos="459581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655638" algn="l"/>
                <a:tab pos="1312863" algn="l"/>
                <a:tab pos="1968500" algn="l"/>
                <a:tab pos="2625725" algn="l"/>
                <a:tab pos="3282950" algn="l"/>
                <a:tab pos="3938588" algn="l"/>
                <a:tab pos="459581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655638" algn="l"/>
                <a:tab pos="1312863" algn="l"/>
                <a:tab pos="1968500" algn="l"/>
                <a:tab pos="2625725" algn="l"/>
                <a:tab pos="3282950" algn="l"/>
                <a:tab pos="3938588" algn="l"/>
                <a:tab pos="459581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655638" algn="l"/>
                <a:tab pos="1312863" algn="l"/>
                <a:tab pos="1968500" algn="l"/>
                <a:tab pos="2625725" algn="l"/>
                <a:tab pos="3282950" algn="l"/>
                <a:tab pos="3938588" algn="l"/>
                <a:tab pos="459581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 pos="3938588" algn="l"/>
                <a:tab pos="459581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 pos="3938588" algn="l"/>
                <a:tab pos="459581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 pos="3938588" algn="l"/>
                <a:tab pos="459581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 pos="3938588" algn="l"/>
                <a:tab pos="4595813" algn="l"/>
              </a:tabLst>
              <a:defRPr sz="2000">
                <a:solidFill>
                  <a:schemeClr val="tx1"/>
                </a:solidFill>
                <a:latin typeface="Calibri" panose="020F0502020204030204" pitchFamily="34" charset="0"/>
              </a:defRPr>
            </a:lvl9pPr>
          </a:lstStyle>
          <a:p>
            <a:pPr marL="76200" marR="0" lvl="0" indent="-76200" algn="l" defTabSz="914400" rtl="0" eaLnBrk="1" fontAlgn="auto" latinLnBrk="0" hangingPunct="1">
              <a:lnSpc>
                <a:spcPct val="100000"/>
              </a:lnSpc>
              <a:spcBef>
                <a:spcPct val="0"/>
              </a:spcBef>
              <a:spcAft>
                <a:spcPts val="0"/>
              </a:spcAft>
              <a:buClrTx/>
              <a:buSzTx/>
              <a:buFont typeface="Arial" panose="020B0604020202020204" pitchFamily="34" charset="0"/>
              <a:buNone/>
              <a:tabLst>
                <a:tab pos="655638" algn="l"/>
                <a:tab pos="1312863" algn="l"/>
                <a:tab pos="1968500" algn="l"/>
                <a:tab pos="2625725" algn="l"/>
                <a:tab pos="3282950" algn="l"/>
                <a:tab pos="3938588" algn="l"/>
                <a:tab pos="4595813" algn="l"/>
              </a:tabLst>
              <a:defRPr/>
            </a:pPr>
            <a:r>
              <a:rPr kumimoji="0" lang="en-GB" altLang="it-IT" sz="900" b="0" i="0" u="none" strike="noStrike" kern="0" cap="none" spc="0" normalizeH="0" baseline="0" noProof="0" dirty="0">
                <a:ln>
                  <a:noFill/>
                </a:ln>
                <a:solidFill>
                  <a:srgbClr val="000000"/>
                </a:solidFill>
                <a:effectLst/>
                <a:uLnTx/>
                <a:uFillTx/>
                <a:latin typeface="Arial" panose="020B0604020202020204" pitchFamily="34" charset="0"/>
                <a:ea typeface="msgothic"/>
                <a:cs typeface="msgothic"/>
              </a:rPr>
              <a:t>©</a:t>
            </a:r>
            <a:r>
              <a:rPr kumimoji="0" lang="en-GB" altLang="it-IT" sz="1200" b="0" i="0" u="none" strike="noStrike" kern="0" cap="none" spc="0" normalizeH="0" baseline="0" noProof="0" dirty="0">
                <a:ln>
                  <a:noFill/>
                </a:ln>
                <a:solidFill>
                  <a:srgbClr val="000000"/>
                </a:solidFill>
                <a:effectLst/>
                <a:uLnTx/>
                <a:uFillTx/>
                <a:latin typeface="Arial" panose="020B0604020202020204" pitchFamily="34" charset="0"/>
                <a:ea typeface="msgothic"/>
                <a:cs typeface="msgothic"/>
              </a:rPr>
              <a:t>2009 by The Royal Society</a:t>
            </a:r>
          </a:p>
        </p:txBody>
      </p:sp>
    </p:spTree>
    <p:extLst>
      <p:ext uri="{BB962C8B-B14F-4D97-AF65-F5344CB8AC3E}">
        <p14:creationId xmlns:p14="http://schemas.microsoft.com/office/powerpoint/2010/main" val="252966941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9938" name="Picture 2" descr="C:\Documents and Settings\Utente\Documenti\Immagini\Genetics\Genes Know How to Networ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28" y="2853391"/>
            <a:ext cx="4719639" cy="3271837"/>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39939" name="Picture 3" descr="C:\Documents and Settings\Utente\Documenti\Immagini\Genetics\si-head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6749" y="0"/>
            <a:ext cx="6191251"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Picture 4" descr="C:\Documents and Settings\Utente\Documenti\Immagini\loghi\sci.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3" y="0"/>
            <a:ext cx="16383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ttangolo 5"/>
          <p:cNvSpPr/>
          <p:nvPr/>
        </p:nvSpPr>
        <p:spPr>
          <a:xfrm>
            <a:off x="5808664" y="765181"/>
            <a:ext cx="4429125" cy="276999"/>
          </a:xfrm>
          <a:prstGeom prst="rect">
            <a:avLst/>
          </a:prstGeom>
          <a:solidFill>
            <a:schemeClr val="bg1">
              <a:lumMod val="95000"/>
            </a:schemeClr>
          </a:solid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0" cap="none" spc="0" normalizeH="0" baseline="0" noProof="0" dirty="0">
                <a:ln>
                  <a:noFill/>
                </a:ln>
                <a:solidFill>
                  <a:sysClr val="windowText" lastClr="000000"/>
                </a:solidFill>
                <a:effectLst/>
                <a:uLnTx/>
                <a:uFillTx/>
                <a:latin typeface="Arial" charset="0"/>
                <a:ea typeface="+mn-ea"/>
                <a:cs typeface="Arial" charset="0"/>
              </a:rPr>
              <a:t>http://news.sciencemag.org/sciencenow/2009/04/21-03.html</a:t>
            </a:r>
          </a:p>
        </p:txBody>
      </p:sp>
      <p:sp>
        <p:nvSpPr>
          <p:cNvPr id="70663" name="Rettangolo 6"/>
          <p:cNvSpPr>
            <a:spLocks noChangeArrowheads="1"/>
          </p:cNvSpPr>
          <p:nvPr/>
        </p:nvSpPr>
        <p:spPr bwMode="auto">
          <a:xfrm>
            <a:off x="6456364" y="2637491"/>
            <a:ext cx="4211637" cy="4247317"/>
          </a:xfrm>
          <a:prstGeom prst="rect">
            <a:avLst/>
          </a:prstGeom>
          <a:solidFill>
            <a:srgbClr val="FFFF00"/>
          </a:solidFill>
          <a:ln w="38100">
            <a:solidFill>
              <a:srgbClr val="0000FF"/>
            </a:solidFill>
            <a:miter lim="800000"/>
            <a:headEnd/>
            <a:tailE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 </a:t>
            </a:r>
            <a:r>
              <a:rPr kumimoji="0" lang="en-GB" sz="18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IN FACT Genes</a:t>
            </a:r>
            <a:r>
              <a:rPr kumimoji="0" lang="en-GB" sz="1800" b="0"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 </a:t>
            </a:r>
            <a:r>
              <a:rPr kumimoji="0" lang="en-GB" sz="18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need to be told </a:t>
            </a:r>
            <a:br>
              <a:rPr kumimoji="0" lang="en-GB" sz="18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br>
            <a:r>
              <a:rPr kumimoji="0" lang="en-GB" sz="18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to switch “off” and “on”: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 </a:t>
            </a:r>
            <a:r>
              <a:rPr kumimoji="0" lang="en-GB" sz="1600" b="1" i="0" u="sng" strike="noStrike" kern="0" cap="none" spc="0" normalizeH="0" baseline="0" noProof="0">
                <a:ln>
                  <a:noFill/>
                </a:ln>
                <a:solidFill>
                  <a:sysClr val="windowText" lastClr="000000"/>
                </a:solidFill>
                <a:effectLst/>
                <a:uLnTx/>
                <a:uFillTx/>
                <a:latin typeface="Calibri" pitchFamily="34" charset="0"/>
                <a:ea typeface="+mn-ea"/>
                <a:cs typeface="Arial" pitchFamily="34" charset="0"/>
              </a:rPr>
              <a:t>Genes need to be told </a:t>
            </a:r>
            <a:r>
              <a:rPr kumimoji="0" lang="en-GB" sz="1600" b="0"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how much </a:t>
            </a:r>
            <a:r>
              <a:rPr kumimoji="0" lang="en-GB" sz="1600" b="1"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expression (protein) is required </a:t>
            </a:r>
            <a:r>
              <a:rPr kumimoji="0" lang="en-GB" sz="1600" b="0"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and where</a:t>
            </a:r>
            <a:r>
              <a:rPr kumimoji="0" lang="en-GB" sz="1400" b="0"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a:t>
            </a:r>
            <a:endParaRPr kumimoji="0" lang="it-IT" sz="1400" b="0"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 </a:t>
            </a:r>
            <a:r>
              <a:rPr kumimoji="0" lang="en-GB" sz="16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Genes need to be regulated </a:t>
            </a:r>
            <a:r>
              <a:rPr kumimoji="0" lang="en-GB" sz="1600" b="0"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 this </a:t>
            </a:r>
            <a:r>
              <a:rPr kumimoji="0" lang="en-GB" sz="16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regulation is not performed by DNA</a:t>
            </a:r>
            <a:r>
              <a:rPr kumimoji="0" lang="en-GB" sz="1600" b="0"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 but by many other controls arranged in a </a:t>
            </a:r>
            <a:r>
              <a:rPr kumimoji="0" lang="en-GB" sz="16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complex network</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1400" b="0"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 </a:t>
            </a:r>
            <a:r>
              <a:rPr kumimoji="0" lang="en-GB" sz="1600" b="0" i="1"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DNA</a:t>
            </a:r>
            <a:r>
              <a:rPr kumimoji="0" lang="en-GB" sz="1600" b="0"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 has been called the </a:t>
            </a:r>
            <a:r>
              <a:rPr kumimoji="0" lang="en-GB" sz="1600" b="1" i="1"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Book of Life</a:t>
            </a:r>
            <a:r>
              <a:rPr kumimoji="0" lang="en-GB" sz="1600" b="0"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 </a:t>
            </a:r>
            <a:r>
              <a:rPr kumimoji="0" lang="en-GB" sz="1400" b="0"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by the </a:t>
            </a:r>
            <a:r>
              <a:rPr kumimoji="0" lang="en-GB" sz="1400" b="0" i="1"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Human Genome Project</a:t>
            </a:r>
            <a:r>
              <a:rPr kumimoji="0" lang="en-GB" sz="1400" b="0"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 scientists, but many other </a:t>
            </a:r>
            <a:r>
              <a:rPr kumimoji="0" lang="en-GB" sz="1600" b="0" i="0" u="none"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biologists consider </a:t>
            </a:r>
            <a:r>
              <a:rPr kumimoji="0" lang="en-GB" sz="16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DNA to be simply a random collection of words </a:t>
            </a:r>
            <a:r>
              <a:rPr kumimoji="0" lang="en-GB" sz="1600" b="1" i="0" u="none"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from which a meaningful story of life may be assembled…</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1400" b="1" i="0" u="none"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 In </a:t>
            </a:r>
            <a:r>
              <a:rPr kumimoji="0" lang="en-GB" sz="1400" b="1"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order to assemble that meaningful story, a living </a:t>
            </a:r>
            <a:r>
              <a:rPr kumimoji="0" lang="en-GB" sz="14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cell uses a second informational system</a:t>
            </a:r>
            <a:r>
              <a:rPr kumimoji="0" lang="en-GB" sz="1400" b="1"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 (...) The key concept here is that </a:t>
            </a:r>
            <a:r>
              <a:rPr kumimoji="0" lang="en-GB" sz="16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these dynamic-epigenetic networks have a life of their own —they follow network-rules not specified by DNA</a:t>
            </a:r>
            <a:endParaRPr kumimoji="0" lang="it-IT" sz="16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endParaRPr>
          </a:p>
        </p:txBody>
      </p:sp>
      <p:sp>
        <p:nvSpPr>
          <p:cNvPr id="70664" name="Rettangolo 7"/>
          <p:cNvSpPr>
            <a:spLocks noChangeArrowheads="1"/>
          </p:cNvSpPr>
          <p:nvPr/>
        </p:nvSpPr>
        <p:spPr bwMode="auto">
          <a:xfrm>
            <a:off x="1524000" y="1071563"/>
            <a:ext cx="9144000" cy="1477328"/>
          </a:xfrm>
          <a:prstGeom prst="rect">
            <a:avLst/>
          </a:prstGeom>
          <a:solidFill>
            <a:srgbClr val="FFFF00"/>
          </a:solidFill>
          <a:ln w="38100">
            <a:solidFill>
              <a:srgbClr val="0000FF"/>
            </a:solidFill>
            <a:miter lim="800000"/>
            <a:headEnd/>
            <a:tailE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Today we know that </a:t>
            </a:r>
            <a:r>
              <a:rPr kumimoji="0" lang="en-US" sz="18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the genome is a unique, complex and dynamic molecular network. </a:t>
            </a:r>
            <a:br>
              <a:rPr kumimoji="0" lang="en-US" sz="18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br>
            <a:r>
              <a:rPr kumimoji="0" lang="en-US" sz="1800" b="0"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Above all, we know that </a:t>
            </a:r>
            <a:r>
              <a:rPr kumimoji="0" lang="en-US" sz="18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the information does not go in a linear and unidirectional way from DNA to RNA to proteins, rather comes from the environment and circulates through the whole system</a:t>
            </a:r>
            <a:r>
              <a:rPr kumimoji="0" lang="en-US" sz="1800" b="0"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 there is </a:t>
            </a:r>
            <a:r>
              <a:rPr kumimoji="0" lang="en-US" sz="18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a continuous information-flow, inside the genome and  between the environment and the (epi)genome… </a:t>
            </a:r>
            <a:r>
              <a:rPr kumimoji="0" lang="en-US" sz="1800" b="1" i="1" u="none"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rPr>
              <a:t>Genes</a:t>
            </a:r>
            <a:r>
              <a:rPr kumimoji="0" lang="en-US" sz="1800" b="1" i="0" u="none" strike="noStrike" kern="0" cap="none" spc="0" normalizeH="0" baseline="0" noProof="0">
                <a:ln>
                  <a:noFill/>
                </a:ln>
                <a:solidFill>
                  <a:sysClr val="windowText" lastClr="000000"/>
                </a:solidFill>
                <a:effectLst/>
                <a:uLnTx/>
                <a:uFillTx/>
                <a:latin typeface="Calibri" pitchFamily="34" charset="0"/>
                <a:ea typeface="+mn-ea"/>
                <a:cs typeface="Arial" pitchFamily="34" charset="0"/>
              </a:rPr>
              <a:t> know how to network… BUT, in fact…</a:t>
            </a:r>
            <a:endParaRPr kumimoji="0" lang="en-US" sz="1800" b="1" i="0" u="sng" strike="noStrike" kern="0" cap="none" spc="0" normalizeH="0" baseline="0" noProof="0">
              <a:ln>
                <a:noFill/>
              </a:ln>
              <a:solidFill>
                <a:sysClr val="windowText" lastClr="000000"/>
              </a:solidFill>
              <a:effectLst>
                <a:outerShdw blurRad="38100" dist="38100" dir="2700000" algn="tl">
                  <a:srgbClr val="FFFFFF"/>
                </a:outerShdw>
              </a:effectLst>
              <a:uLnTx/>
              <a:uFillTx/>
              <a:latin typeface="Calibri" pitchFamily="34" charset="0"/>
              <a:ea typeface="+mn-ea"/>
              <a:cs typeface="Arial" pitchFamily="34" charset="0"/>
            </a:endParaRPr>
          </a:p>
        </p:txBody>
      </p:sp>
      <p:sp>
        <p:nvSpPr>
          <p:cNvPr id="10" name="Rettangolo 9"/>
          <p:cNvSpPr/>
          <p:nvPr/>
        </p:nvSpPr>
        <p:spPr>
          <a:xfrm>
            <a:off x="1524100" y="6582428"/>
            <a:ext cx="4081463" cy="276999"/>
          </a:xfrm>
          <a:prstGeom prst="rect">
            <a:avLst/>
          </a:prstGeom>
          <a:solidFill>
            <a:srgbClr val="FFFF00"/>
          </a:solidFill>
          <a:ln>
            <a:solidFill>
              <a:schemeClr val="tx2">
                <a:lumMod val="50000"/>
              </a:schemeClr>
            </a:solid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err="1">
                <a:ln>
                  <a:noFill/>
                </a:ln>
                <a:solidFill>
                  <a:sysClr val="windowText" lastClr="000000"/>
                </a:solidFill>
                <a:effectLst/>
                <a:uLnTx/>
                <a:uFillTx/>
                <a:latin typeface="Calibri"/>
                <a:ea typeface="+mn-ea"/>
                <a:cs typeface="Arial" charset="0"/>
              </a:rPr>
              <a:t>Strohman</a:t>
            </a:r>
            <a:r>
              <a:rPr kumimoji="0" lang="en-GB" sz="1200" b="0" i="0" u="none" strike="noStrike" kern="0" cap="none" spc="0" normalizeH="0" baseline="0" noProof="0" dirty="0">
                <a:ln>
                  <a:noFill/>
                </a:ln>
                <a:solidFill>
                  <a:sysClr val="windowText" lastClr="000000"/>
                </a:solidFill>
                <a:effectLst/>
                <a:uLnTx/>
                <a:uFillTx/>
                <a:latin typeface="Calibri"/>
                <a:ea typeface="+mn-ea"/>
                <a:cs typeface="Arial" charset="0"/>
              </a:rPr>
              <a:t> R. , April 2001 </a:t>
            </a:r>
            <a:r>
              <a:rPr kumimoji="0" lang="en-GB" sz="1200" b="1" i="1" u="none" strike="noStrike" kern="0" cap="none" spc="0" normalizeH="0" baseline="0" noProof="0" dirty="0">
                <a:ln>
                  <a:noFill/>
                </a:ln>
                <a:solidFill>
                  <a:sysClr val="windowText" lastClr="000000"/>
                </a:solidFill>
                <a:effectLst/>
                <a:uLnTx/>
                <a:uFillTx/>
                <a:latin typeface="Calibri"/>
                <a:ea typeface="+mn-ea"/>
                <a:cs typeface="Arial" charset="0"/>
              </a:rPr>
              <a:t>Beyond genetic determinism </a:t>
            </a:r>
            <a:endParaRPr kumimoji="0" lang="it-IT" sz="1200" b="1" i="1" u="none" strike="noStrike" kern="0" cap="none" spc="0" normalizeH="0" baseline="0" noProof="0" dirty="0">
              <a:ln>
                <a:noFill/>
              </a:ln>
              <a:solidFill>
                <a:sysClr val="windowText" lastClr="000000"/>
              </a:solidFill>
              <a:effectLst/>
              <a:uLnTx/>
              <a:uFillTx/>
              <a:latin typeface="Calibri"/>
              <a:ea typeface="+mn-ea"/>
              <a:cs typeface="Arial" charset="0"/>
            </a:endParaRPr>
          </a:p>
        </p:txBody>
      </p:sp>
      <p:sp>
        <p:nvSpPr>
          <p:cNvPr id="12" name="Freccia a destra 11"/>
          <p:cNvSpPr/>
          <p:nvPr/>
        </p:nvSpPr>
        <p:spPr>
          <a:xfrm rot="1297718">
            <a:off x="5364164" y="5872816"/>
            <a:ext cx="847725" cy="490537"/>
          </a:xfrm>
          <a:prstGeom prst="rightArrow">
            <a:avLst/>
          </a:prstGeom>
          <a:solidFill>
            <a:srgbClr val="0000FF"/>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3" name="Rettangolo 12"/>
          <p:cNvSpPr/>
          <p:nvPr/>
        </p:nvSpPr>
        <p:spPr>
          <a:xfrm>
            <a:off x="6312032" y="5733116"/>
            <a:ext cx="144463" cy="1125537"/>
          </a:xfrm>
          <a:prstGeom prst="rect">
            <a:avLst/>
          </a:prstGeom>
          <a:solidFill>
            <a:srgbClr val="0000FF"/>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4" name="Rettangolo 13"/>
          <p:cNvSpPr/>
          <p:nvPr/>
        </p:nvSpPr>
        <p:spPr>
          <a:xfrm>
            <a:off x="10560486" y="5733116"/>
            <a:ext cx="144463" cy="1125537"/>
          </a:xfrm>
          <a:prstGeom prst="rect">
            <a:avLst/>
          </a:prstGeom>
          <a:solidFill>
            <a:srgbClr val="0000FF"/>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15646075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Line 8"/>
          <p:cNvSpPr>
            <a:spLocks noChangeShapeType="1"/>
          </p:cNvSpPr>
          <p:nvPr/>
        </p:nvSpPr>
        <p:spPr bwMode="auto">
          <a:xfrm flipH="1" flipV="1">
            <a:off x="9810751" y="5638800"/>
            <a:ext cx="381000" cy="1219200"/>
          </a:xfrm>
          <a:prstGeom prst="line">
            <a:avLst/>
          </a:prstGeom>
          <a:noFill/>
          <a:ln w="5715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5363" name="Line 5"/>
          <p:cNvSpPr>
            <a:spLocks noChangeShapeType="1"/>
          </p:cNvSpPr>
          <p:nvPr/>
        </p:nvSpPr>
        <p:spPr bwMode="auto">
          <a:xfrm flipH="1" flipV="1">
            <a:off x="9850437" y="4115453"/>
            <a:ext cx="360363" cy="1223963"/>
          </a:xfrm>
          <a:prstGeom prst="line">
            <a:avLst/>
          </a:prstGeom>
          <a:noFill/>
          <a:ln w="5715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pic>
        <p:nvPicPr>
          <p:cNvPr id="9728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435" y="381000"/>
            <a:ext cx="5387975" cy="64770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5365" name="Rettangolo 4"/>
          <p:cNvSpPr>
            <a:spLocks noChangeArrowheads="1"/>
          </p:cNvSpPr>
          <p:nvPr/>
        </p:nvSpPr>
        <p:spPr bwMode="auto">
          <a:xfrm>
            <a:off x="1528900" y="76853"/>
            <a:ext cx="4067175" cy="65087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If the </a:t>
            </a:r>
            <a:r>
              <a:rPr kumimoji="0" lang="it-IT" altLang="it-IT" sz="1400" b="1" i="0" u="sng" strike="noStrike" kern="0" cap="none" spc="0" normalizeH="0" baseline="0" noProof="0">
                <a:ln>
                  <a:noFill/>
                </a:ln>
                <a:solidFill>
                  <a:prstClr val="black"/>
                </a:solidFill>
                <a:effectLst/>
                <a:uLnTx/>
                <a:uFillTx/>
                <a:latin typeface="Calibri" panose="020F0502020204030204" pitchFamily="34" charset="0"/>
                <a:ea typeface="+mn-ea"/>
                <a:cs typeface="+mn-cs"/>
              </a:rPr>
              <a:t>Central Dogma  </a:t>
            </a:r>
            <a:r>
              <a:rPr kumimoji="0" lang="it-IT"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t>of Molecular Biology depicted </a:t>
            </a:r>
            <a:br>
              <a:rPr kumimoji="0" lang="it-IT" altLang="it-IT" sz="1400" b="0" i="0" u="none" strike="noStrike" kern="0" cap="none" spc="0" normalizeH="0" baseline="0" noProof="0">
                <a:ln>
                  <a:noFill/>
                </a:ln>
                <a:solidFill>
                  <a:prstClr val="black"/>
                </a:solidFill>
                <a:effectLst/>
                <a:uLnTx/>
                <a:uFillTx/>
                <a:latin typeface="Calibri" panose="020F0502020204030204" pitchFamily="34" charset="0"/>
                <a:ea typeface="+mn-ea"/>
                <a:cs typeface="+mn-cs"/>
              </a:rPr>
            </a:br>
            <a:r>
              <a:rPr kumimoji="0" lang="it-IT" altLang="it-IT" sz="1400" b="1" i="0" u="sng" strike="noStrike" kern="0" cap="none" spc="0" normalizeH="0" baseline="0" noProof="0">
                <a:ln>
                  <a:noFill/>
                </a:ln>
                <a:solidFill>
                  <a:prstClr val="black"/>
                </a:solidFill>
                <a:effectLst/>
                <a:uLnTx/>
                <a:uFillTx/>
                <a:latin typeface="Calibri" panose="020F0502020204030204" pitchFamily="34" charset="0"/>
                <a:ea typeface="+mn-ea"/>
                <a:cs typeface="+mn-cs"/>
              </a:rPr>
              <a:t>one direction-flow</a:t>
            </a:r>
            <a:r>
              <a:rPr kumimoji="0" lang="it-IT" altLang="it-IT" sz="1400" b="1" i="0" u="none" strike="noStrike" kern="0" cap="none" spc="0" normalizeH="0" baseline="0" noProof="0">
                <a:ln>
                  <a:noFill/>
                </a:ln>
                <a:solidFill>
                  <a:prstClr val="black"/>
                </a:solidFill>
                <a:effectLst/>
                <a:uLnTx/>
                <a:uFillTx/>
                <a:latin typeface="Calibri" panose="020F0502020204030204" pitchFamily="34" charset="0"/>
                <a:ea typeface="+mn-ea"/>
                <a:cs typeface="+mn-cs"/>
              </a:rPr>
              <a:t> of genetic information</a:t>
            </a:r>
            <a:r>
              <a:rPr kumimoji="0" lang="it-IT" altLang="it-IT" sz="1400" b="0" i="0" u="none" strike="noStrike" kern="0" cap="none" spc="0" normalizeH="0" baseline="0" noProof="0">
                <a:ln>
                  <a:noFill/>
                </a:ln>
                <a:solidFill>
                  <a:srgbClr val="000066"/>
                </a:solidFill>
                <a:effectLst/>
                <a:uLnTx/>
                <a:uFillTx/>
                <a:latin typeface="Calibri" panose="020F0502020204030204" pitchFamily="34" charset="0"/>
                <a:ea typeface="+mn-ea"/>
                <a:cs typeface="+mn-cs"/>
              </a:rPr>
              <a:t>………………</a:t>
            </a:r>
          </a:p>
        </p:txBody>
      </p:sp>
      <p:sp>
        <p:nvSpPr>
          <p:cNvPr id="15366" name="AutoShape 4"/>
          <p:cNvSpPr>
            <a:spLocks noChangeArrowheads="1"/>
          </p:cNvSpPr>
          <p:nvPr/>
        </p:nvSpPr>
        <p:spPr bwMode="auto">
          <a:xfrm rot="14112480">
            <a:off x="6354041" y="1681961"/>
            <a:ext cx="1152525" cy="360363"/>
          </a:xfrm>
          <a:prstGeom prst="curvedUpArrow">
            <a:avLst>
              <a:gd name="adj1" fmla="val 63965"/>
              <a:gd name="adj2" fmla="val 127929"/>
              <a:gd name="adj3" fmla="val 33333"/>
            </a:avLst>
          </a:prstGeom>
          <a:solidFill>
            <a:srgbClr val="FFFF00"/>
          </a:solidFill>
          <a:ln w="28575">
            <a:solidFill>
              <a:srgbClr val="0000FF"/>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800" b="0" i="0" u="none" strike="noStrike" kern="0" cap="none" spc="0" normalizeH="0" baseline="0" noProof="0">
              <a:ln>
                <a:noFill/>
              </a:ln>
              <a:solidFill>
                <a:srgbClr val="0000FF"/>
              </a:solidFill>
              <a:effectLst/>
              <a:uLnTx/>
              <a:uFillTx/>
              <a:latin typeface="Calibri" panose="020F0502020204030204" pitchFamily="34" charset="0"/>
              <a:ea typeface="+mn-ea"/>
              <a:cs typeface="+mn-cs"/>
            </a:endParaRPr>
          </a:p>
        </p:txBody>
      </p:sp>
      <p:sp>
        <p:nvSpPr>
          <p:cNvPr id="15367" name="Rectangle 5"/>
          <p:cNvSpPr>
            <a:spLocks noChangeArrowheads="1"/>
          </p:cNvSpPr>
          <p:nvPr/>
        </p:nvSpPr>
        <p:spPr bwMode="auto">
          <a:xfrm>
            <a:off x="6596065" y="2428877"/>
            <a:ext cx="1398140" cy="523220"/>
          </a:xfrm>
          <a:prstGeom prst="rect">
            <a:avLst/>
          </a:prstGeom>
          <a:solidFill>
            <a:srgbClr val="FFFF00"/>
          </a:solidFill>
          <a:ln w="38100">
            <a:solidFill>
              <a:srgbClr val="FF0000"/>
            </a:solidFill>
            <a:miter lim="800000"/>
            <a:headEnd/>
            <a:tailEnd/>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400" b="1" i="1" u="none" strike="noStrike" kern="0" cap="none" spc="0" normalizeH="0" baseline="0" noProof="0">
                <a:ln>
                  <a:noFill/>
                </a:ln>
                <a:solidFill>
                  <a:srgbClr val="0000FF"/>
                </a:solidFill>
                <a:effectLst/>
                <a:uLnTx/>
                <a:uFillTx/>
                <a:latin typeface="Calibri" panose="020F0502020204030204" pitchFamily="34" charset="0"/>
                <a:ea typeface="+mn-ea"/>
                <a:cs typeface="+mn-cs"/>
              </a:rPr>
              <a:t>REVERSE</a:t>
            </a: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400" b="1" i="1" u="none" strike="noStrike" kern="0" cap="none" spc="0" normalizeH="0" baseline="0" noProof="0">
                <a:ln>
                  <a:noFill/>
                </a:ln>
                <a:solidFill>
                  <a:srgbClr val="0000FF"/>
                </a:solidFill>
                <a:effectLst/>
                <a:uLnTx/>
                <a:uFillTx/>
                <a:latin typeface="Calibri" panose="020F0502020204030204" pitchFamily="34" charset="0"/>
                <a:ea typeface="+mn-ea"/>
                <a:cs typeface="+mn-cs"/>
              </a:rPr>
              <a:t>TRANSCRIPTION</a:t>
            </a:r>
          </a:p>
        </p:txBody>
      </p:sp>
      <p:sp>
        <p:nvSpPr>
          <p:cNvPr id="15368" name="Rectangle 6"/>
          <p:cNvSpPr>
            <a:spLocks noChangeArrowheads="1"/>
          </p:cNvSpPr>
          <p:nvPr/>
        </p:nvSpPr>
        <p:spPr bwMode="auto">
          <a:xfrm>
            <a:off x="6194210" y="4495800"/>
            <a:ext cx="1489510" cy="738664"/>
          </a:xfrm>
          <a:prstGeom prst="rect">
            <a:avLst/>
          </a:prstGeom>
          <a:solidFill>
            <a:srgbClr val="FFFF00"/>
          </a:solidFill>
          <a:ln w="38100">
            <a:solidFill>
              <a:srgbClr val="003366"/>
            </a:solidFill>
            <a:miter lim="800000"/>
            <a:headEnd/>
            <a:tailEnd/>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400" b="0" i="1" u="none" strike="noStrike" kern="0" cap="none" spc="0" normalizeH="0" baseline="0" noProof="0">
                <a:ln>
                  <a:noFill/>
                </a:ln>
                <a:solidFill>
                  <a:srgbClr val="000066"/>
                </a:solidFill>
                <a:effectLst/>
                <a:uLnTx/>
                <a:uFillTx/>
                <a:latin typeface="Calibri" panose="020F0502020204030204" pitchFamily="34" charset="0"/>
                <a:ea typeface="+mn-ea"/>
                <a:cs typeface="+mn-cs"/>
              </a:rPr>
              <a:t>TRANSCRIPTION</a:t>
            </a:r>
          </a:p>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400" b="0" i="1" u="none" strike="noStrike" kern="0" cap="none" spc="0" normalizeH="0" baseline="0" noProof="0">
                <a:ln>
                  <a:noFill/>
                </a:ln>
                <a:solidFill>
                  <a:srgbClr val="000066"/>
                </a:solidFill>
                <a:effectLst/>
                <a:uLnTx/>
                <a:uFillTx/>
                <a:latin typeface="Calibri" panose="020F0502020204030204" pitchFamily="34" charset="0"/>
                <a:ea typeface="+mn-ea"/>
                <a:cs typeface="+mn-cs"/>
              </a:rPr>
              <a:t>FACTORS </a:t>
            </a:r>
          </a:p>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400" b="0" i="1" u="none" strike="noStrike" kern="0" cap="none" spc="0" normalizeH="0" baseline="0" noProof="0">
                <a:ln>
                  <a:noFill/>
                </a:ln>
                <a:solidFill>
                  <a:srgbClr val="000066"/>
                </a:solidFill>
                <a:effectLst/>
                <a:uLnTx/>
                <a:uFillTx/>
                <a:latin typeface="Calibri" panose="020F0502020204030204" pitchFamily="34" charset="0"/>
                <a:ea typeface="+mn-ea"/>
                <a:cs typeface="+mn-cs"/>
              </a:rPr>
              <a:t>(and COFACTORS)</a:t>
            </a:r>
          </a:p>
        </p:txBody>
      </p:sp>
      <p:sp>
        <p:nvSpPr>
          <p:cNvPr id="15369" name="Rectangle 7"/>
          <p:cNvSpPr>
            <a:spLocks noChangeArrowheads="1"/>
          </p:cNvSpPr>
          <p:nvPr/>
        </p:nvSpPr>
        <p:spPr bwMode="auto">
          <a:xfrm>
            <a:off x="8904288" y="2492375"/>
            <a:ext cx="1348446" cy="369332"/>
          </a:xfrm>
          <a:prstGeom prst="rect">
            <a:avLst/>
          </a:prstGeom>
          <a:solidFill>
            <a:srgbClr val="FFFF00"/>
          </a:solidFill>
          <a:ln w="38100">
            <a:solidFill>
              <a:srgbClr val="FF0000"/>
            </a:solidFill>
            <a:miter lim="800000"/>
            <a:headEnd/>
            <a:tailEnd/>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800" b="0" i="1" u="none" strike="noStrike" kern="0" cap="none" spc="0" normalizeH="0" baseline="0" noProof="0">
                <a:ln>
                  <a:noFill/>
                </a:ln>
                <a:solidFill>
                  <a:srgbClr val="0000FF"/>
                </a:solidFill>
                <a:effectLst/>
                <a:uLnTx/>
                <a:uFillTx/>
                <a:latin typeface="Calibri" panose="020F0502020204030204" pitchFamily="34" charset="0"/>
                <a:ea typeface="+mn-ea"/>
                <a:cs typeface="+mn-cs"/>
              </a:rPr>
              <a:t>GRNetworks</a:t>
            </a:r>
          </a:p>
        </p:txBody>
      </p:sp>
      <p:sp>
        <p:nvSpPr>
          <p:cNvPr id="15370" name="Oval 9"/>
          <p:cNvSpPr>
            <a:spLocks noChangeArrowheads="1"/>
          </p:cNvSpPr>
          <p:nvPr/>
        </p:nvSpPr>
        <p:spPr bwMode="auto">
          <a:xfrm>
            <a:off x="7596188" y="1071563"/>
            <a:ext cx="2195512" cy="1008062"/>
          </a:xfrm>
          <a:prstGeom prst="ellipse">
            <a:avLst/>
          </a:prstGeom>
          <a:solidFill>
            <a:srgbClr val="FFFF00"/>
          </a:solidFill>
          <a:ln w="28575">
            <a:solidFill>
              <a:srgbClr val="FF00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600" b="0" i="1" u="none" strike="noStrike" kern="0" cap="none" spc="0" normalizeH="0" baseline="0" noProof="0">
              <a:ln>
                <a:noFill/>
              </a:ln>
              <a:solidFill>
                <a:srgbClr val="000066"/>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600" b="1" i="1" u="sng" strike="noStrike" kern="0" cap="none" spc="0" normalizeH="0" baseline="0" noProof="0">
                <a:ln>
                  <a:noFill/>
                </a:ln>
                <a:solidFill>
                  <a:srgbClr val="0000FF"/>
                </a:solidFill>
                <a:effectLst/>
                <a:uLnTx/>
                <a:uFillTx/>
                <a:latin typeface="Calibri" panose="020F0502020204030204" pitchFamily="34" charset="0"/>
                <a:ea typeface="+mn-ea"/>
                <a:cs typeface="+mn-cs"/>
              </a:rPr>
              <a:t>SYSTEMS</a:t>
            </a:r>
            <a:r>
              <a:rPr kumimoji="0" lang="it-IT" altLang="it-IT" sz="1600" b="1" i="1" u="none" strike="noStrike" kern="0" cap="none" spc="0" normalizeH="0" baseline="0" noProof="0">
                <a:ln>
                  <a:noFill/>
                </a:ln>
                <a:solidFill>
                  <a:srgbClr val="0000FF"/>
                </a:solidFill>
                <a:effectLst/>
                <a:uLnTx/>
                <a:uFillTx/>
                <a:latin typeface="Calibri" panose="020F0502020204030204" pitchFamily="34" charset="0"/>
                <a:ea typeface="+mn-ea"/>
                <a:cs typeface="+mn-cs"/>
              </a:rPr>
              <a:t> </a:t>
            </a:r>
            <a:br>
              <a:rPr kumimoji="0" lang="it-IT" altLang="it-IT" sz="1600" b="1" i="1" u="none" strike="noStrike" kern="0" cap="none" spc="0" normalizeH="0" baseline="0" noProof="0">
                <a:ln>
                  <a:noFill/>
                </a:ln>
                <a:solidFill>
                  <a:srgbClr val="0000FF"/>
                </a:solidFill>
                <a:effectLst/>
                <a:uLnTx/>
                <a:uFillTx/>
                <a:latin typeface="Calibri" panose="020F0502020204030204" pitchFamily="34" charset="0"/>
                <a:ea typeface="+mn-ea"/>
                <a:cs typeface="+mn-cs"/>
              </a:rPr>
            </a:br>
            <a:r>
              <a:rPr kumimoji="0" lang="it-IT" altLang="it-IT" sz="1600" b="1" i="0" u="none" strike="noStrike" kern="0" cap="none" spc="0" normalizeH="0" baseline="0" noProof="0">
                <a:ln>
                  <a:noFill/>
                </a:ln>
                <a:solidFill>
                  <a:srgbClr val="0000FF"/>
                </a:solidFill>
                <a:effectLst/>
                <a:uLnTx/>
                <a:uFillTx/>
                <a:latin typeface="Calibri" panose="020F0502020204030204" pitchFamily="34" charset="0"/>
                <a:ea typeface="+mn-ea"/>
                <a:cs typeface="+mn-cs"/>
              </a:rPr>
              <a:t>GENOMICS</a:t>
            </a:r>
          </a:p>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600" b="1" i="0" u="none" strike="noStrike" kern="0" cap="none" spc="0" normalizeH="0" baseline="0" noProof="0">
                <a:ln>
                  <a:noFill/>
                </a:ln>
                <a:solidFill>
                  <a:srgbClr val="0000FF"/>
                </a:solidFill>
                <a:effectLst/>
                <a:uLnTx/>
                <a:uFillTx/>
                <a:latin typeface="Calibri" panose="020F0502020204030204" pitchFamily="34" charset="0"/>
                <a:ea typeface="+mn-ea"/>
                <a:cs typeface="+mn-cs"/>
              </a:rPr>
              <a:t>(</a:t>
            </a:r>
            <a:r>
              <a:rPr kumimoji="0" lang="it-IT" altLang="it-IT" sz="1600" b="1" i="1" u="none" strike="noStrike" kern="0" cap="none" spc="0" normalizeH="0" baseline="0" noProof="0">
                <a:ln>
                  <a:noFill/>
                </a:ln>
                <a:solidFill>
                  <a:srgbClr val="0000FF"/>
                </a:solidFill>
                <a:effectLst/>
                <a:uLnTx/>
                <a:uFillTx/>
                <a:latin typeface="Calibri" panose="020F0502020204030204" pitchFamily="34" charset="0"/>
                <a:ea typeface="+mn-ea"/>
                <a:cs typeface="+mn-cs"/>
              </a:rPr>
              <a:t>BIOLOGY)</a:t>
            </a:r>
          </a:p>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600" b="1" i="0" u="none" strike="noStrike" kern="0" cap="none" spc="0" normalizeH="0" baseline="0" noProof="0">
              <a:ln>
                <a:noFill/>
              </a:ln>
              <a:solidFill>
                <a:srgbClr val="0000FF"/>
              </a:solidFill>
              <a:effectLst/>
              <a:uLnTx/>
              <a:uFillTx/>
              <a:latin typeface="Calibri" panose="020F0502020204030204" pitchFamily="34" charset="0"/>
              <a:ea typeface="+mn-ea"/>
              <a:cs typeface="+mn-cs"/>
            </a:endParaRPr>
          </a:p>
        </p:txBody>
      </p:sp>
      <p:sp>
        <p:nvSpPr>
          <p:cNvPr id="15371" name="Line 10"/>
          <p:cNvSpPr>
            <a:spLocks noChangeShapeType="1"/>
          </p:cNvSpPr>
          <p:nvPr/>
        </p:nvSpPr>
        <p:spPr bwMode="auto">
          <a:xfrm flipV="1">
            <a:off x="7772404" y="4159252"/>
            <a:ext cx="2608045" cy="793748"/>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5372" name="Line 11"/>
          <p:cNvSpPr>
            <a:spLocks noChangeShapeType="1"/>
          </p:cNvSpPr>
          <p:nvPr/>
        </p:nvSpPr>
        <p:spPr bwMode="auto">
          <a:xfrm flipH="1" flipV="1">
            <a:off x="9983789" y="2997199"/>
            <a:ext cx="396659" cy="1197194"/>
          </a:xfrm>
          <a:prstGeom prst="line">
            <a:avLst/>
          </a:prstGeom>
          <a:noFill/>
          <a:ln w="3810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5373" name="Rectangle 12"/>
          <p:cNvSpPr>
            <a:spLocks noChangeArrowheads="1"/>
          </p:cNvSpPr>
          <p:nvPr/>
        </p:nvSpPr>
        <p:spPr bwMode="auto">
          <a:xfrm>
            <a:off x="6598290" y="3644900"/>
            <a:ext cx="3373039" cy="369332"/>
          </a:xfrm>
          <a:prstGeom prst="rect">
            <a:avLst/>
          </a:prstGeom>
          <a:solidFill>
            <a:srgbClr val="FFFF00"/>
          </a:solidFill>
          <a:ln w="38100">
            <a:solidFill>
              <a:srgbClr val="FF0000"/>
            </a:solidFill>
            <a:miter lim="800000"/>
            <a:headEnd/>
            <a:tailEnd/>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800" b="1" i="1" u="sng" strike="noStrike" kern="0" cap="none" spc="0" normalizeH="0" baseline="0" noProof="0">
                <a:ln>
                  <a:noFill/>
                </a:ln>
                <a:solidFill>
                  <a:srgbClr val="0000FF"/>
                </a:solidFill>
                <a:effectLst/>
                <a:uLnTx/>
                <a:uFillTx/>
                <a:latin typeface="Calibri" panose="020F0502020204030204" pitchFamily="34" charset="0"/>
                <a:ea typeface="+mn-ea"/>
                <a:cs typeface="+mn-cs"/>
              </a:rPr>
              <a:t>NATURAL GENETIC ENGINEERING</a:t>
            </a:r>
          </a:p>
        </p:txBody>
      </p:sp>
      <p:sp>
        <p:nvSpPr>
          <p:cNvPr id="15374" name="AutoShape 14"/>
          <p:cNvSpPr>
            <a:spLocks noChangeArrowheads="1"/>
          </p:cNvSpPr>
          <p:nvPr/>
        </p:nvSpPr>
        <p:spPr bwMode="auto">
          <a:xfrm rot="17152350">
            <a:off x="7787597" y="2817345"/>
            <a:ext cx="1152525" cy="360363"/>
          </a:xfrm>
          <a:prstGeom prst="curvedUpArrow">
            <a:avLst>
              <a:gd name="adj1" fmla="val 63965"/>
              <a:gd name="adj2" fmla="val 127930"/>
              <a:gd name="adj3" fmla="val 33333"/>
            </a:avLst>
          </a:prstGeom>
          <a:solidFill>
            <a:srgbClr val="FFFF00"/>
          </a:solidFill>
          <a:ln w="28575">
            <a:solidFill>
              <a:srgbClr val="0000FF"/>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15375" name="Rectangle 13"/>
          <p:cNvSpPr>
            <a:spLocks noChangeArrowheads="1"/>
          </p:cNvSpPr>
          <p:nvPr/>
        </p:nvSpPr>
        <p:spPr bwMode="auto">
          <a:xfrm>
            <a:off x="6953371" y="3286126"/>
            <a:ext cx="2148345" cy="307777"/>
          </a:xfrm>
          <a:prstGeom prst="rect">
            <a:avLst/>
          </a:prstGeom>
          <a:solidFill>
            <a:srgbClr val="FFFF00"/>
          </a:solidFill>
          <a:ln w="38100">
            <a:solidFill>
              <a:srgbClr val="FF0000"/>
            </a:solidFill>
            <a:miter lim="800000"/>
            <a:headEnd/>
            <a:tailEnd/>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400" b="0" i="1" u="none" strike="noStrike" kern="0" cap="none" spc="0" normalizeH="0" baseline="0" noProof="0">
                <a:ln>
                  <a:noFill/>
                </a:ln>
                <a:solidFill>
                  <a:srgbClr val="000066"/>
                </a:solidFill>
                <a:effectLst/>
                <a:uLnTx/>
                <a:uFillTx/>
                <a:latin typeface="Calibri" panose="020F0502020204030204" pitchFamily="34" charset="0"/>
                <a:ea typeface="+mn-ea"/>
                <a:cs typeface="+mn-cs"/>
              </a:rPr>
              <a:t>TRANSPOSABLE ELEMENTS</a:t>
            </a:r>
          </a:p>
        </p:txBody>
      </p:sp>
      <p:sp>
        <p:nvSpPr>
          <p:cNvPr id="15376" name="Rectangle 15"/>
          <p:cNvSpPr>
            <a:spLocks noChangeArrowheads="1"/>
          </p:cNvSpPr>
          <p:nvPr/>
        </p:nvSpPr>
        <p:spPr bwMode="auto">
          <a:xfrm>
            <a:off x="5810252" y="5572127"/>
            <a:ext cx="1311578" cy="707886"/>
          </a:xfrm>
          <a:prstGeom prst="rect">
            <a:avLst/>
          </a:prstGeom>
          <a:solidFill>
            <a:srgbClr val="FFFF00"/>
          </a:solidFill>
          <a:ln w="38100">
            <a:solidFill>
              <a:srgbClr val="FF0000"/>
            </a:solidFill>
            <a:miter lim="800000"/>
            <a:headEnd/>
            <a:tailEnd/>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2000" b="0" i="0" u="none" strike="noStrike" kern="0" cap="none" spc="0" normalizeH="0" baseline="0" noProof="0">
                <a:ln>
                  <a:noFill/>
                </a:ln>
                <a:solidFill>
                  <a:prstClr val="black"/>
                </a:solidFill>
                <a:effectLst/>
                <a:uLnTx/>
                <a:uFillTx/>
                <a:latin typeface="Calibri" panose="020F0502020204030204" pitchFamily="34" charset="0"/>
                <a:ea typeface="+mn-ea"/>
                <a:cs typeface="+mn-cs"/>
              </a:rPr>
              <a:t>The </a:t>
            </a:r>
            <a:r>
              <a:rPr kumimoji="0" lang="it-IT" altLang="it-IT" sz="2000" b="1" i="0" u="sng" strike="noStrike" kern="0" cap="none" spc="0" normalizeH="0" baseline="0" noProof="0">
                <a:ln>
                  <a:noFill/>
                </a:ln>
                <a:solidFill>
                  <a:srgbClr val="0000FF"/>
                </a:solidFill>
                <a:effectLst/>
                <a:uLnTx/>
                <a:uFillTx/>
                <a:latin typeface="Calibri" panose="020F0502020204030204" pitchFamily="34" charset="0"/>
                <a:ea typeface="+mn-ea"/>
                <a:cs typeface="+mn-cs"/>
              </a:rPr>
              <a:t>“</a:t>
            </a:r>
            <a:r>
              <a:rPr kumimoji="0" lang="it-IT" altLang="it-IT" sz="2000" b="1" i="1" u="sng" strike="noStrike" kern="0" cap="none" spc="0" normalizeH="0" baseline="0" noProof="0">
                <a:ln>
                  <a:noFill/>
                </a:ln>
                <a:solidFill>
                  <a:srgbClr val="0000FF"/>
                </a:solidFill>
                <a:effectLst/>
                <a:uLnTx/>
                <a:uFillTx/>
                <a:latin typeface="Calibri" panose="020F0502020204030204" pitchFamily="34" charset="0"/>
                <a:ea typeface="+mn-ea"/>
                <a:cs typeface="+mn-cs"/>
              </a:rPr>
              <a:t>Fluid </a:t>
            </a: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2000" b="1" i="1" u="sng" strike="noStrike" kern="0" cap="none" spc="0" normalizeH="0" baseline="0" noProof="0">
                <a:ln>
                  <a:noFill/>
                </a:ln>
                <a:solidFill>
                  <a:srgbClr val="0000FF"/>
                </a:solidFill>
                <a:effectLst/>
                <a:uLnTx/>
                <a:uFillTx/>
                <a:latin typeface="Calibri" panose="020F0502020204030204" pitchFamily="34" charset="0"/>
                <a:ea typeface="+mn-ea"/>
                <a:cs typeface="+mn-cs"/>
              </a:rPr>
              <a:t>Genome</a:t>
            </a:r>
            <a:r>
              <a:rPr kumimoji="0" lang="it-IT" altLang="it-IT" sz="2000" b="1" i="0" u="sng" strike="noStrike" kern="0" cap="none" spc="0" normalizeH="0" baseline="0" noProof="0">
                <a:ln>
                  <a:noFill/>
                </a:ln>
                <a:solidFill>
                  <a:srgbClr val="0000FF"/>
                </a:solidFill>
                <a:effectLst/>
                <a:uLnTx/>
                <a:uFillTx/>
                <a:latin typeface="Calibri" panose="020F0502020204030204" pitchFamily="34" charset="0"/>
                <a:ea typeface="+mn-ea"/>
                <a:cs typeface="+mn-cs"/>
              </a:rPr>
              <a:t>”</a:t>
            </a:r>
          </a:p>
        </p:txBody>
      </p:sp>
      <p:sp>
        <p:nvSpPr>
          <p:cNvPr id="15377" name="Line 4"/>
          <p:cNvSpPr>
            <a:spLocks noChangeShapeType="1"/>
          </p:cNvSpPr>
          <p:nvPr/>
        </p:nvSpPr>
        <p:spPr bwMode="auto">
          <a:xfrm flipH="1" flipV="1">
            <a:off x="9220201" y="4267853"/>
            <a:ext cx="360363" cy="1223963"/>
          </a:xfrm>
          <a:prstGeom prst="line">
            <a:avLst/>
          </a:prstGeom>
          <a:noFill/>
          <a:ln w="5715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5378" name="Rectangle 2"/>
          <p:cNvSpPr>
            <a:spLocks noChangeArrowheads="1"/>
          </p:cNvSpPr>
          <p:nvPr/>
        </p:nvSpPr>
        <p:spPr bwMode="auto">
          <a:xfrm>
            <a:off x="8739188" y="5001278"/>
            <a:ext cx="1335622" cy="646331"/>
          </a:xfrm>
          <a:prstGeom prst="rect">
            <a:avLst/>
          </a:prstGeom>
          <a:solidFill>
            <a:srgbClr val="FFFF00"/>
          </a:solidFill>
          <a:ln w="38100">
            <a:solidFill>
              <a:srgbClr val="0000FF"/>
            </a:solidFill>
            <a:miter lim="800000"/>
            <a:headEnd/>
            <a:tailEnd/>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800" b="0" i="1" u="none" strike="noStrike" kern="0" cap="none" spc="0" normalizeH="0" baseline="0" noProof="0">
                <a:ln>
                  <a:noFill/>
                </a:ln>
                <a:solidFill>
                  <a:srgbClr val="000066"/>
                </a:solidFill>
                <a:effectLst/>
                <a:uLnTx/>
                <a:uFillTx/>
                <a:latin typeface="Calibri" panose="020F0502020204030204" pitchFamily="34" charset="0"/>
                <a:ea typeface="+mn-ea"/>
                <a:cs typeface="+mn-cs"/>
              </a:rPr>
              <a:t>EPIGENETIC </a:t>
            </a:r>
            <a:br>
              <a:rPr kumimoji="0" lang="it-IT" altLang="it-IT" sz="1800" b="0" i="1" u="none" strike="noStrike" kern="0" cap="none" spc="0" normalizeH="0" baseline="0" noProof="0">
                <a:ln>
                  <a:noFill/>
                </a:ln>
                <a:solidFill>
                  <a:srgbClr val="000066"/>
                </a:solidFill>
                <a:effectLst/>
                <a:uLnTx/>
                <a:uFillTx/>
                <a:latin typeface="Calibri" panose="020F0502020204030204" pitchFamily="34" charset="0"/>
                <a:ea typeface="+mn-ea"/>
                <a:cs typeface="+mn-cs"/>
              </a:rPr>
            </a:br>
            <a:r>
              <a:rPr kumimoji="0" lang="it-IT" altLang="it-IT" sz="1800" b="0" i="1" u="none" strike="noStrike" kern="0" cap="none" spc="0" normalizeH="0" baseline="0" noProof="0">
                <a:ln>
                  <a:noFill/>
                </a:ln>
                <a:solidFill>
                  <a:srgbClr val="000066"/>
                </a:solidFill>
                <a:effectLst/>
                <a:uLnTx/>
                <a:uFillTx/>
                <a:latin typeface="Calibri" panose="020F0502020204030204" pitchFamily="34" charset="0"/>
                <a:ea typeface="+mn-ea"/>
                <a:cs typeface="+mn-cs"/>
              </a:rPr>
              <a:t>CHANGES</a:t>
            </a:r>
          </a:p>
        </p:txBody>
      </p:sp>
      <p:sp>
        <p:nvSpPr>
          <p:cNvPr id="15379" name="Line 7"/>
          <p:cNvSpPr>
            <a:spLocks noChangeShapeType="1"/>
          </p:cNvSpPr>
          <p:nvPr/>
        </p:nvSpPr>
        <p:spPr bwMode="auto">
          <a:xfrm flipH="1" flipV="1">
            <a:off x="9310688" y="5638800"/>
            <a:ext cx="381000" cy="1219200"/>
          </a:xfrm>
          <a:prstGeom prst="line">
            <a:avLst/>
          </a:prstGeom>
          <a:noFill/>
          <a:ln w="5715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5380" name="Rectangle 6"/>
          <p:cNvSpPr>
            <a:spLocks noChangeArrowheads="1"/>
          </p:cNvSpPr>
          <p:nvPr/>
        </p:nvSpPr>
        <p:spPr bwMode="auto">
          <a:xfrm>
            <a:off x="8757086" y="6453190"/>
            <a:ext cx="1662635" cy="369332"/>
          </a:xfrm>
          <a:prstGeom prst="rect">
            <a:avLst/>
          </a:prstGeom>
          <a:solidFill>
            <a:srgbClr val="FFFF00"/>
          </a:solidFill>
          <a:ln w="38100">
            <a:solidFill>
              <a:srgbClr val="0000FF"/>
            </a:solidFill>
            <a:miter lim="800000"/>
            <a:headEnd/>
            <a:tailEnd/>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800" b="1" i="1" u="none" strike="noStrike" kern="0" cap="none" spc="0" normalizeH="0" baseline="0" noProof="0">
                <a:ln>
                  <a:noFill/>
                </a:ln>
                <a:solidFill>
                  <a:srgbClr val="0000FF"/>
                </a:solidFill>
                <a:effectLst/>
                <a:uLnTx/>
                <a:uFillTx/>
                <a:latin typeface="Calibri" panose="020F0502020204030204" pitchFamily="34" charset="0"/>
                <a:ea typeface="+mn-ea"/>
                <a:cs typeface="+mn-cs"/>
              </a:rPr>
              <a:t>ENVIRONMENT</a:t>
            </a:r>
          </a:p>
        </p:txBody>
      </p:sp>
      <p:sp>
        <p:nvSpPr>
          <p:cNvPr id="21" name="Freccia bidirezionale orizzontale 20"/>
          <p:cNvSpPr/>
          <p:nvPr/>
        </p:nvSpPr>
        <p:spPr>
          <a:xfrm>
            <a:off x="5381625" y="357188"/>
            <a:ext cx="820739" cy="28575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5382" name="Rettangolo 21"/>
          <p:cNvSpPr>
            <a:spLocks noChangeArrowheads="1"/>
          </p:cNvSpPr>
          <p:nvPr/>
        </p:nvSpPr>
        <p:spPr bwMode="auto">
          <a:xfrm>
            <a:off x="6238876" y="327"/>
            <a:ext cx="4429125" cy="830997"/>
          </a:xfrm>
          <a:prstGeom prst="rect">
            <a:avLst/>
          </a:prstGeom>
          <a:solidFill>
            <a:srgbClr val="FFFF00"/>
          </a:solidFill>
          <a:ln w="38100">
            <a:solidFill>
              <a:srgbClr val="0000FF"/>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it-IT" sz="1600" b="0" i="0" u="none" strike="noStrike" kern="0" cap="none" spc="0" normalizeH="0" baseline="0" noProof="0">
                <a:ln>
                  <a:noFill/>
                </a:ln>
                <a:solidFill>
                  <a:prstClr val="black"/>
                </a:solidFill>
                <a:effectLst/>
                <a:uLnTx/>
                <a:uFillTx/>
                <a:latin typeface="Arial" panose="020B0604020202020204" pitchFamily="34" charset="0"/>
                <a:ea typeface="+mn-ea"/>
                <a:cs typeface="+mn-cs"/>
              </a:rPr>
              <a:t>we now know that things are quite different: </a:t>
            </a:r>
            <a:r>
              <a:rPr kumimoji="0" lang="en-US" altLang="it-IT" sz="1600" b="1" i="0" u="sng" strike="noStrike" kern="0" cap="none" spc="0" normalizeH="0" baseline="0" noProof="0">
                <a:ln>
                  <a:noFill/>
                </a:ln>
                <a:solidFill>
                  <a:prstClr val="black"/>
                </a:solidFill>
                <a:effectLst/>
                <a:uLnTx/>
                <a:uFillTx/>
                <a:latin typeface="Arial" panose="020B0604020202020204" pitchFamily="34" charset="0"/>
                <a:ea typeface="+mn-ea"/>
                <a:cs typeface="+mn-cs"/>
              </a:rPr>
              <a:t>information flow is circular between genome and </a:t>
            </a:r>
            <a:r>
              <a:rPr kumimoji="0" lang="en-US" altLang="it-IT" sz="1600" b="1" i="0" u="sng" strike="noStrike" kern="0" cap="none" spc="0" normalizeH="0" baseline="0" noProof="0">
                <a:ln>
                  <a:noFill/>
                </a:ln>
                <a:solidFill>
                  <a:srgbClr val="0000FF"/>
                </a:solidFill>
                <a:effectLst/>
                <a:uLnTx/>
                <a:uFillTx/>
                <a:latin typeface="Arial" panose="020B0604020202020204" pitchFamily="34" charset="0"/>
                <a:ea typeface="+mn-ea"/>
                <a:cs typeface="+mn-cs"/>
              </a:rPr>
              <a:t>environment</a:t>
            </a:r>
          </a:p>
        </p:txBody>
      </p:sp>
      <p:sp>
        <p:nvSpPr>
          <p:cNvPr id="23" name="Stella a 5 punte 22"/>
          <p:cNvSpPr/>
          <p:nvPr/>
        </p:nvSpPr>
        <p:spPr>
          <a:xfrm>
            <a:off x="8882497" y="572153"/>
            <a:ext cx="271463" cy="271463"/>
          </a:xfrm>
          <a:prstGeom prst="star5">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15613255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04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5043" y="466241"/>
            <a:ext cx="7666441" cy="61377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147" name="Text Box 3"/>
          <p:cNvSpPr txBox="1">
            <a:spLocks noChangeArrowheads="1"/>
          </p:cNvSpPr>
          <p:nvPr/>
        </p:nvSpPr>
        <p:spPr bwMode="auto">
          <a:xfrm>
            <a:off x="3648075" y="5300991"/>
            <a:ext cx="2819400" cy="369332"/>
          </a:xfrm>
          <a:prstGeom prst="rect">
            <a:avLst/>
          </a:prstGeom>
          <a:solidFill>
            <a:schemeClr val="bg1"/>
          </a:solidFill>
          <a:ln w="9525">
            <a:solidFill>
              <a:schemeClr val="accent1"/>
            </a:solidFill>
            <a:miter lim="800000"/>
            <a:headEnd/>
            <a:tailEnd/>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solidFill>
                  <a:sysClr val="windowText" lastClr="000000"/>
                </a:solidFill>
                <a:effectLst/>
                <a:uLnTx/>
                <a:uFillTx/>
                <a:latin typeface="Calibri"/>
                <a:ea typeface="+mn-ea"/>
                <a:cs typeface="Arial" charset="0"/>
              </a:rPr>
              <a:t>Interphase</a:t>
            </a:r>
            <a:r>
              <a:rPr kumimoji="0" lang="en-US" sz="1800" b="0" i="0" u="none" strike="noStrike" kern="0" cap="none" spc="0" normalizeH="0" baseline="0" noProof="0" dirty="0">
                <a:ln>
                  <a:noFill/>
                </a:ln>
                <a:solidFill>
                  <a:sysClr val="windowText" lastClr="000000"/>
                </a:solidFill>
                <a:effectLst/>
                <a:uLnTx/>
                <a:uFillTx/>
                <a:latin typeface="Calibri"/>
                <a:ea typeface="+mn-ea"/>
                <a:cs typeface="Arial" charset="0"/>
              </a:rPr>
              <a:t> chromosomes</a:t>
            </a:r>
          </a:p>
        </p:txBody>
      </p:sp>
      <p:sp>
        <p:nvSpPr>
          <p:cNvPr id="80900" name="Text Box 4"/>
          <p:cNvSpPr txBox="1">
            <a:spLocks noChangeArrowheads="1"/>
          </p:cNvSpPr>
          <p:nvPr/>
        </p:nvSpPr>
        <p:spPr bwMode="auto">
          <a:xfrm>
            <a:off x="8771232" y="85468"/>
            <a:ext cx="2563813" cy="369332"/>
          </a:xfrm>
          <a:prstGeom prst="rect">
            <a:avLst/>
          </a:prstGeom>
          <a:solidFill>
            <a:srgbClr val="FFFF00"/>
          </a:solidFill>
          <a:ln>
            <a:noFill/>
          </a:ln>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it-IT" sz="18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Mitotic chromosome</a:t>
            </a:r>
          </a:p>
        </p:txBody>
      </p:sp>
      <p:sp>
        <p:nvSpPr>
          <p:cNvPr id="80901" name="Text Box 17"/>
          <p:cNvSpPr txBox="1">
            <a:spLocks noChangeArrowheads="1"/>
          </p:cNvSpPr>
          <p:nvPr/>
        </p:nvSpPr>
        <p:spPr bwMode="auto">
          <a:xfrm>
            <a:off x="2438767" y="4896107"/>
            <a:ext cx="1386918" cy="369332"/>
          </a:xfrm>
          <a:prstGeom prst="rect">
            <a:avLst/>
          </a:prstGeom>
          <a:solidFill>
            <a:schemeClr val="bg1"/>
          </a:solidFill>
          <a:ln w="9525">
            <a:solidFill>
              <a:srgbClr val="0000FF"/>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it-IT" sz="1800" b="0" i="0" u="none" strike="noStrike" kern="0" cap="none" spc="0" normalizeH="0" baseline="0" noProof="0">
                <a:ln>
                  <a:noFill/>
                </a:ln>
                <a:solidFill>
                  <a:srgbClr val="000066"/>
                </a:solidFill>
                <a:effectLst/>
                <a:uLnTx/>
                <a:uFillTx/>
                <a:latin typeface="Calibri" panose="020F0502020204030204" pitchFamily="34" charset="0"/>
                <a:ea typeface="+mn-ea"/>
                <a:cs typeface="+mn-cs"/>
              </a:rPr>
              <a:t>Euchromatin</a:t>
            </a:r>
            <a:endParaRPr kumimoji="0" lang="en-US" altLang="it-IT" sz="1800" b="0" i="0" u="none" strike="noStrike" kern="0" cap="none" spc="0" normalizeH="0" baseline="0" noProof="0">
              <a:ln>
                <a:noFill/>
              </a:ln>
              <a:solidFill>
                <a:srgbClr val="000066"/>
              </a:solidFill>
              <a:effectLst/>
              <a:uLnTx/>
              <a:uFillTx/>
              <a:latin typeface="Calibri" panose="020F0502020204030204" pitchFamily="34" charset="0"/>
              <a:ea typeface="+mn-ea"/>
              <a:cs typeface="+mn-cs"/>
            </a:endParaRPr>
          </a:p>
        </p:txBody>
      </p:sp>
      <p:sp>
        <p:nvSpPr>
          <p:cNvPr id="80902" name="Text Box 18"/>
          <p:cNvSpPr txBox="1">
            <a:spLocks noChangeArrowheads="1"/>
          </p:cNvSpPr>
          <p:nvPr/>
        </p:nvSpPr>
        <p:spPr bwMode="auto">
          <a:xfrm>
            <a:off x="159055" y="618522"/>
            <a:ext cx="1806905" cy="369332"/>
          </a:xfrm>
          <a:prstGeom prst="rect">
            <a:avLst/>
          </a:prstGeom>
          <a:solidFill>
            <a:schemeClr val="bg1"/>
          </a:solidFill>
          <a:ln w="9525">
            <a:solidFill>
              <a:srgbClr val="0000FF"/>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altLang="it-IT" sz="1800" b="0" i="0" u="none" strike="noStrike" kern="0" cap="none" spc="0" normalizeH="0" baseline="0" noProof="0">
                <a:ln>
                  <a:noFill/>
                </a:ln>
                <a:solidFill>
                  <a:srgbClr val="FF3300"/>
                </a:solidFill>
                <a:effectLst/>
                <a:uLnTx/>
                <a:uFillTx/>
                <a:latin typeface="Calibri" panose="020F0502020204030204" pitchFamily="34" charset="0"/>
                <a:ea typeface="+mn-ea"/>
                <a:cs typeface="+mn-cs"/>
              </a:rPr>
              <a:t>Heterochromatin</a:t>
            </a:r>
            <a:endParaRPr kumimoji="0" lang="en-US" altLang="it-IT" sz="1800" b="0" i="0" u="none" strike="noStrike" kern="0" cap="none" spc="0" normalizeH="0" baseline="0" noProof="0">
              <a:ln>
                <a:noFill/>
              </a:ln>
              <a:solidFill>
                <a:srgbClr val="FF3300"/>
              </a:solidFill>
              <a:effectLst/>
              <a:uLnTx/>
              <a:uFillTx/>
              <a:latin typeface="Calibri" panose="020F0502020204030204" pitchFamily="34" charset="0"/>
              <a:ea typeface="+mn-ea"/>
              <a:cs typeface="+mn-cs"/>
            </a:endParaRPr>
          </a:p>
        </p:txBody>
      </p:sp>
      <p:sp>
        <p:nvSpPr>
          <p:cNvPr id="80903" name="Rettangolo 6"/>
          <p:cNvSpPr>
            <a:spLocks noChangeArrowheads="1"/>
          </p:cNvSpPr>
          <p:nvPr/>
        </p:nvSpPr>
        <p:spPr bwMode="auto">
          <a:xfrm>
            <a:off x="282927" y="1352133"/>
            <a:ext cx="1553159" cy="2554545"/>
          </a:xfrm>
          <a:prstGeom prst="rect">
            <a:avLst/>
          </a:prstGeom>
          <a:solidFill>
            <a:srgbClr val="FFFF00"/>
          </a:solidFill>
          <a:ln w="28575">
            <a:solidFill>
              <a:srgbClr val="0000CC"/>
            </a:solidFill>
            <a:miter lim="800000"/>
            <a:headEnd/>
            <a:tailEnd/>
          </a:ln>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it-IT" sz="1600" b="1" i="1" u="none" strike="noStrike" kern="0" cap="none" spc="0" normalizeH="0" baseline="0" noProof="0" dirty="0">
                <a:ln>
                  <a:noFill/>
                </a:ln>
                <a:solidFill>
                  <a:prstClr val="black"/>
                </a:solidFill>
                <a:effectLst/>
                <a:uLnTx/>
                <a:uFillTx/>
                <a:latin typeface="Arial" panose="020B0604020202020204" pitchFamily="34" charset="0"/>
                <a:ea typeface="+mn-ea"/>
                <a:cs typeface="+mn-cs"/>
              </a:rPr>
              <a:t>Epigenetics</a:t>
            </a:r>
            <a:r>
              <a:rPr kumimoji="0" lang="en-GB" altLang="it-IT" sz="16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t/>
            </a:r>
            <a:br>
              <a:rPr kumimoji="0" lang="en-GB" altLang="it-IT" sz="16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br>
            <a:r>
              <a:rPr kumimoji="0" lang="en-GB" altLang="it-IT" sz="1600" b="0" i="0" u="none" strike="noStrike" kern="0" cap="none" spc="0" normalizeH="0" baseline="0" noProof="0" dirty="0">
                <a:ln>
                  <a:noFill/>
                </a:ln>
                <a:solidFill>
                  <a:prstClr val="black"/>
                </a:solidFill>
                <a:effectLst/>
                <a:uLnTx/>
                <a:uFillTx/>
                <a:latin typeface="Arial" panose="020B0604020202020204" pitchFamily="34" charset="0"/>
                <a:ea typeface="+mn-ea"/>
                <a:cs typeface="+mn-cs"/>
              </a:rPr>
              <a:t>appears to be the most appropriate and </a:t>
            </a:r>
            <a:r>
              <a:rPr kumimoji="0" lang="en-GB" altLang="it-IT" sz="1600" b="1" i="0" u="sng" strike="noStrike" kern="0" cap="none" spc="0" normalizeH="0" baseline="0" noProof="0" dirty="0">
                <a:ln>
                  <a:noFill/>
                </a:ln>
                <a:solidFill>
                  <a:prstClr val="black"/>
                </a:solidFill>
                <a:effectLst/>
                <a:uLnTx/>
                <a:uFillTx/>
                <a:latin typeface="Arial" panose="020B0604020202020204" pitchFamily="34" charset="0"/>
                <a:ea typeface="+mn-ea"/>
                <a:cs typeface="+mn-cs"/>
              </a:rPr>
              <a:t>powerful tool to build up a new systemic </a:t>
            </a:r>
            <a:br>
              <a:rPr kumimoji="0" lang="en-GB" altLang="it-IT" sz="1600" b="1" i="0" u="sng" strike="noStrike" kern="0" cap="none" spc="0" normalizeH="0" baseline="0" noProof="0" dirty="0">
                <a:ln>
                  <a:noFill/>
                </a:ln>
                <a:solidFill>
                  <a:prstClr val="black"/>
                </a:solidFill>
                <a:effectLst/>
                <a:uLnTx/>
                <a:uFillTx/>
                <a:latin typeface="Arial" panose="020B0604020202020204" pitchFamily="34" charset="0"/>
                <a:ea typeface="+mn-ea"/>
                <a:cs typeface="+mn-cs"/>
              </a:rPr>
            </a:br>
            <a:r>
              <a:rPr kumimoji="0" lang="en-GB" altLang="it-IT" sz="1600" b="1" i="0" u="sng" strike="noStrike" kern="0" cap="none" spc="0" normalizeH="0" baseline="0" noProof="0" dirty="0">
                <a:ln>
                  <a:noFill/>
                </a:ln>
                <a:solidFill>
                  <a:prstClr val="black"/>
                </a:solidFill>
                <a:effectLst/>
                <a:uLnTx/>
                <a:uFillTx/>
                <a:latin typeface="Arial" panose="020B0604020202020204" pitchFamily="34" charset="0"/>
                <a:ea typeface="+mn-ea"/>
                <a:cs typeface="+mn-cs"/>
              </a:rPr>
              <a:t>model of genome ..</a:t>
            </a:r>
            <a:endParaRPr kumimoji="0" lang="it-IT" altLang="it-IT" sz="1600" b="1" i="0" u="sng" strike="noStrike" kern="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8" name="Rectangle 6"/>
          <p:cNvSpPr>
            <a:spLocks noChangeArrowheads="1"/>
          </p:cNvSpPr>
          <p:nvPr/>
        </p:nvSpPr>
        <p:spPr bwMode="auto">
          <a:xfrm>
            <a:off x="10763" y="52744"/>
            <a:ext cx="3450281" cy="402291"/>
          </a:xfrm>
          <a:prstGeom prst="rect">
            <a:avLst/>
          </a:prstGeom>
          <a:solidFill>
            <a:srgbClr val="FFFF00"/>
          </a:solidFill>
          <a:ln w="28440">
            <a:solidFill>
              <a:srgbClr val="0000FF"/>
            </a:solidFill>
            <a:miter lim="800000"/>
            <a:headEnd/>
            <a:tailEnd/>
          </a:ln>
          <a:effectLst>
            <a:outerShdw dist="17819" dir="2700000" algn="ctr" rotWithShape="0">
              <a:srgbClr val="2F4D71"/>
            </a:outerShdw>
          </a:effectLst>
        </p:spPr>
        <p:txBody>
          <a:bodyPr wrap="none" lIns="90000" tIns="46800" rIns="90000" bIns="46800">
            <a:spAutoFit/>
          </a:bodyPr>
          <a:lstStyle/>
          <a:p>
            <a:pPr marL="0" marR="0" lvl="0" indent="0" algn="l" defTabSz="4572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sz="2000" b="0" i="0" u="none" strike="noStrike" kern="0" cap="none" spc="0" normalizeH="0" baseline="0" noProof="0" dirty="0">
                <a:ln>
                  <a:noFill/>
                </a:ln>
                <a:solidFill>
                  <a:sysClr val="windowText" lastClr="000000"/>
                </a:solidFill>
                <a:effectLst/>
                <a:uLnTx/>
                <a:uFillTx/>
                <a:latin typeface="Calibri"/>
                <a:ea typeface="+mn-ea"/>
                <a:cs typeface="+mn-cs"/>
              </a:rPr>
              <a:t>The first  keyword:</a:t>
            </a:r>
            <a:r>
              <a:rPr kumimoji="0" lang="es-ES" sz="2000" b="1" i="0" u="none" strike="noStrike" kern="0" cap="none" spc="0" normalizeH="0" baseline="0" noProof="0" dirty="0">
                <a:ln>
                  <a:noFill/>
                </a:ln>
                <a:solidFill>
                  <a:srgbClr val="000000"/>
                </a:solidFill>
                <a:effectLst/>
                <a:uLnTx/>
                <a:uFillTx/>
                <a:latin typeface="Calibri"/>
                <a:ea typeface="Microsoft YaHei"/>
                <a:cs typeface="+mn-cs"/>
              </a:rPr>
              <a:t> Epigenetics </a:t>
            </a:r>
          </a:p>
        </p:txBody>
      </p:sp>
      <p:sp>
        <p:nvSpPr>
          <p:cNvPr id="80905" name="Rectangle 3"/>
          <p:cNvSpPr>
            <a:spLocks noChangeArrowheads="1"/>
          </p:cNvSpPr>
          <p:nvPr/>
        </p:nvSpPr>
        <p:spPr bwMode="auto">
          <a:xfrm>
            <a:off x="10420643" y="2471581"/>
            <a:ext cx="1447800" cy="2800767"/>
          </a:xfrm>
          <a:prstGeom prst="rect">
            <a:avLst/>
          </a:prstGeom>
          <a:solidFill>
            <a:srgbClr val="FFFF00"/>
          </a:solidFill>
          <a:ln w="9525">
            <a:solidFill>
              <a:srgbClr val="0000CC"/>
            </a:solidFill>
            <a:miter lim="800000"/>
            <a:headEnd/>
            <a:tailEnd/>
          </a:ln>
          <a:effectLst>
            <a:prstShdw prst="shdw17" dist="17961" dir="2700000">
              <a:srgbClr val="999900">
                <a:alpha val="74997"/>
              </a:srgbClr>
            </a:prstShdw>
          </a:effectLs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ct val="30000"/>
              </a:spcBef>
              <a:spcAft>
                <a:spcPts val="0"/>
              </a:spcAft>
              <a:buClrTx/>
              <a:buSzTx/>
              <a:buFontTx/>
              <a:buNone/>
              <a:tabLst/>
              <a:defRPr/>
            </a:pPr>
            <a:r>
              <a:rPr kumimoji="0" lang="en-GB" altLang="it-IT" sz="1600" b="0" i="0" u="none" strike="noStrike" kern="0" cap="none" spc="0" normalizeH="0" baseline="0" noProof="0" dirty="0">
                <a:ln>
                  <a:noFill/>
                </a:ln>
                <a:solidFill>
                  <a:prstClr val="black"/>
                </a:solidFill>
                <a:effectLst/>
                <a:uLnTx/>
                <a:uFillTx/>
                <a:latin typeface="Arial" panose="020B0604020202020204" pitchFamily="34" charset="0"/>
                <a:ea typeface="+mn-ea"/>
                <a:cs typeface="+mn-cs"/>
              </a:rPr>
              <a:t>.. finally understood as a </a:t>
            </a:r>
            <a:r>
              <a:rPr kumimoji="0" lang="en-GB" altLang="it-IT" sz="1600" b="1" i="0" u="sng" strike="noStrike" kern="0" cap="none" spc="0" normalizeH="0" baseline="0" noProof="0" dirty="0">
                <a:ln>
                  <a:noFill/>
                </a:ln>
                <a:solidFill>
                  <a:prstClr val="black"/>
                </a:solidFill>
                <a:effectLst/>
                <a:uLnTx/>
                <a:uFillTx/>
                <a:latin typeface="Arial" panose="020B0604020202020204" pitchFamily="34" charset="0"/>
                <a:ea typeface="+mn-ea"/>
                <a:cs typeface="+mn-cs"/>
              </a:rPr>
              <a:t>dynamic </a:t>
            </a:r>
            <a:br>
              <a:rPr kumimoji="0" lang="en-GB" altLang="it-IT" sz="1600" b="1" i="0" u="sng" strike="noStrike" kern="0" cap="none" spc="0" normalizeH="0" baseline="0" noProof="0" dirty="0">
                <a:ln>
                  <a:noFill/>
                </a:ln>
                <a:solidFill>
                  <a:prstClr val="black"/>
                </a:solidFill>
                <a:effectLst/>
                <a:uLnTx/>
                <a:uFillTx/>
                <a:latin typeface="Arial" panose="020B0604020202020204" pitchFamily="34" charset="0"/>
                <a:ea typeface="+mn-ea"/>
                <a:cs typeface="+mn-cs"/>
              </a:rPr>
            </a:br>
            <a:r>
              <a:rPr kumimoji="0" lang="en-GB" altLang="it-IT" sz="1600" b="1" i="0" u="sng" strike="noStrike" kern="0" cap="none" spc="0" normalizeH="0" baseline="0" noProof="0" dirty="0">
                <a:ln>
                  <a:noFill/>
                </a:ln>
                <a:solidFill>
                  <a:prstClr val="black"/>
                </a:solidFill>
                <a:effectLst/>
                <a:uLnTx/>
                <a:uFillTx/>
                <a:latin typeface="Arial" panose="020B0604020202020204" pitchFamily="34" charset="0"/>
                <a:ea typeface="+mn-ea"/>
                <a:cs typeface="+mn-cs"/>
              </a:rPr>
              <a:t>and  fluid molecular network </a:t>
            </a:r>
            <a:r>
              <a:rPr kumimoji="0" lang="en-GB" altLang="it-IT" sz="1600" b="0" i="0" u="none" strike="noStrike" kern="0" cap="none" spc="0" normalizeH="0" baseline="0" noProof="0" dirty="0">
                <a:ln>
                  <a:noFill/>
                </a:ln>
                <a:solidFill>
                  <a:prstClr val="black"/>
                </a:solidFill>
                <a:effectLst/>
                <a:uLnTx/>
                <a:uFillTx/>
                <a:latin typeface="Arial" panose="020B0604020202020204" pitchFamily="34" charset="0"/>
                <a:ea typeface="+mn-ea"/>
                <a:cs typeface="+mn-cs"/>
              </a:rPr>
              <a:t>which can interact within itself and with the  outside</a:t>
            </a:r>
            <a:endParaRPr kumimoji="0" lang="it-IT" altLang="it-IT" sz="1600" b="0" i="0" u="none" strike="noStrike" kern="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477269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426" name="Picture 2"/>
          <p:cNvPicPr>
            <a:picLocks noChangeAspect="1" noChangeArrowheads="1"/>
          </p:cNvPicPr>
          <p:nvPr/>
        </p:nvPicPr>
        <p:blipFill>
          <a:blip r:embed="rId3">
            <a:extLst>
              <a:ext uri="{28A0092B-C50C-407E-A947-70E740481C1C}">
                <a14:useLocalDpi xmlns:a14="http://schemas.microsoft.com/office/drawing/2010/main" val="0"/>
              </a:ext>
            </a:extLst>
          </a:blip>
          <a:srcRect b="5104"/>
          <a:stretch>
            <a:fillRect/>
          </a:stretch>
        </p:blipFill>
        <p:spPr bwMode="auto">
          <a:xfrm>
            <a:off x="2881749" y="0"/>
            <a:ext cx="52149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Text Box 4"/>
          <p:cNvSpPr txBox="1">
            <a:spLocks noChangeArrowheads="1"/>
          </p:cNvSpPr>
          <p:nvPr/>
        </p:nvSpPr>
        <p:spPr bwMode="auto">
          <a:xfrm>
            <a:off x="4096183" y="143200"/>
            <a:ext cx="1011239"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90000"/>
              </a:lnSpc>
              <a:spcBef>
                <a:spcPct val="0"/>
              </a:spcBef>
              <a:spcAft>
                <a:spcPts val="0"/>
              </a:spcAft>
              <a:buClrTx/>
              <a:buSzTx/>
              <a:buFont typeface="Arial" panose="020B0604020202020204" pitchFamily="34" charset="0"/>
              <a:buNone/>
              <a:tabLst/>
              <a:defRPr/>
            </a:pPr>
            <a:r>
              <a:rPr kumimoji="0" lang="en-US" altLang="it-IT" sz="1400" b="1" i="0" u="none" strike="noStrike" kern="0" cap="none" spc="0" normalizeH="0" baseline="0" noProof="0">
                <a:ln>
                  <a:noFill/>
                </a:ln>
                <a:solidFill>
                  <a:srgbClr val="0000FF"/>
                </a:solidFill>
                <a:effectLst/>
                <a:uLnTx/>
                <a:uFillTx/>
                <a:latin typeface="Calibri" panose="020F0502020204030204" pitchFamily="34" charset="0"/>
                <a:ea typeface="+mn-ea"/>
                <a:cs typeface="+mn-cs"/>
              </a:rPr>
              <a:t>DNA</a:t>
            </a:r>
            <a:br>
              <a:rPr kumimoji="0" lang="en-US" altLang="it-IT" sz="1400" b="1" i="0" u="none" strike="noStrike" kern="0" cap="none" spc="0" normalizeH="0" baseline="0" noProof="0">
                <a:ln>
                  <a:noFill/>
                </a:ln>
                <a:solidFill>
                  <a:srgbClr val="0000FF"/>
                </a:solidFill>
                <a:effectLst/>
                <a:uLnTx/>
                <a:uFillTx/>
                <a:latin typeface="Calibri" panose="020F0502020204030204" pitchFamily="34" charset="0"/>
                <a:ea typeface="+mn-ea"/>
                <a:cs typeface="+mn-cs"/>
              </a:rPr>
            </a:br>
            <a:r>
              <a:rPr kumimoji="0" lang="en-US" altLang="it-IT" sz="1400" b="1" i="0" u="none" strike="noStrike" kern="0" cap="none" spc="0" normalizeH="0" baseline="0" noProof="0">
                <a:ln>
                  <a:noFill/>
                </a:ln>
                <a:solidFill>
                  <a:srgbClr val="0000FF"/>
                </a:solidFill>
                <a:effectLst/>
                <a:uLnTx/>
                <a:uFillTx/>
                <a:latin typeface="Calibri" panose="020F0502020204030204" pitchFamily="34" charset="0"/>
                <a:ea typeface="+mn-ea"/>
                <a:cs typeface="+mn-cs"/>
              </a:rPr>
              <a:t>double</a:t>
            </a:r>
            <a:br>
              <a:rPr kumimoji="0" lang="en-US" altLang="it-IT" sz="1400" b="1" i="0" u="none" strike="noStrike" kern="0" cap="none" spc="0" normalizeH="0" baseline="0" noProof="0">
                <a:ln>
                  <a:noFill/>
                </a:ln>
                <a:solidFill>
                  <a:srgbClr val="0000FF"/>
                </a:solidFill>
                <a:effectLst/>
                <a:uLnTx/>
                <a:uFillTx/>
                <a:latin typeface="Calibri" panose="020F0502020204030204" pitchFamily="34" charset="0"/>
                <a:ea typeface="+mn-ea"/>
                <a:cs typeface="+mn-cs"/>
              </a:rPr>
            </a:br>
            <a:r>
              <a:rPr kumimoji="0" lang="en-US" altLang="it-IT" sz="1400" b="1" i="0" u="none" strike="noStrike" kern="0" cap="none" spc="0" normalizeH="0" baseline="0" noProof="0">
                <a:ln>
                  <a:noFill/>
                </a:ln>
                <a:solidFill>
                  <a:srgbClr val="0000FF"/>
                </a:solidFill>
                <a:effectLst/>
                <a:uLnTx/>
                <a:uFillTx/>
                <a:latin typeface="Calibri" panose="020F0502020204030204" pitchFamily="34" charset="0"/>
                <a:ea typeface="+mn-ea"/>
                <a:cs typeface="+mn-cs"/>
              </a:rPr>
              <a:t>helix</a:t>
            </a:r>
            <a:br>
              <a:rPr kumimoji="0" lang="en-US" altLang="it-IT" sz="1400" b="1" i="0" u="none" strike="noStrike" kern="0" cap="none" spc="0" normalizeH="0" baseline="0" noProof="0">
                <a:ln>
                  <a:noFill/>
                </a:ln>
                <a:solidFill>
                  <a:srgbClr val="0000FF"/>
                </a:solidFill>
                <a:effectLst/>
                <a:uLnTx/>
                <a:uFillTx/>
                <a:latin typeface="Calibri" panose="020F0502020204030204" pitchFamily="34" charset="0"/>
                <a:ea typeface="+mn-ea"/>
                <a:cs typeface="+mn-cs"/>
              </a:rPr>
            </a:br>
            <a:r>
              <a:rPr kumimoji="0" lang="en-US" altLang="it-IT" sz="1400" b="1" i="0" u="none" strike="noStrike" kern="0" cap="none" spc="0" normalizeH="0" baseline="0" noProof="0">
                <a:ln>
                  <a:noFill/>
                </a:ln>
                <a:solidFill>
                  <a:srgbClr val="0000FF"/>
                </a:solidFill>
                <a:effectLst/>
                <a:uLnTx/>
                <a:uFillTx/>
                <a:latin typeface="Calibri" panose="020F0502020204030204" pitchFamily="34" charset="0"/>
                <a:ea typeface="+mn-ea"/>
                <a:cs typeface="+mn-cs"/>
              </a:rPr>
              <a:t>(2-nm</a:t>
            </a:r>
            <a:br>
              <a:rPr kumimoji="0" lang="en-US" altLang="it-IT" sz="1400" b="1" i="0" u="none" strike="noStrike" kern="0" cap="none" spc="0" normalizeH="0" baseline="0" noProof="0">
                <a:ln>
                  <a:noFill/>
                </a:ln>
                <a:solidFill>
                  <a:srgbClr val="0000FF"/>
                </a:solidFill>
                <a:effectLst/>
                <a:uLnTx/>
                <a:uFillTx/>
                <a:latin typeface="Calibri" panose="020F0502020204030204" pitchFamily="34" charset="0"/>
                <a:ea typeface="+mn-ea"/>
                <a:cs typeface="+mn-cs"/>
              </a:rPr>
            </a:br>
            <a:r>
              <a:rPr kumimoji="0" lang="en-US" altLang="it-IT" sz="1400" b="1" i="0" u="none" strike="noStrike" kern="0" cap="none" spc="0" normalizeH="0" baseline="0" noProof="0">
                <a:ln>
                  <a:noFill/>
                </a:ln>
                <a:solidFill>
                  <a:srgbClr val="0000FF"/>
                </a:solidFill>
                <a:effectLst/>
                <a:uLnTx/>
                <a:uFillTx/>
                <a:latin typeface="Calibri" panose="020F0502020204030204" pitchFamily="34" charset="0"/>
                <a:ea typeface="+mn-ea"/>
                <a:cs typeface="+mn-cs"/>
              </a:rPr>
              <a:t>diameter)</a:t>
            </a:r>
          </a:p>
        </p:txBody>
      </p:sp>
      <p:sp>
        <p:nvSpPr>
          <p:cNvPr id="115717" name="Text Box 5"/>
          <p:cNvSpPr txBox="1">
            <a:spLocks noChangeArrowheads="1"/>
          </p:cNvSpPr>
          <p:nvPr/>
        </p:nvSpPr>
        <p:spPr bwMode="auto">
          <a:xfrm>
            <a:off x="3309937" y="5429250"/>
            <a:ext cx="2569934" cy="341632"/>
          </a:xfrm>
          <a:prstGeom prst="rect">
            <a:avLst/>
          </a:prstGeom>
          <a:solidFill>
            <a:schemeClr val="accent1">
              <a:lumMod val="20000"/>
              <a:lumOff val="80000"/>
            </a:schemeClr>
          </a:solidFill>
          <a:ln w="9525">
            <a:noFill/>
            <a:miter lim="800000"/>
            <a:headEnd/>
            <a:tailEnd/>
          </a:ln>
          <a:effectLst/>
        </p:spPr>
        <p:txBody>
          <a:bodyPr wrap="none">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C00000"/>
                </a:solidFill>
                <a:effectLst/>
                <a:uLnTx/>
                <a:uFillTx/>
                <a:latin typeface="Calibri"/>
                <a:ea typeface="+mn-ea"/>
                <a:cs typeface="+mn-cs"/>
              </a:rPr>
              <a:t>Metaphase chromosome</a:t>
            </a:r>
          </a:p>
        </p:txBody>
      </p:sp>
      <p:sp>
        <p:nvSpPr>
          <p:cNvPr id="47109" name="Text Box 6"/>
          <p:cNvSpPr txBox="1">
            <a:spLocks noChangeArrowheads="1"/>
          </p:cNvSpPr>
          <p:nvPr/>
        </p:nvSpPr>
        <p:spPr bwMode="auto">
          <a:xfrm>
            <a:off x="7412039" y="5674378"/>
            <a:ext cx="535724"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90000"/>
              </a:lnSpc>
              <a:spcBef>
                <a:spcPct val="0"/>
              </a:spcBef>
              <a:spcAft>
                <a:spcPts val="0"/>
              </a:spcAft>
              <a:buClrTx/>
              <a:buSzTx/>
              <a:buFont typeface="Arial" panose="020B0604020202020204" pitchFamily="34" charset="0"/>
              <a:buNone/>
              <a:tabLst/>
              <a:defRPr/>
            </a:pPr>
            <a:r>
              <a:rPr kumimoji="0" lang="en-US"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700</a:t>
            </a:r>
            <a:br>
              <a:rPr kumimoji="0" lang="en-US"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br>
            <a:r>
              <a:rPr kumimoji="0" lang="en-US"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nm</a:t>
            </a:r>
          </a:p>
        </p:txBody>
      </p:sp>
      <p:sp>
        <p:nvSpPr>
          <p:cNvPr id="47110" name="Text Box 7"/>
          <p:cNvSpPr txBox="1">
            <a:spLocks noChangeArrowheads="1"/>
          </p:cNvSpPr>
          <p:nvPr/>
        </p:nvSpPr>
        <p:spPr bwMode="auto">
          <a:xfrm>
            <a:off x="3452814" y="4572653"/>
            <a:ext cx="149752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90000"/>
              </a:lnSpc>
              <a:spcBef>
                <a:spcPct val="0"/>
              </a:spcBef>
              <a:spcAft>
                <a:spcPts val="0"/>
              </a:spcAft>
              <a:buClrTx/>
              <a:buSzTx/>
              <a:buFont typeface="Arial" panose="020B0604020202020204" pitchFamily="34" charset="0"/>
              <a:buNone/>
              <a:tabLst/>
              <a:defRPr/>
            </a:pPr>
            <a:r>
              <a:rPr kumimoji="0" lang="en-US" altLang="it-IT" sz="1400" b="1" i="0" u="none" strike="noStrike" kern="0" cap="none" spc="0" normalizeH="0" baseline="0" noProof="0">
                <a:ln>
                  <a:noFill/>
                </a:ln>
                <a:solidFill>
                  <a:srgbClr val="C00000"/>
                </a:solidFill>
                <a:effectLst/>
                <a:uLnTx/>
                <a:uFillTx/>
                <a:latin typeface="Calibri" panose="020F0502020204030204" pitchFamily="34" charset="0"/>
                <a:ea typeface="+mn-ea"/>
                <a:cs typeface="+mn-cs"/>
              </a:rPr>
              <a:t>Tight helical fiber</a:t>
            </a:r>
            <a:br>
              <a:rPr kumimoji="0" lang="en-US" altLang="it-IT" sz="1400" b="1" i="0" u="none" strike="noStrike" kern="0" cap="none" spc="0" normalizeH="0" baseline="0" noProof="0">
                <a:ln>
                  <a:noFill/>
                </a:ln>
                <a:solidFill>
                  <a:srgbClr val="C00000"/>
                </a:solidFill>
                <a:effectLst/>
                <a:uLnTx/>
                <a:uFillTx/>
                <a:latin typeface="Calibri" panose="020F0502020204030204" pitchFamily="34" charset="0"/>
                <a:ea typeface="+mn-ea"/>
                <a:cs typeface="+mn-cs"/>
              </a:rPr>
            </a:br>
            <a:r>
              <a:rPr kumimoji="0" lang="en-US" altLang="it-IT" sz="1400" b="1" i="0" u="none" strike="noStrike" kern="0" cap="none" spc="0" normalizeH="0" baseline="0" noProof="0">
                <a:ln>
                  <a:noFill/>
                </a:ln>
                <a:solidFill>
                  <a:srgbClr val="C00000"/>
                </a:solidFill>
                <a:effectLst/>
                <a:uLnTx/>
                <a:uFillTx/>
                <a:latin typeface="Calibri" panose="020F0502020204030204" pitchFamily="34" charset="0"/>
                <a:ea typeface="+mn-ea"/>
                <a:cs typeface="+mn-cs"/>
              </a:rPr>
              <a:t>(30-nm diameter)</a:t>
            </a:r>
          </a:p>
        </p:txBody>
      </p:sp>
      <p:sp>
        <p:nvSpPr>
          <p:cNvPr id="47111" name="Text Box 8"/>
          <p:cNvSpPr txBox="1">
            <a:spLocks noChangeArrowheads="1"/>
          </p:cNvSpPr>
          <p:nvPr/>
        </p:nvSpPr>
        <p:spPr bwMode="auto">
          <a:xfrm>
            <a:off x="6096000" y="2820053"/>
            <a:ext cx="1513556"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90000"/>
              </a:lnSpc>
              <a:spcBef>
                <a:spcPct val="0"/>
              </a:spcBef>
              <a:spcAft>
                <a:spcPts val="0"/>
              </a:spcAft>
              <a:buClrTx/>
              <a:buSzTx/>
              <a:buFont typeface="Arial" panose="020B0604020202020204" pitchFamily="34" charset="0"/>
              <a:buNone/>
              <a:tabLst/>
              <a:defRPr/>
            </a:pPr>
            <a:r>
              <a:rPr kumimoji="0" lang="en-US" altLang="it-IT" sz="1400" b="1" i="0" u="none" strike="noStrike" kern="0" cap="none" spc="0" normalizeH="0" baseline="0" noProof="0">
                <a:ln>
                  <a:noFill/>
                </a:ln>
                <a:solidFill>
                  <a:prstClr val="black"/>
                </a:solidFill>
                <a:effectLst/>
                <a:uLnTx/>
                <a:uFillTx/>
                <a:latin typeface="Calibri" panose="020F0502020204030204" pitchFamily="34" charset="0"/>
                <a:ea typeface="+mn-ea"/>
                <a:cs typeface="+mn-cs"/>
              </a:rPr>
              <a:t>Nucleosome</a:t>
            </a:r>
            <a:r>
              <a:rPr kumimoji="0" lang="en-US"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
            </a:r>
            <a:br>
              <a:rPr kumimoji="0" lang="en-US"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br>
            <a:r>
              <a:rPr kumimoji="0" lang="en-US" altLang="it-IT" sz="1400" b="1" i="0" u="none" strike="noStrike" kern="0" cap="none" spc="0" normalizeH="0" baseline="0" noProof="0">
                <a:ln>
                  <a:noFill/>
                </a:ln>
                <a:solidFill>
                  <a:prstClr val="black"/>
                </a:solidFill>
                <a:effectLst/>
                <a:uLnTx/>
                <a:uFillTx/>
                <a:latin typeface="Calibri" panose="020F0502020204030204" pitchFamily="34" charset="0"/>
                <a:ea typeface="+mn-ea"/>
                <a:cs typeface="+mn-cs"/>
              </a:rPr>
              <a:t>(10-nm diameter</a:t>
            </a:r>
            <a:r>
              <a:rPr kumimoji="0" lang="en-US"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a:t>
            </a:r>
          </a:p>
        </p:txBody>
      </p:sp>
      <p:sp>
        <p:nvSpPr>
          <p:cNvPr id="47112" name="Text Box 9"/>
          <p:cNvSpPr txBox="1">
            <a:spLocks noChangeArrowheads="1"/>
          </p:cNvSpPr>
          <p:nvPr/>
        </p:nvSpPr>
        <p:spPr bwMode="auto">
          <a:xfrm>
            <a:off x="5868006" y="1295400"/>
            <a:ext cx="832279"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90000"/>
              </a:lnSpc>
              <a:spcBef>
                <a:spcPct val="0"/>
              </a:spcBef>
              <a:spcAft>
                <a:spcPts val="0"/>
              </a:spcAft>
              <a:buClrTx/>
              <a:buSzTx/>
              <a:buFont typeface="Arial" panose="020B0604020202020204" pitchFamily="34" charset="0"/>
              <a:buNone/>
              <a:tabLst/>
              <a:defRPr/>
            </a:pPr>
            <a:r>
              <a:rPr kumimoji="0" lang="en-US" altLang="it-IT" sz="1400" b="1" i="0" u="none" strike="noStrike" kern="0" cap="none" spc="0" normalizeH="0" baseline="0" noProof="0">
                <a:ln>
                  <a:noFill/>
                </a:ln>
                <a:solidFill>
                  <a:prstClr val="black"/>
                </a:solidFill>
                <a:effectLst/>
                <a:uLnTx/>
                <a:uFillTx/>
                <a:latin typeface="Calibri" panose="020F0502020204030204" pitchFamily="34" charset="0"/>
                <a:ea typeface="+mn-ea"/>
                <a:cs typeface="+mn-cs"/>
              </a:rPr>
              <a:t>Histones</a:t>
            </a:r>
          </a:p>
        </p:txBody>
      </p:sp>
      <p:sp>
        <p:nvSpPr>
          <p:cNvPr id="47113" name="Text Box 10"/>
          <p:cNvSpPr txBox="1">
            <a:spLocks noChangeArrowheads="1"/>
          </p:cNvSpPr>
          <p:nvPr/>
        </p:nvSpPr>
        <p:spPr bwMode="auto">
          <a:xfrm>
            <a:off x="4453374" y="1500192"/>
            <a:ext cx="965329"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90000"/>
              </a:lnSpc>
              <a:spcBef>
                <a:spcPct val="0"/>
              </a:spcBef>
              <a:spcAft>
                <a:spcPts val="0"/>
              </a:spcAft>
              <a:buClrTx/>
              <a:buSzTx/>
              <a:buFont typeface="Arial" panose="020B0604020202020204" pitchFamily="34" charset="0"/>
              <a:buNone/>
              <a:tabLst/>
              <a:defRPr/>
            </a:pPr>
            <a:r>
              <a:rPr kumimoji="0" lang="en-US"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a:t>
            </a:r>
            <a:r>
              <a:rPr kumimoji="0" lang="en-US" altLang="it-IT" sz="1400" b="1" i="0" u="none" strike="noStrike" kern="0" cap="none" spc="0" normalizeH="0" baseline="0" noProof="0">
                <a:ln>
                  <a:noFill/>
                </a:ln>
                <a:solidFill>
                  <a:prstClr val="black"/>
                </a:solidFill>
                <a:effectLst/>
                <a:uLnTx/>
                <a:uFillTx/>
                <a:latin typeface="Calibri" panose="020F0502020204030204" pitchFamily="34" charset="0"/>
                <a:ea typeface="+mn-ea"/>
                <a:cs typeface="+mn-cs"/>
              </a:rPr>
              <a:t>Beads on</a:t>
            </a:r>
            <a:br>
              <a:rPr kumimoji="0" lang="en-US" altLang="it-IT" sz="1400" b="1" i="0" u="none" strike="noStrike" kern="0" cap="none" spc="0" normalizeH="0" baseline="0" noProof="0">
                <a:ln>
                  <a:noFill/>
                </a:ln>
                <a:solidFill>
                  <a:prstClr val="black"/>
                </a:solidFill>
                <a:effectLst/>
                <a:uLnTx/>
                <a:uFillTx/>
                <a:latin typeface="Calibri" panose="020F0502020204030204" pitchFamily="34" charset="0"/>
                <a:ea typeface="+mn-ea"/>
                <a:cs typeface="+mn-cs"/>
              </a:rPr>
            </a:br>
            <a:r>
              <a:rPr kumimoji="0" lang="en-US" altLang="it-IT" sz="1400" b="1" i="0" u="none" strike="noStrike" kern="0" cap="none" spc="0" normalizeH="0" baseline="0" noProof="0">
                <a:ln>
                  <a:noFill/>
                </a:ln>
                <a:solidFill>
                  <a:prstClr val="black"/>
                </a:solidFill>
                <a:effectLst/>
                <a:uLnTx/>
                <a:uFillTx/>
                <a:latin typeface="Calibri" panose="020F0502020204030204" pitchFamily="34" charset="0"/>
                <a:ea typeface="+mn-ea"/>
                <a:cs typeface="+mn-cs"/>
              </a:rPr>
              <a:t>a string</a:t>
            </a:r>
            <a:r>
              <a:rPr kumimoji="0" lang="en-US"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a:t>
            </a:r>
          </a:p>
        </p:txBody>
      </p:sp>
      <p:sp>
        <p:nvSpPr>
          <p:cNvPr id="47114" name="Text Box 11"/>
          <p:cNvSpPr txBox="1">
            <a:spLocks noChangeArrowheads="1"/>
          </p:cNvSpPr>
          <p:nvPr/>
        </p:nvSpPr>
        <p:spPr bwMode="auto">
          <a:xfrm>
            <a:off x="5596051" y="4786966"/>
            <a:ext cx="1588897"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90000"/>
              </a:lnSpc>
              <a:spcBef>
                <a:spcPct val="0"/>
              </a:spcBef>
              <a:spcAft>
                <a:spcPts val="0"/>
              </a:spcAft>
              <a:buClrTx/>
              <a:buSzTx/>
              <a:buFont typeface="Arial" panose="020B0604020202020204" pitchFamily="34" charset="0"/>
              <a:buNone/>
              <a:tabLst/>
              <a:defRPr/>
            </a:pPr>
            <a:r>
              <a:rPr kumimoji="0" lang="en-US" altLang="it-IT" sz="1400" b="1" i="0" u="none" strike="noStrike" kern="0" cap="none" spc="0" normalizeH="0" baseline="0" noProof="0">
                <a:ln>
                  <a:noFill/>
                </a:ln>
                <a:solidFill>
                  <a:srgbClr val="C00000"/>
                </a:solidFill>
                <a:effectLst/>
                <a:uLnTx/>
                <a:uFillTx/>
                <a:latin typeface="Calibri" panose="020F0502020204030204" pitchFamily="34" charset="0"/>
                <a:ea typeface="+mn-ea"/>
                <a:cs typeface="+mn-cs"/>
              </a:rPr>
              <a:t>Supercoil</a:t>
            </a:r>
            <a:br>
              <a:rPr kumimoji="0" lang="en-US" altLang="it-IT" sz="1400" b="1" i="0" u="none" strike="noStrike" kern="0" cap="none" spc="0" normalizeH="0" baseline="0" noProof="0">
                <a:ln>
                  <a:noFill/>
                </a:ln>
                <a:solidFill>
                  <a:srgbClr val="C00000"/>
                </a:solidFill>
                <a:effectLst/>
                <a:uLnTx/>
                <a:uFillTx/>
                <a:latin typeface="Calibri" panose="020F0502020204030204" pitchFamily="34" charset="0"/>
                <a:ea typeface="+mn-ea"/>
                <a:cs typeface="+mn-cs"/>
              </a:rPr>
            </a:br>
            <a:r>
              <a:rPr kumimoji="0" lang="en-US" altLang="it-IT" sz="1400" b="1" i="0" u="none" strike="noStrike" kern="0" cap="none" spc="0" normalizeH="0" baseline="0" noProof="0">
                <a:ln>
                  <a:noFill/>
                </a:ln>
                <a:solidFill>
                  <a:srgbClr val="C00000"/>
                </a:solidFill>
                <a:effectLst/>
                <a:uLnTx/>
                <a:uFillTx/>
                <a:latin typeface="Calibri" panose="020F0502020204030204" pitchFamily="34" charset="0"/>
                <a:ea typeface="+mn-ea"/>
                <a:cs typeface="+mn-cs"/>
              </a:rPr>
              <a:t>(200-nm diameter)</a:t>
            </a:r>
          </a:p>
        </p:txBody>
      </p:sp>
      <p:sp>
        <p:nvSpPr>
          <p:cNvPr id="47115" name="Line 12"/>
          <p:cNvSpPr>
            <a:spLocks noChangeShapeType="1"/>
          </p:cNvSpPr>
          <p:nvPr/>
        </p:nvSpPr>
        <p:spPr bwMode="auto">
          <a:xfrm flipV="1">
            <a:off x="4648200" y="1981200"/>
            <a:ext cx="762000" cy="2286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116" name="AutoShape 13"/>
          <p:cNvSpPr>
            <a:spLocks/>
          </p:cNvSpPr>
          <p:nvPr/>
        </p:nvSpPr>
        <p:spPr bwMode="auto">
          <a:xfrm>
            <a:off x="4953000" y="285750"/>
            <a:ext cx="152400" cy="685800"/>
          </a:xfrm>
          <a:prstGeom prst="leftBrace">
            <a:avLst>
              <a:gd name="adj1" fmla="val 37500"/>
              <a:gd name="adj2" fmla="val 50000"/>
            </a:avLst>
          </a:prstGeom>
          <a:noFill/>
          <a:ln w="158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47117" name="Line 14"/>
          <p:cNvSpPr>
            <a:spLocks noChangeShapeType="1"/>
          </p:cNvSpPr>
          <p:nvPr/>
        </p:nvSpPr>
        <p:spPr bwMode="auto">
          <a:xfrm>
            <a:off x="5410200" y="1981200"/>
            <a:ext cx="533400" cy="6096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118" name="Line 15"/>
          <p:cNvSpPr>
            <a:spLocks noChangeShapeType="1"/>
          </p:cNvSpPr>
          <p:nvPr/>
        </p:nvSpPr>
        <p:spPr bwMode="auto">
          <a:xfrm flipV="1">
            <a:off x="4024313" y="2214563"/>
            <a:ext cx="762000" cy="22860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119" name="Line 16"/>
          <p:cNvSpPr>
            <a:spLocks noChangeShapeType="1"/>
          </p:cNvSpPr>
          <p:nvPr/>
        </p:nvSpPr>
        <p:spPr bwMode="auto">
          <a:xfrm>
            <a:off x="4738688" y="2214563"/>
            <a:ext cx="533400" cy="60960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120" name="AutoShape 17"/>
          <p:cNvSpPr>
            <a:spLocks/>
          </p:cNvSpPr>
          <p:nvPr/>
        </p:nvSpPr>
        <p:spPr bwMode="auto">
          <a:xfrm rot="14535878">
            <a:off x="6092038" y="2611295"/>
            <a:ext cx="168275" cy="376239"/>
          </a:xfrm>
          <a:prstGeom prst="leftBrace">
            <a:avLst>
              <a:gd name="adj1" fmla="val 19491"/>
              <a:gd name="adj2" fmla="val 50000"/>
            </a:avLst>
          </a:prstGeom>
          <a:noFill/>
          <a:ln w="158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47121" name="Line 18"/>
          <p:cNvSpPr>
            <a:spLocks noChangeShapeType="1"/>
          </p:cNvSpPr>
          <p:nvPr/>
        </p:nvSpPr>
        <p:spPr bwMode="auto">
          <a:xfrm flipH="1">
            <a:off x="5486400" y="4191000"/>
            <a:ext cx="152400" cy="38100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122" name="Line 19"/>
          <p:cNvSpPr>
            <a:spLocks noChangeShapeType="1"/>
          </p:cNvSpPr>
          <p:nvPr/>
        </p:nvSpPr>
        <p:spPr bwMode="auto">
          <a:xfrm flipH="1">
            <a:off x="6629400" y="4267200"/>
            <a:ext cx="152400" cy="60960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123" name="AutoShape 20"/>
          <p:cNvSpPr>
            <a:spLocks/>
          </p:cNvSpPr>
          <p:nvPr/>
        </p:nvSpPr>
        <p:spPr bwMode="auto">
          <a:xfrm rot="10800000">
            <a:off x="7315200" y="5715000"/>
            <a:ext cx="152400" cy="381000"/>
          </a:xfrm>
          <a:prstGeom prst="leftBrace">
            <a:avLst>
              <a:gd name="adj1" fmla="val 20833"/>
              <a:gd name="adj2" fmla="val 50000"/>
            </a:avLst>
          </a:prstGeom>
          <a:noFill/>
          <a:ln w="158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47124" name="Line 21"/>
          <p:cNvSpPr>
            <a:spLocks noChangeShapeType="1"/>
          </p:cNvSpPr>
          <p:nvPr/>
        </p:nvSpPr>
        <p:spPr bwMode="auto">
          <a:xfrm>
            <a:off x="6324600" y="1524000"/>
            <a:ext cx="381000" cy="15240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7125" name="Line 22"/>
          <p:cNvSpPr>
            <a:spLocks noChangeShapeType="1"/>
          </p:cNvSpPr>
          <p:nvPr/>
        </p:nvSpPr>
        <p:spPr bwMode="auto">
          <a:xfrm>
            <a:off x="6324600" y="1524000"/>
            <a:ext cx="76200" cy="38100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15735" name="Text Box 23"/>
          <p:cNvSpPr txBox="1">
            <a:spLocks noChangeArrowheads="1"/>
          </p:cNvSpPr>
          <p:nvPr/>
        </p:nvSpPr>
        <p:spPr bwMode="auto">
          <a:xfrm>
            <a:off x="8239561" y="6144278"/>
            <a:ext cx="2627313" cy="549275"/>
          </a:xfrm>
          <a:prstGeom prst="rect">
            <a:avLst/>
          </a:prstGeom>
          <a:solidFill>
            <a:schemeClr val="accent1">
              <a:lumMod val="20000"/>
              <a:lumOff val="80000"/>
            </a:schemeClr>
          </a:solidFill>
          <a:ln w="9525">
            <a:noFill/>
            <a:miter lim="800000"/>
            <a:headEnd/>
            <a:tailEnd/>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6600FF"/>
                </a:solidFill>
                <a:effectLst/>
                <a:uLnTx/>
                <a:uFillTx/>
                <a:latin typeface="Calibri"/>
                <a:ea typeface="+mn-ea"/>
                <a:cs typeface="+mn-cs"/>
              </a:rPr>
              <a:t>Campbell NE et al (</a:t>
            </a:r>
            <a:r>
              <a:rPr kumimoji="0" lang="en-GB" sz="1000" b="1" i="0" u="none" strike="noStrike" kern="0" cap="none" spc="0" normalizeH="0" baseline="0" noProof="0" dirty="0" err="1">
                <a:ln>
                  <a:noFill/>
                </a:ln>
                <a:solidFill>
                  <a:srgbClr val="6600FF"/>
                </a:solidFill>
                <a:effectLst/>
                <a:uLnTx/>
                <a:uFillTx/>
                <a:latin typeface="Calibri"/>
                <a:ea typeface="+mn-ea"/>
                <a:cs typeface="+mn-cs"/>
              </a:rPr>
              <a:t>Eds</a:t>
            </a:r>
            <a:r>
              <a:rPr kumimoji="0" lang="en-GB" sz="1000" b="1" i="0" u="none" strike="noStrike" kern="0" cap="none" spc="0" normalizeH="0" baseline="0" noProof="0" dirty="0">
                <a:ln>
                  <a:noFill/>
                </a:ln>
                <a:solidFill>
                  <a:srgbClr val="6600FF"/>
                </a:solidFill>
                <a:effectLst/>
                <a:uLnTx/>
                <a:uFillTx/>
                <a:latin typeface="Calibri"/>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6600FF"/>
                </a:solidFill>
                <a:effectLst/>
                <a:uLnTx/>
                <a:uFillTx/>
                <a:latin typeface="Calibri"/>
                <a:ea typeface="+mn-ea"/>
                <a:cs typeface="+mn-cs"/>
              </a:rPr>
              <a:t>Biology: Concepts &amp; Connections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6600FF"/>
                </a:solidFill>
                <a:effectLst/>
                <a:uLnTx/>
                <a:uFillTx/>
                <a:latin typeface="Calibri"/>
                <a:ea typeface="+mn-ea"/>
                <a:cs typeface="+mn-cs"/>
              </a:rPr>
              <a:t>4</a:t>
            </a:r>
            <a:r>
              <a:rPr kumimoji="0" lang="en-GB" sz="1000" b="1" i="0" u="none" strike="noStrike" kern="0" cap="none" spc="0" normalizeH="0" baseline="30000" noProof="0" dirty="0">
                <a:ln>
                  <a:noFill/>
                </a:ln>
                <a:solidFill>
                  <a:srgbClr val="6600FF"/>
                </a:solidFill>
                <a:effectLst/>
                <a:uLnTx/>
                <a:uFillTx/>
                <a:latin typeface="Calibri"/>
                <a:ea typeface="+mn-ea"/>
                <a:cs typeface="+mn-cs"/>
              </a:rPr>
              <a:t>th</a:t>
            </a:r>
            <a:r>
              <a:rPr kumimoji="0" lang="en-GB" sz="1000" b="1" i="0" u="none" strike="noStrike" kern="0" cap="none" spc="0" normalizeH="0" baseline="0" noProof="0" dirty="0">
                <a:ln>
                  <a:noFill/>
                </a:ln>
                <a:solidFill>
                  <a:srgbClr val="6600FF"/>
                </a:solidFill>
                <a:effectLst/>
                <a:uLnTx/>
                <a:uFillTx/>
                <a:latin typeface="Calibri"/>
                <a:ea typeface="+mn-ea"/>
                <a:cs typeface="+mn-cs"/>
              </a:rPr>
              <a:t> Edition, 2003</a:t>
            </a:r>
          </a:p>
        </p:txBody>
      </p:sp>
      <p:sp>
        <p:nvSpPr>
          <p:cNvPr id="47127" name="Rettangolo 22"/>
          <p:cNvSpPr>
            <a:spLocks noChangeArrowheads="1"/>
          </p:cNvSpPr>
          <p:nvPr/>
        </p:nvSpPr>
        <p:spPr bwMode="auto">
          <a:xfrm>
            <a:off x="8310999" y="857578"/>
            <a:ext cx="1817687" cy="369332"/>
          </a:xfrm>
          <a:prstGeom prst="rect">
            <a:avLst/>
          </a:prstGeom>
          <a:solidFill>
            <a:srgbClr val="DCE6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it-IT" sz="1800" b="1" i="0" u="sng" strike="noStrike" kern="0" cap="none" spc="0" normalizeH="0" baseline="0" noProof="0">
                <a:ln>
                  <a:noFill/>
                </a:ln>
                <a:solidFill>
                  <a:srgbClr val="0000FF"/>
                </a:solidFill>
                <a:effectLst/>
                <a:uLnTx/>
                <a:uFillTx/>
                <a:latin typeface="Calibri" panose="020F0502020204030204" pitchFamily="34" charset="0"/>
                <a:ea typeface="+mn-ea"/>
                <a:cs typeface="+mn-cs"/>
              </a:rPr>
              <a:t>Euchromatin</a:t>
            </a:r>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47128" name="Rettangolo 23"/>
          <p:cNvSpPr>
            <a:spLocks noChangeArrowheads="1"/>
          </p:cNvSpPr>
          <p:nvPr/>
        </p:nvSpPr>
        <p:spPr bwMode="auto">
          <a:xfrm>
            <a:off x="8328027" y="4215139"/>
            <a:ext cx="2160588" cy="369332"/>
          </a:xfrm>
          <a:prstGeom prst="rect">
            <a:avLst/>
          </a:prstGeom>
          <a:solidFill>
            <a:srgbClr val="DCE6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it-IT" sz="1800" b="1" i="0" u="sng" strike="noStrike" kern="0" cap="none" spc="0" normalizeH="0" baseline="0" noProof="0">
                <a:ln>
                  <a:noFill/>
                </a:ln>
                <a:solidFill>
                  <a:srgbClr val="C00000"/>
                </a:solidFill>
                <a:effectLst/>
                <a:uLnTx/>
                <a:uFillTx/>
                <a:latin typeface="Calibri" panose="020F0502020204030204" pitchFamily="34" charset="0"/>
                <a:ea typeface="+mn-ea"/>
                <a:cs typeface="+mn-cs"/>
              </a:rPr>
              <a:t>Heterochromatin</a:t>
            </a:r>
            <a:r>
              <a:rPr kumimoji="0" lang="en-US" altLang="it-IT" sz="1800" b="0" i="0" u="none" strike="noStrike" kern="0" cap="none" spc="0" normalizeH="0" baseline="0" noProof="0">
                <a:ln>
                  <a:noFill/>
                </a:ln>
                <a:solidFill>
                  <a:srgbClr val="C00000"/>
                </a:solidFill>
                <a:effectLst/>
                <a:uLnTx/>
                <a:uFillTx/>
                <a:latin typeface="Calibri" panose="020F0502020204030204" pitchFamily="34" charset="0"/>
                <a:ea typeface="+mn-ea"/>
                <a:cs typeface="+mn-cs"/>
              </a:rPr>
              <a:t> </a:t>
            </a:r>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47129" name="Rectangle 25"/>
          <p:cNvSpPr>
            <a:spLocks noChangeArrowheads="1"/>
          </p:cNvSpPr>
          <p:nvPr/>
        </p:nvSpPr>
        <p:spPr bwMode="auto">
          <a:xfrm>
            <a:off x="7680759" y="1844677"/>
            <a:ext cx="1925639" cy="1477328"/>
          </a:xfrm>
          <a:prstGeom prst="rect">
            <a:avLst/>
          </a:prstGeom>
          <a:solidFill>
            <a:srgbClr val="FFFF00"/>
          </a:solidFill>
          <a:ln>
            <a:noFill/>
          </a:ln>
          <a:effectLst>
            <a:prstShdw prst="shdw17" dist="17961" dir="2700000">
              <a:srgbClr val="999900"/>
            </a:prst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Multiple levels</a:t>
            </a: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of packing</a:t>
            </a:r>
            <a:r>
              <a:rPr kumimoji="0" lang="en-US"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rPr>
              <a:t> are </a:t>
            </a: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rPr>
              <a:t>required </a:t>
            </a:r>
            <a:r>
              <a:rPr kumimoji="0" lang="en-US"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to fit the DNA</a:t>
            </a:r>
            <a:r>
              <a:rPr kumimoji="0" lang="en-US"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rPr>
              <a:t> into the cell </a:t>
            </a:r>
            <a:r>
              <a:rPr kumimoji="0" lang="en-US"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nucleus</a:t>
            </a:r>
          </a:p>
        </p:txBody>
      </p:sp>
      <p:sp>
        <p:nvSpPr>
          <p:cNvPr id="26" name="Rettangolo 25"/>
          <p:cNvSpPr/>
          <p:nvPr/>
        </p:nvSpPr>
        <p:spPr>
          <a:xfrm>
            <a:off x="1524003" y="2"/>
            <a:ext cx="1500188" cy="6247864"/>
          </a:xfrm>
          <a:prstGeom prst="rect">
            <a:avLst/>
          </a:prstGeom>
          <a:solidFill>
            <a:srgbClr val="FFFF00"/>
          </a:solid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sysClr val="windowText" lastClr="000000"/>
                </a:solidFill>
                <a:effectLst/>
                <a:uLnTx/>
                <a:uFillTx/>
                <a:latin typeface="Calibri"/>
                <a:ea typeface="+mn-ea"/>
                <a:cs typeface="+mn-cs"/>
              </a:rPr>
              <a:t>.. it has become evident that the </a:t>
            </a:r>
            <a:r>
              <a:rPr kumimoji="0" lang="en-GB" sz="1600" b="1" i="0" u="sng" strike="noStrike" kern="0" cap="none" spc="0" normalizeH="0" baseline="0" noProof="0" dirty="0">
                <a:ln>
                  <a:noFill/>
                </a:ln>
                <a:solidFill>
                  <a:sysClr val="windowText" lastClr="000000"/>
                </a:solidFill>
                <a:effectLst/>
                <a:uLnTx/>
                <a:uFillTx/>
                <a:latin typeface="Calibri"/>
                <a:ea typeface="+mn-ea"/>
                <a:cs typeface="+mn-cs"/>
              </a:rPr>
              <a:t>genome</a:t>
            </a:r>
            <a:r>
              <a:rPr kumimoji="0" lang="en-GB" sz="1600" b="0" i="0" u="sng" strike="noStrike" kern="0" cap="none" spc="0" normalizeH="0" baseline="0" noProof="0" dirty="0">
                <a:ln>
                  <a:noFill/>
                </a:ln>
                <a:solidFill>
                  <a:sysClr val="windowText" lastClr="000000"/>
                </a:solidFill>
                <a:effectLst/>
                <a:uLnTx/>
                <a:uFillTx/>
                <a:latin typeface="Calibri"/>
                <a:ea typeface="+mn-ea"/>
                <a:cs typeface="+mn-cs"/>
              </a:rPr>
              <a:t> </a:t>
            </a:r>
            <a:br>
              <a:rPr kumimoji="0" lang="en-GB" sz="1600" b="0" i="0" u="sng" strike="noStrike" kern="0" cap="none" spc="0" normalizeH="0" baseline="0" noProof="0" dirty="0">
                <a:ln>
                  <a:noFill/>
                </a:ln>
                <a:solidFill>
                  <a:sysClr val="windowText" lastClr="000000"/>
                </a:solidFill>
                <a:effectLst/>
                <a:uLnTx/>
                <a:uFillTx/>
                <a:latin typeface="Calibri"/>
                <a:ea typeface="+mn-ea"/>
                <a:cs typeface="+mn-cs"/>
              </a:rPr>
            </a:br>
            <a:r>
              <a:rPr kumimoji="0" lang="en-GB" sz="1600" b="0" i="0" u="sng" strike="noStrike" kern="0" cap="none" spc="0" normalizeH="0" baseline="0" noProof="0" dirty="0">
                <a:ln>
                  <a:noFill/>
                </a:ln>
                <a:solidFill>
                  <a:sysClr val="windowText" lastClr="000000"/>
                </a:solidFill>
                <a:effectLst/>
                <a:uLnTx/>
                <a:uFillTx/>
                <a:latin typeface="Calibri"/>
                <a:ea typeface="+mn-ea"/>
                <a:cs typeface="+mn-cs"/>
              </a:rPr>
              <a:t>is a complex </a:t>
            </a:r>
            <a:r>
              <a:rPr kumimoji="0" lang="en-GB" sz="1600" b="1" i="0" u="sng" strike="noStrike" kern="0" cap="none" spc="0" normalizeH="0" baseline="0" noProof="0" dirty="0">
                <a:ln>
                  <a:noFill/>
                </a:ln>
                <a:solidFill>
                  <a:sysClr val="windowText" lastClr="000000"/>
                </a:solidFill>
                <a:effectLst/>
                <a:uLnTx/>
                <a:uFillTx/>
                <a:latin typeface="Calibri"/>
                <a:ea typeface="+mn-ea"/>
                <a:cs typeface="+mn-cs"/>
              </a:rPr>
              <a:t>molecular system (</a:t>
            </a:r>
            <a:r>
              <a:rPr kumimoji="0" lang="en-GB" sz="1600" b="1" i="1" u="sng" strike="noStrike" kern="0" cap="none" spc="0" normalizeH="0" baseline="0" noProof="0" dirty="0">
                <a:ln>
                  <a:noFill/>
                </a:ln>
                <a:solidFill>
                  <a:sysClr val="windowText" lastClr="000000"/>
                </a:solidFill>
                <a:effectLst/>
                <a:uLnTx/>
                <a:uFillTx/>
                <a:latin typeface="Calibri"/>
                <a:ea typeface="+mn-ea"/>
                <a:cs typeface="+mn-cs"/>
              </a:rPr>
              <a:t>network</a:t>
            </a:r>
            <a:r>
              <a:rPr kumimoji="0" lang="en-GB" sz="1600" b="1" i="0" u="sng" strike="noStrike" kern="0" cap="none" spc="0" normalizeH="0" baseline="0" noProof="0" dirty="0">
                <a:ln>
                  <a:noFill/>
                </a:ln>
                <a:solidFill>
                  <a:sysClr val="windowText" lastClr="000000"/>
                </a:solidFill>
                <a:effectLst/>
                <a:uLnTx/>
                <a:uFillTx/>
                <a:latin typeface="Calibri"/>
                <a:ea typeface="+mn-ea"/>
                <a:cs typeface="+mn-cs"/>
              </a:rPr>
              <a:t>) </a:t>
            </a:r>
            <a:r>
              <a:rPr kumimoji="0" lang="en-GB" sz="1600" b="0" i="0" u="sng" strike="noStrike" kern="0" cap="none" spc="0" normalizeH="0" baseline="0" noProof="0" dirty="0">
                <a:ln>
                  <a:noFill/>
                </a:ln>
                <a:solidFill>
                  <a:sysClr val="windowText" lastClr="000000"/>
                </a:solidFill>
                <a:effectLst/>
                <a:uLnTx/>
                <a:uFillTx/>
                <a:latin typeface="Calibri"/>
                <a:ea typeface="+mn-ea"/>
                <a:cs typeface="+mn-cs"/>
              </a:rPr>
              <a:t>made up not only by DNA sequence, </a:t>
            </a:r>
            <a:br>
              <a:rPr kumimoji="0" lang="en-GB" sz="1600" b="0" i="0" u="sng" strike="noStrike" kern="0" cap="none" spc="0" normalizeH="0" baseline="0" noProof="0" dirty="0">
                <a:ln>
                  <a:noFill/>
                </a:ln>
                <a:solidFill>
                  <a:sysClr val="windowText" lastClr="000000"/>
                </a:solidFill>
                <a:effectLst/>
                <a:uLnTx/>
                <a:uFillTx/>
                <a:latin typeface="Calibri"/>
                <a:ea typeface="+mn-ea"/>
                <a:cs typeface="+mn-cs"/>
              </a:rPr>
            </a:br>
            <a:r>
              <a:rPr kumimoji="0" lang="en-GB" sz="1600" b="0" i="0" u="sng" strike="noStrike" kern="0" cap="none" spc="0" normalizeH="0" baseline="0" noProof="0" dirty="0">
                <a:ln>
                  <a:noFill/>
                </a:ln>
                <a:solidFill>
                  <a:sysClr val="windowText" lastClr="000000"/>
                </a:solidFill>
                <a:effectLst/>
                <a:uLnTx/>
                <a:uFillTx/>
                <a:latin typeface="Calibri"/>
                <a:ea typeface="+mn-ea"/>
                <a:cs typeface="+mn-cs"/>
              </a:rPr>
              <a:t>but also </a:t>
            </a:r>
            <a:r>
              <a:rPr kumimoji="0" lang="en-GB" sz="1600" b="1" i="0" u="sng" strike="noStrike" kern="0" cap="none" spc="0" normalizeH="0" baseline="0" noProof="0" dirty="0">
                <a:ln>
                  <a:noFill/>
                </a:ln>
                <a:solidFill>
                  <a:sysClr val="windowText" lastClr="000000"/>
                </a:solidFill>
                <a:effectLst/>
                <a:uLnTx/>
                <a:uFillTx/>
                <a:latin typeface="Calibri"/>
                <a:ea typeface="+mn-ea"/>
                <a:cs typeface="+mn-cs"/>
              </a:rPr>
              <a:t>by a dynamic and responsive structure of </a:t>
            </a:r>
            <a:r>
              <a:rPr kumimoji="0" lang="en-GB" sz="1600" b="1" i="0" u="sng" strike="noStrike" kern="0" cap="none" spc="0" normalizeH="0" baseline="0" noProof="0" dirty="0" err="1">
                <a:ln>
                  <a:noFill/>
                </a:ln>
                <a:solidFill>
                  <a:sysClr val="windowText" lastClr="000000"/>
                </a:solidFill>
                <a:effectLst/>
                <a:uLnTx/>
                <a:uFillTx/>
                <a:latin typeface="Calibri"/>
                <a:ea typeface="+mn-ea"/>
                <a:cs typeface="+mn-cs"/>
              </a:rPr>
              <a:t>histones</a:t>
            </a:r>
            <a:r>
              <a:rPr kumimoji="0" lang="en-GB" sz="1600" b="1" i="0" u="sng" strike="noStrike" kern="0" cap="none" spc="0" normalizeH="0" baseline="0" noProof="0" dirty="0">
                <a:ln>
                  <a:noFill/>
                </a:ln>
                <a:solidFill>
                  <a:sysClr val="windowText" lastClr="000000"/>
                </a:solidFill>
                <a:effectLst/>
                <a:uLnTx/>
                <a:uFillTx/>
                <a:latin typeface="Calibri"/>
                <a:ea typeface="+mn-ea"/>
                <a:cs typeface="+mn-cs"/>
              </a:rPr>
              <a:t> </a:t>
            </a:r>
            <a:br>
              <a:rPr kumimoji="0" lang="en-GB" sz="1600" b="1" i="0" u="sng" strike="noStrike" kern="0" cap="none" spc="0" normalizeH="0" baseline="0" noProof="0" dirty="0">
                <a:ln>
                  <a:noFill/>
                </a:ln>
                <a:solidFill>
                  <a:sysClr val="windowText" lastClr="000000"/>
                </a:solidFill>
                <a:effectLst/>
                <a:uLnTx/>
                <a:uFillTx/>
                <a:latin typeface="Calibri"/>
                <a:ea typeface="+mn-ea"/>
                <a:cs typeface="+mn-cs"/>
              </a:rPr>
            </a:br>
            <a:r>
              <a:rPr kumimoji="0" lang="en-GB" sz="1600" b="0" i="0" u="sng" strike="noStrike" kern="0" cap="none" spc="0" normalizeH="0" baseline="0" noProof="0" dirty="0">
                <a:ln>
                  <a:noFill/>
                </a:ln>
                <a:solidFill>
                  <a:sysClr val="windowText" lastClr="000000"/>
                </a:solidFill>
                <a:effectLst/>
                <a:uLnTx/>
                <a:uFillTx/>
                <a:latin typeface="Calibri"/>
                <a:ea typeface="+mn-ea"/>
                <a:cs typeface="+mn-cs"/>
              </a:rPr>
              <a:t>and an "</a:t>
            </a:r>
            <a:r>
              <a:rPr kumimoji="0" lang="en-GB" sz="1600" b="1" i="0" u="sng" strike="noStrike" kern="0" cap="none" spc="0" normalizeH="0" baseline="0" noProof="0" dirty="0">
                <a:ln>
                  <a:noFill/>
                </a:ln>
                <a:solidFill>
                  <a:sysClr val="windowText" lastClr="000000"/>
                </a:solidFill>
                <a:effectLst/>
                <a:uLnTx/>
                <a:uFillTx/>
                <a:latin typeface="Calibri"/>
                <a:ea typeface="+mn-ea"/>
                <a:cs typeface="+mn-cs"/>
              </a:rPr>
              <a:t>epigenetic" cloud of molecules </a:t>
            </a:r>
            <a:r>
              <a:rPr kumimoji="0" lang="en-GB" sz="1600" b="0" i="0" u="none" strike="noStrike" kern="0" cap="none" spc="0" normalizeH="0" baseline="0" noProof="0" dirty="0">
                <a:ln>
                  <a:noFill/>
                </a:ln>
                <a:solidFill>
                  <a:sysClr val="windowText" lastClr="000000"/>
                </a:solidFill>
                <a:effectLst/>
                <a:uLnTx/>
                <a:uFillTx/>
                <a:latin typeface="Calibri"/>
                <a:ea typeface="+mn-ea"/>
                <a:cs typeface="+mn-cs"/>
              </a:rPr>
              <a:t>(methyl  and acetyl groups, </a:t>
            </a:r>
            <a:r>
              <a:rPr kumimoji="0" lang="en-GB" sz="1600" b="1" i="0" u="none" strike="noStrike" kern="0" cap="none" spc="0" normalizeH="0" baseline="0" noProof="0" dirty="0">
                <a:ln>
                  <a:noFill/>
                </a:ln>
                <a:solidFill>
                  <a:sysClr val="windowText" lastClr="000000"/>
                </a:solidFill>
                <a:effectLst/>
                <a:uLnTx/>
                <a:uFillTx/>
                <a:latin typeface="Calibri"/>
                <a:ea typeface="+mn-ea"/>
                <a:cs typeface="+mn-cs"/>
              </a:rPr>
              <a:t>enzymes</a:t>
            </a:r>
            <a:r>
              <a:rPr kumimoji="0" lang="en-GB" sz="1600" b="0" i="0" u="none" strike="noStrike" kern="0" cap="none" spc="0" normalizeH="0" baseline="0" noProof="0" dirty="0">
                <a:ln>
                  <a:noFill/>
                </a:ln>
                <a:solidFill>
                  <a:sysClr val="windowText" lastClr="000000"/>
                </a:solidFill>
                <a:effectLst/>
                <a:uLnTx/>
                <a:uFillTx/>
                <a:latin typeface="Calibri"/>
                <a:ea typeface="+mn-ea"/>
                <a:cs typeface="+mn-cs"/>
              </a:rPr>
              <a:t>, transcription factors, </a:t>
            </a:r>
            <a:r>
              <a:rPr kumimoji="0" lang="en-GB" sz="1600" b="0" i="0" u="none" strike="noStrike" kern="0" cap="none" spc="0" normalizeH="0" baseline="0" noProof="0" dirty="0" err="1">
                <a:ln>
                  <a:noFill/>
                </a:ln>
                <a:solidFill>
                  <a:sysClr val="windowText" lastClr="000000"/>
                </a:solidFill>
                <a:effectLst/>
                <a:uLnTx/>
                <a:uFillTx/>
                <a:latin typeface="Calibri"/>
                <a:ea typeface="+mn-ea"/>
                <a:cs typeface="+mn-cs"/>
              </a:rPr>
              <a:t>microRNAs</a:t>
            </a:r>
            <a:r>
              <a:rPr kumimoji="0" lang="en-GB" sz="1600" b="0" i="0" u="none" strike="noStrike" kern="0" cap="none" spc="0" normalizeH="0" baseline="0" noProof="0" dirty="0">
                <a:ln>
                  <a:noFill/>
                </a:ln>
                <a:solidFill>
                  <a:sysClr val="windowText" lastClr="000000"/>
                </a:solidFill>
                <a:effectLst/>
                <a:uLnTx/>
                <a:uFillTx/>
                <a:latin typeface="Calibri"/>
                <a:ea typeface="+mn-ea"/>
                <a:cs typeface="+mn-cs"/>
              </a:rPr>
              <a:t> ).. </a:t>
            </a:r>
            <a:endParaRPr kumimoji="0" lang="it-IT" sz="16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27" name="Freccia in giù 26"/>
          <p:cNvSpPr/>
          <p:nvPr/>
        </p:nvSpPr>
        <p:spPr>
          <a:xfrm>
            <a:off x="2095501" y="6430028"/>
            <a:ext cx="142875" cy="428625"/>
          </a:xfrm>
          <a:prstGeom prst="downArrow">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1220360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2495549" y="1412876"/>
            <a:ext cx="7272339" cy="4733925"/>
          </a:xfrm>
          <a:ln>
            <a:solidFill>
              <a:srgbClr val="0033CC"/>
            </a:solidFill>
            <a:miter lim="800000"/>
            <a:headEnd/>
            <a:tailEnd/>
          </a:ln>
        </p:spPr>
      </p:pic>
      <p:sp>
        <p:nvSpPr>
          <p:cNvPr id="44035" name="Rectangle 3"/>
          <p:cNvSpPr>
            <a:spLocks noChangeArrowheads="1"/>
          </p:cNvSpPr>
          <p:nvPr/>
        </p:nvSpPr>
        <p:spPr bwMode="auto">
          <a:xfrm>
            <a:off x="6527800" y="6216975"/>
            <a:ext cx="4140200" cy="646331"/>
          </a:xfrm>
          <a:prstGeom prst="rect">
            <a:avLst/>
          </a:prstGeom>
          <a:solidFill>
            <a:srgbClr val="FFCC00"/>
          </a:solidFill>
          <a:ln>
            <a:noFill/>
          </a:ln>
          <a:effectLst>
            <a:prstShdw prst="shdw17" dist="17961" dir="2700000">
              <a:srgbClr val="997A00"/>
            </a:prst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rPr>
              <a:t>Rudolf Jaenisch- Whitehead Institute and Dept. of Biology, MIT, Cambridge, MA</a:t>
            </a:r>
          </a:p>
        </p:txBody>
      </p:sp>
      <p:sp>
        <p:nvSpPr>
          <p:cNvPr id="24580" name="Titolo 2"/>
          <p:cNvSpPr>
            <a:spLocks/>
          </p:cNvSpPr>
          <p:nvPr/>
        </p:nvSpPr>
        <p:spPr bwMode="auto">
          <a:xfrm>
            <a:off x="0" y="18116"/>
            <a:ext cx="12192000" cy="1233487"/>
          </a:xfrm>
          <a:prstGeom prst="rect">
            <a:avLst/>
          </a:prstGeom>
          <a:solidFill>
            <a:srgbClr val="FFFF00"/>
          </a:solidFill>
          <a:ln w="9525">
            <a:solidFill>
              <a:srgbClr val="0033CC"/>
            </a:solidFill>
            <a:miter lim="800000"/>
            <a:headEnd/>
            <a:tailEnd/>
          </a:ln>
        </p:spPr>
        <p:txBody>
          <a:bodyPr anchor="ct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GB" sz="1600" b="0" i="0" u="sng" strike="noStrike" kern="0" cap="none" spc="0" normalizeH="0" baseline="0" noProof="0" dirty="0">
                <a:ln>
                  <a:noFill/>
                </a:ln>
                <a:solidFill>
                  <a:sysClr val="windowText" lastClr="000000"/>
                </a:solidFill>
                <a:effectLst/>
                <a:uLnTx/>
                <a:uFillTx/>
                <a:latin typeface="Arial" charset="0"/>
                <a:ea typeface="+mn-ea"/>
                <a:cs typeface="+mn-cs"/>
              </a:rPr>
              <a:t>In such a </a:t>
            </a:r>
            <a:r>
              <a:rPr kumimoji="0" lang="en-GB" sz="1600" b="1" i="0" u="sng" strike="noStrike" kern="0" cap="none" spc="0" normalizeH="0" baseline="0" noProof="0" dirty="0">
                <a:ln>
                  <a:noFill/>
                </a:ln>
                <a:solidFill>
                  <a:sysClr val="windowText" lastClr="000000"/>
                </a:solidFill>
                <a:effectLst/>
                <a:uLnTx/>
                <a:uFillTx/>
                <a:latin typeface="Arial" charset="0"/>
                <a:ea typeface="+mn-ea"/>
                <a:cs typeface="+mn-cs"/>
              </a:rPr>
              <a:t>fluid and systemic model </a:t>
            </a:r>
            <a:r>
              <a:rPr kumimoji="0" lang="en-GB" sz="1600" b="0" i="0" u="sng" strike="noStrike" kern="0" cap="none" spc="0" normalizeH="0" baseline="0" noProof="0" dirty="0">
                <a:ln>
                  <a:noFill/>
                </a:ln>
                <a:solidFill>
                  <a:sysClr val="windowText" lastClr="000000"/>
                </a:solidFill>
                <a:effectLst/>
                <a:uLnTx/>
                <a:uFillTx/>
                <a:latin typeface="Arial" charset="0"/>
                <a:ea typeface="+mn-ea"/>
                <a:cs typeface="+mn-cs"/>
              </a:rPr>
              <a:t>the </a:t>
            </a:r>
            <a:r>
              <a:rPr kumimoji="0" lang="en-GB" sz="1600" b="1" i="1" u="sng" strike="noStrike" kern="0" cap="none" spc="0" normalizeH="0" baseline="0" noProof="0" dirty="0">
                <a:ln>
                  <a:noFill/>
                </a:ln>
                <a:solidFill>
                  <a:sysClr val="windowText" lastClr="000000"/>
                </a:solidFill>
                <a:effectLst/>
                <a:uLnTx/>
                <a:uFillTx/>
                <a:latin typeface="Arial" charset="0"/>
                <a:ea typeface="+mn-ea"/>
                <a:cs typeface="+mn-cs"/>
              </a:rPr>
              <a:t>epigenome</a:t>
            </a:r>
            <a:r>
              <a:rPr kumimoji="0" lang="en-GB" sz="1600" b="0" i="0" u="none" strike="noStrike" kern="0" cap="none" spc="0" normalizeH="0" baseline="0" noProof="0" dirty="0">
                <a:ln>
                  <a:noFill/>
                </a:ln>
                <a:solidFill>
                  <a:sysClr val="windowText" lastClr="000000"/>
                </a:solidFill>
                <a:effectLst/>
                <a:uLnTx/>
                <a:uFillTx/>
                <a:latin typeface="Arial" charset="0"/>
                <a:ea typeface="+mn-ea"/>
                <a:cs typeface="+mn-cs"/>
              </a:rPr>
              <a:t> (also defined by some scientists as </a:t>
            </a:r>
            <a:r>
              <a:rPr kumimoji="0" lang="en-GB" sz="1600" b="1" i="0" u="none" strike="noStrike" kern="0" cap="none" spc="0" normalizeH="0" baseline="0" noProof="0" dirty="0">
                <a:ln>
                  <a:noFill/>
                </a:ln>
                <a:solidFill>
                  <a:sysClr val="windowText" lastClr="000000"/>
                </a:solidFill>
                <a:effectLst/>
                <a:uLnTx/>
                <a:uFillTx/>
                <a:latin typeface="Arial" charset="0"/>
                <a:ea typeface="+mn-ea"/>
                <a:cs typeface="+mn-cs"/>
              </a:rPr>
              <a:t>the controlling </a:t>
            </a:r>
            <a:r>
              <a:rPr kumimoji="0" lang="en-GB" sz="1600" b="1" i="1" u="none" strike="noStrike" kern="0" cap="none" spc="0" normalizeH="0" baseline="0" noProof="0" dirty="0">
                <a:ln>
                  <a:noFill/>
                </a:ln>
                <a:solidFill>
                  <a:sysClr val="windowText" lastClr="000000"/>
                </a:solidFill>
                <a:effectLst/>
                <a:uLnTx/>
                <a:uFillTx/>
                <a:latin typeface="Arial" charset="0"/>
                <a:ea typeface="+mn-ea"/>
                <a:cs typeface="+mn-cs"/>
              </a:rPr>
              <a:t>software</a:t>
            </a:r>
            <a:r>
              <a:rPr kumimoji="0" lang="en-GB" sz="1600" b="0" i="0" u="none" strike="noStrike" kern="0" cap="none" spc="0" normalizeH="0" baseline="0" noProof="0" dirty="0">
                <a:ln>
                  <a:noFill/>
                </a:ln>
                <a:solidFill>
                  <a:sysClr val="windowText" lastClr="000000"/>
                </a:solidFill>
                <a:effectLst/>
                <a:uLnTx/>
                <a:uFillTx/>
                <a:latin typeface="Arial" charset="0"/>
                <a:ea typeface="+mn-ea"/>
                <a:cs typeface="+mn-cs"/>
              </a:rPr>
              <a:t> of the genome) </a:t>
            </a:r>
            <a:r>
              <a:rPr kumimoji="0" lang="en-GB" sz="1600" b="0" i="0" u="sng" strike="noStrike" kern="0" cap="none" spc="0" normalizeH="0" baseline="0" noProof="0" dirty="0">
                <a:ln>
                  <a:noFill/>
                </a:ln>
                <a:solidFill>
                  <a:sysClr val="windowText" lastClr="000000"/>
                </a:solidFill>
                <a:effectLst/>
                <a:uLnTx/>
                <a:uFillTx/>
                <a:latin typeface="Arial" charset="0"/>
                <a:ea typeface="+mn-ea"/>
                <a:cs typeface="+mn-cs"/>
              </a:rPr>
              <a:t>behaves as a sort of </a:t>
            </a:r>
            <a:r>
              <a:rPr kumimoji="0" lang="en-GB" sz="1600" b="0" i="1" u="sng" strike="noStrike" kern="0" cap="none" spc="0" normalizeH="0" baseline="0" noProof="0" dirty="0">
                <a:ln>
                  <a:noFill/>
                </a:ln>
                <a:solidFill>
                  <a:sysClr val="windowText" lastClr="000000"/>
                </a:solidFill>
                <a:effectLst/>
                <a:uLnTx/>
                <a:uFillTx/>
                <a:latin typeface="Arial" charset="0"/>
                <a:ea typeface="+mn-ea"/>
                <a:cs typeface="+mn-cs"/>
              </a:rPr>
              <a:t>compensation chamber</a:t>
            </a:r>
            <a:r>
              <a:rPr kumimoji="0" lang="en-GB" sz="1600" b="0" i="0" u="none" strike="noStrike" kern="0" cap="none" spc="0" normalizeH="0" baseline="0" noProof="0" dirty="0">
                <a:ln>
                  <a:noFill/>
                </a:ln>
                <a:solidFill>
                  <a:sysClr val="windowText" lastClr="000000"/>
                </a:solidFill>
                <a:effectLst/>
                <a:uLnTx/>
                <a:uFillTx/>
                <a:latin typeface="Arial" charset="0"/>
                <a:ea typeface="+mn-ea"/>
                <a:cs typeface="+mn-cs"/>
              </a:rPr>
              <a:t> - the specific place </a:t>
            </a:r>
            <a:r>
              <a:rPr kumimoji="0" lang="en-GB" sz="1600" b="0" i="0" u="sng" strike="noStrike" kern="0" cap="none" spc="0" normalizeH="0" baseline="0" noProof="0" dirty="0">
                <a:ln>
                  <a:noFill/>
                </a:ln>
                <a:solidFill>
                  <a:sysClr val="windowText" lastClr="000000"/>
                </a:solidFill>
                <a:effectLst/>
                <a:uLnTx/>
                <a:uFillTx/>
                <a:latin typeface="Arial" charset="0"/>
                <a:ea typeface="+mn-ea"/>
                <a:cs typeface="+mn-cs"/>
              </a:rPr>
              <a:t>where the flow of </a:t>
            </a:r>
            <a:r>
              <a:rPr kumimoji="0" lang="en-GB" sz="1600" b="1" i="0" u="sng" strike="noStrike" kern="0" cap="none" spc="0" normalizeH="0" baseline="0" noProof="0" dirty="0">
                <a:ln>
                  <a:noFill/>
                </a:ln>
                <a:solidFill>
                  <a:sysClr val="windowText" lastClr="000000"/>
                </a:solidFill>
                <a:effectLst/>
                <a:uLnTx/>
                <a:uFillTx/>
                <a:latin typeface="Arial" charset="0"/>
                <a:ea typeface="+mn-ea"/>
                <a:cs typeface="+mn-cs"/>
              </a:rPr>
              <a:t>information</a:t>
            </a:r>
            <a:r>
              <a:rPr kumimoji="0" lang="en-GB" sz="1600" b="0" i="0" u="sng" strike="noStrike" kern="0" cap="none" spc="0" normalizeH="0" baseline="0" noProof="0" dirty="0">
                <a:ln>
                  <a:noFill/>
                </a:ln>
                <a:solidFill>
                  <a:sysClr val="windowText" lastClr="000000"/>
                </a:solidFill>
                <a:effectLst/>
                <a:uLnTx/>
                <a:uFillTx/>
                <a:latin typeface="Arial" charset="0"/>
                <a:ea typeface="+mn-ea"/>
                <a:cs typeface="+mn-cs"/>
              </a:rPr>
              <a:t> that comes from outside</a:t>
            </a:r>
            <a:r>
              <a:rPr kumimoji="0" lang="en-GB" sz="1600" b="0" i="0" u="none" strike="noStrike" kern="0" cap="none" spc="0" normalizeH="0" baseline="0" noProof="0" dirty="0">
                <a:ln>
                  <a:noFill/>
                </a:ln>
                <a:solidFill>
                  <a:sysClr val="windowText" lastClr="000000"/>
                </a:solidFill>
                <a:effectLst/>
                <a:uLnTx/>
                <a:uFillTx/>
                <a:latin typeface="Arial" charset="0"/>
                <a:ea typeface="+mn-ea"/>
                <a:cs typeface="+mn-cs"/>
              </a:rPr>
              <a:t> (</a:t>
            </a:r>
            <a:r>
              <a:rPr kumimoji="0" lang="en-GB" sz="1600" b="0" i="1" u="none" strike="noStrike" kern="0" cap="none" spc="0" normalizeH="0" baseline="0" noProof="0" dirty="0">
                <a:ln>
                  <a:noFill/>
                </a:ln>
                <a:solidFill>
                  <a:sysClr val="windowText" lastClr="000000"/>
                </a:solidFill>
                <a:effectLst/>
                <a:uLnTx/>
                <a:uFillTx/>
                <a:latin typeface="Arial" charset="0"/>
                <a:ea typeface="+mn-ea"/>
                <a:cs typeface="+mn-cs"/>
              </a:rPr>
              <a:t>environment</a:t>
            </a:r>
            <a:r>
              <a:rPr kumimoji="0" lang="en-GB" sz="1600" b="0" i="0" u="none" strike="noStrike" kern="0" cap="none" spc="0" normalizeH="0" baseline="0" noProof="0" dirty="0">
                <a:ln>
                  <a:noFill/>
                </a:ln>
                <a:solidFill>
                  <a:sysClr val="windowText" lastClr="000000"/>
                </a:solidFill>
                <a:effectLst/>
                <a:uLnTx/>
                <a:uFillTx/>
                <a:latin typeface="Arial" charset="0"/>
                <a:ea typeface="+mn-ea"/>
                <a:cs typeface="+mn-cs"/>
              </a:rPr>
              <a:t> and </a:t>
            </a:r>
            <a:r>
              <a:rPr kumimoji="0" lang="en-GB" sz="1600" b="0" i="1" u="none" strike="noStrike" kern="0" cap="none" spc="0" normalizeH="0" baseline="0" noProof="0" dirty="0">
                <a:ln>
                  <a:noFill/>
                </a:ln>
                <a:solidFill>
                  <a:sysClr val="windowText" lastClr="000000"/>
                </a:solidFill>
                <a:effectLst/>
                <a:uLnTx/>
                <a:uFillTx/>
                <a:latin typeface="Arial" charset="0"/>
                <a:ea typeface="+mn-ea"/>
                <a:cs typeface="+mn-cs"/>
              </a:rPr>
              <a:t>microenvironment</a:t>
            </a:r>
            <a:r>
              <a:rPr kumimoji="0" lang="en-GB" sz="1600" b="0" i="0" u="none" strike="noStrike" kern="0" cap="none" spc="0" normalizeH="0" baseline="0" noProof="0" dirty="0">
                <a:ln>
                  <a:noFill/>
                </a:ln>
                <a:solidFill>
                  <a:sysClr val="windowText" lastClr="000000"/>
                </a:solidFill>
                <a:effectLst/>
                <a:uLnTx/>
                <a:uFillTx/>
                <a:latin typeface="Arial" charset="0"/>
                <a:ea typeface="+mn-ea"/>
                <a:cs typeface="+mn-cs"/>
              </a:rPr>
              <a:t>) </a:t>
            </a:r>
            <a:r>
              <a:rPr kumimoji="0" lang="en-GB" sz="1600" b="0" i="0" u="sng" strike="noStrike" kern="0" cap="none" spc="0" normalizeH="0" baseline="0" noProof="0" dirty="0">
                <a:ln>
                  <a:noFill/>
                </a:ln>
                <a:solidFill>
                  <a:sysClr val="windowText" lastClr="000000"/>
                </a:solidFill>
                <a:effectLst/>
                <a:uLnTx/>
                <a:uFillTx/>
                <a:latin typeface="Arial" charset="0"/>
                <a:ea typeface="+mn-ea"/>
                <a:cs typeface="+mn-cs"/>
              </a:rPr>
              <a:t>meets and interacts with the </a:t>
            </a:r>
            <a:r>
              <a:rPr kumimoji="0" lang="en-GB" sz="1600" b="1" i="0" u="sng" strike="noStrike" kern="0" cap="none" spc="0" normalizeH="0" baseline="0" noProof="0" dirty="0">
                <a:ln>
                  <a:noFill/>
                </a:ln>
                <a:solidFill>
                  <a:sysClr val="windowText" lastClr="000000"/>
                </a:solidFill>
                <a:effectLst/>
                <a:uLnTx/>
                <a:uFillTx/>
                <a:latin typeface="Arial" charset="0"/>
                <a:ea typeface="+mn-ea"/>
                <a:cs typeface="+mn-cs"/>
              </a:rPr>
              <a:t>information encoded</a:t>
            </a:r>
            <a:r>
              <a:rPr kumimoji="0" lang="en-GB" sz="1600" b="1" i="0" u="none" strike="noStrike" kern="0" cap="none" spc="0" normalizeH="0" baseline="0" noProof="0" dirty="0">
                <a:ln>
                  <a:noFill/>
                </a:ln>
                <a:solidFill>
                  <a:sysClr val="windowText" lastClr="000000"/>
                </a:solidFill>
                <a:effectLst/>
                <a:uLnTx/>
                <a:uFillTx/>
                <a:latin typeface="Arial" charset="0"/>
                <a:ea typeface="+mn-ea"/>
                <a:cs typeface="+mn-cs"/>
              </a:rPr>
              <a:t> in the genes </a:t>
            </a:r>
            <a:r>
              <a:rPr kumimoji="0" lang="en-GB" sz="1600" b="0" i="0" u="none" strike="noStrike" kern="0" cap="none" spc="0" normalizeH="0" baseline="0" noProof="0" dirty="0">
                <a:ln>
                  <a:noFill/>
                </a:ln>
                <a:solidFill>
                  <a:sysClr val="windowText" lastClr="000000"/>
                </a:solidFill>
                <a:effectLst/>
                <a:uLnTx/>
                <a:uFillTx/>
                <a:latin typeface="Arial" charset="0"/>
                <a:ea typeface="+mn-ea"/>
                <a:cs typeface="+mn-cs"/>
              </a:rPr>
              <a:t>for millions years (the </a:t>
            </a:r>
            <a:r>
              <a:rPr kumimoji="0" lang="en-GB" sz="1600" b="1" i="1" u="none" strike="noStrike" kern="0" cap="none" spc="0" normalizeH="0" baseline="0" noProof="0" dirty="0">
                <a:ln>
                  <a:noFill/>
                </a:ln>
                <a:solidFill>
                  <a:sysClr val="windowText" lastClr="000000"/>
                </a:solidFill>
                <a:effectLst/>
                <a:uLnTx/>
                <a:uFillTx/>
                <a:latin typeface="Arial" charset="0"/>
                <a:ea typeface="+mn-ea"/>
                <a:cs typeface="+mn-cs"/>
              </a:rPr>
              <a:t>hardware</a:t>
            </a:r>
            <a:r>
              <a:rPr kumimoji="0" lang="en-GB" sz="1600" b="0" i="0" u="none" strike="noStrike" kern="0" cap="none" spc="0" normalizeH="0" baseline="0" noProof="0" dirty="0">
                <a:ln>
                  <a:noFill/>
                </a:ln>
                <a:solidFill>
                  <a:sysClr val="windowText" lastClr="000000"/>
                </a:solidFill>
                <a:effectLst/>
                <a:uLnTx/>
                <a:uFillTx/>
                <a:latin typeface="Arial" charset="0"/>
                <a:ea typeface="+mn-ea"/>
                <a:cs typeface="+mn-cs"/>
              </a:rPr>
              <a:t>)</a:t>
            </a:r>
            <a:endParaRPr kumimoji="0" lang="it-IT" sz="1600" b="1" i="1" u="sng" strike="noStrike" kern="0" cap="none" spc="0" normalizeH="0" baseline="0" noProof="0" dirty="0">
              <a:ln>
                <a:noFill/>
              </a:ln>
              <a:solidFill>
                <a:sysClr val="windowText" lastClr="000000"/>
              </a:solidFill>
              <a:effectLst>
                <a:outerShdw blurRad="38100" dist="38100" dir="2700000" algn="tl">
                  <a:srgbClr val="FFFFFF"/>
                </a:outerShdw>
              </a:effectLst>
              <a:uLnTx/>
              <a:uFillTx/>
              <a:latin typeface="Calibri" pitchFamily="34" charset="0"/>
              <a:ea typeface="+mn-ea"/>
              <a:cs typeface="+mn-cs"/>
            </a:endParaRPr>
          </a:p>
        </p:txBody>
      </p:sp>
      <p:cxnSp>
        <p:nvCxnSpPr>
          <p:cNvPr id="8" name="Connettore 1 7"/>
          <p:cNvCxnSpPr/>
          <p:nvPr/>
        </p:nvCxnSpPr>
        <p:spPr>
          <a:xfrm>
            <a:off x="3143249" y="3860800"/>
            <a:ext cx="446405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Connettore 1 9"/>
          <p:cNvCxnSpPr/>
          <p:nvPr/>
        </p:nvCxnSpPr>
        <p:spPr>
          <a:xfrm>
            <a:off x="3359149" y="4292600"/>
            <a:ext cx="187325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Connettore 2 11"/>
          <p:cNvCxnSpPr/>
          <p:nvPr/>
        </p:nvCxnSpPr>
        <p:spPr>
          <a:xfrm>
            <a:off x="4943477" y="4292600"/>
            <a:ext cx="574675"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3" name="Freccia circolare a destra 12"/>
          <p:cNvSpPr/>
          <p:nvPr/>
        </p:nvSpPr>
        <p:spPr>
          <a:xfrm>
            <a:off x="3719556" y="4652963"/>
            <a:ext cx="358775" cy="6477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prstClr val="black"/>
              </a:solidFill>
              <a:effectLst/>
              <a:uLnTx/>
              <a:uFillTx/>
              <a:latin typeface="Calibri"/>
              <a:ea typeface="+mn-ea"/>
              <a:cs typeface="+mn-cs"/>
            </a:endParaRPr>
          </a:p>
        </p:txBody>
      </p:sp>
      <p:sp>
        <p:nvSpPr>
          <p:cNvPr id="14" name="Freccia circolare a destra 13"/>
          <p:cNvSpPr/>
          <p:nvPr/>
        </p:nvSpPr>
        <p:spPr>
          <a:xfrm rot="8844815">
            <a:off x="7727949" y="4076700"/>
            <a:ext cx="515939" cy="8636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prstClr val="black"/>
              </a:solidFill>
              <a:effectLst/>
              <a:uLnTx/>
              <a:uFillTx/>
              <a:latin typeface="Calibri"/>
              <a:ea typeface="+mn-ea"/>
              <a:cs typeface="+mn-cs"/>
            </a:endParaRPr>
          </a:p>
        </p:txBody>
      </p:sp>
      <p:sp>
        <p:nvSpPr>
          <p:cNvPr id="15" name="Freccia in giù 14"/>
          <p:cNvSpPr/>
          <p:nvPr/>
        </p:nvSpPr>
        <p:spPr>
          <a:xfrm>
            <a:off x="5304274" y="6309378"/>
            <a:ext cx="287337" cy="5492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38758011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xmlns="" id="{38C9C3FD-6870-4B51-ABC8-C9D5D3E30D0B}"/>
              </a:ext>
            </a:extLst>
          </p:cNvPr>
          <p:cNvPicPr>
            <a:picLocks noChangeAspect="1"/>
          </p:cNvPicPr>
          <p:nvPr/>
        </p:nvPicPr>
        <p:blipFill>
          <a:blip r:embed="rId2"/>
          <a:stretch>
            <a:fillRect/>
          </a:stretch>
        </p:blipFill>
        <p:spPr>
          <a:xfrm>
            <a:off x="10817" y="92869"/>
            <a:ext cx="7848600" cy="3733800"/>
          </a:xfrm>
          <a:prstGeom prst="rect">
            <a:avLst/>
          </a:prstGeom>
        </p:spPr>
      </p:pic>
      <p:pic>
        <p:nvPicPr>
          <p:cNvPr id="5" name="Immagine 4">
            <a:extLst>
              <a:ext uri="{FF2B5EF4-FFF2-40B4-BE49-F238E27FC236}">
                <a16:creationId xmlns:a16="http://schemas.microsoft.com/office/drawing/2014/main" xmlns="" id="{4AAB6582-B388-42C0-A3B7-96509CDBA32C}"/>
              </a:ext>
            </a:extLst>
          </p:cNvPr>
          <p:cNvPicPr>
            <a:picLocks noChangeAspect="1"/>
          </p:cNvPicPr>
          <p:nvPr/>
        </p:nvPicPr>
        <p:blipFill>
          <a:blip r:embed="rId3"/>
          <a:stretch>
            <a:fillRect/>
          </a:stretch>
        </p:blipFill>
        <p:spPr>
          <a:xfrm>
            <a:off x="3422369" y="897566"/>
            <a:ext cx="5974851" cy="527612"/>
          </a:xfrm>
          <a:prstGeom prst="rect">
            <a:avLst/>
          </a:prstGeom>
        </p:spPr>
      </p:pic>
      <p:pic>
        <p:nvPicPr>
          <p:cNvPr id="6" name="Immagine 5">
            <a:extLst>
              <a:ext uri="{FF2B5EF4-FFF2-40B4-BE49-F238E27FC236}">
                <a16:creationId xmlns:a16="http://schemas.microsoft.com/office/drawing/2014/main" xmlns="" id="{6F432DF6-E1D2-4470-8BBA-3844888A0FBB}"/>
              </a:ext>
            </a:extLst>
          </p:cNvPr>
          <p:cNvPicPr>
            <a:picLocks noChangeAspect="1"/>
          </p:cNvPicPr>
          <p:nvPr/>
        </p:nvPicPr>
        <p:blipFill>
          <a:blip r:embed="rId4"/>
          <a:stretch>
            <a:fillRect/>
          </a:stretch>
        </p:blipFill>
        <p:spPr>
          <a:xfrm>
            <a:off x="5450090" y="2758139"/>
            <a:ext cx="6742345" cy="4100513"/>
          </a:xfrm>
          <a:prstGeom prst="rect">
            <a:avLst/>
          </a:prstGeom>
        </p:spPr>
      </p:pic>
      <p:cxnSp>
        <p:nvCxnSpPr>
          <p:cNvPr id="8" name="Connettore 2 7">
            <a:extLst>
              <a:ext uri="{FF2B5EF4-FFF2-40B4-BE49-F238E27FC236}">
                <a16:creationId xmlns:a16="http://schemas.microsoft.com/office/drawing/2014/main" xmlns="" id="{4F6EA00F-19B3-4C7B-A010-6FB51F04D5A1}"/>
              </a:ext>
            </a:extLst>
          </p:cNvPr>
          <p:cNvCxnSpPr/>
          <p:nvPr/>
        </p:nvCxnSpPr>
        <p:spPr>
          <a:xfrm>
            <a:off x="5675176" y="3143250"/>
            <a:ext cx="34116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Connettore diritto 9">
            <a:extLst>
              <a:ext uri="{FF2B5EF4-FFF2-40B4-BE49-F238E27FC236}">
                <a16:creationId xmlns:a16="http://schemas.microsoft.com/office/drawing/2014/main" xmlns="" id="{035DEF71-D66E-4217-8347-442033B4A5BF}"/>
              </a:ext>
            </a:extLst>
          </p:cNvPr>
          <p:cNvCxnSpPr/>
          <p:nvPr/>
        </p:nvCxnSpPr>
        <p:spPr>
          <a:xfrm>
            <a:off x="8820829" y="3429000"/>
            <a:ext cx="299603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Connettore diritto 11">
            <a:extLst>
              <a:ext uri="{FF2B5EF4-FFF2-40B4-BE49-F238E27FC236}">
                <a16:creationId xmlns:a16="http://schemas.microsoft.com/office/drawing/2014/main" xmlns="" id="{3B52D0AC-D745-4687-B1E3-E11E275CD413}"/>
              </a:ext>
            </a:extLst>
          </p:cNvPr>
          <p:cNvCxnSpPr/>
          <p:nvPr/>
        </p:nvCxnSpPr>
        <p:spPr>
          <a:xfrm>
            <a:off x="8525025" y="4093698"/>
            <a:ext cx="33059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Connettore diritto 13">
            <a:extLst>
              <a:ext uri="{FF2B5EF4-FFF2-40B4-BE49-F238E27FC236}">
                <a16:creationId xmlns:a16="http://schemas.microsoft.com/office/drawing/2014/main" xmlns="" id="{11984A22-C112-465D-A851-B086E40EE4CE}"/>
              </a:ext>
            </a:extLst>
          </p:cNvPr>
          <p:cNvCxnSpPr/>
          <p:nvPr/>
        </p:nvCxnSpPr>
        <p:spPr>
          <a:xfrm>
            <a:off x="5675167" y="4487594"/>
            <a:ext cx="4200356"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Rettangolo 14">
            <a:extLst>
              <a:ext uri="{FF2B5EF4-FFF2-40B4-BE49-F238E27FC236}">
                <a16:creationId xmlns:a16="http://schemas.microsoft.com/office/drawing/2014/main" xmlns="" id="{E50D20BA-A10D-4FD5-8052-6A179C09F70A}"/>
              </a:ext>
            </a:extLst>
          </p:cNvPr>
          <p:cNvSpPr/>
          <p:nvPr/>
        </p:nvSpPr>
        <p:spPr>
          <a:xfrm>
            <a:off x="5675164" y="5441334"/>
            <a:ext cx="6155765" cy="45719"/>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ttangolo 15">
            <a:extLst>
              <a:ext uri="{FF2B5EF4-FFF2-40B4-BE49-F238E27FC236}">
                <a16:creationId xmlns:a16="http://schemas.microsoft.com/office/drawing/2014/main" xmlns="" id="{EED32546-07C8-4494-A7EA-FF9077F9A648}"/>
              </a:ext>
            </a:extLst>
          </p:cNvPr>
          <p:cNvSpPr/>
          <p:nvPr/>
        </p:nvSpPr>
        <p:spPr>
          <a:xfrm>
            <a:off x="5702424" y="5786871"/>
            <a:ext cx="6155765" cy="45719"/>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ttangolo 16">
            <a:extLst>
              <a:ext uri="{FF2B5EF4-FFF2-40B4-BE49-F238E27FC236}">
                <a16:creationId xmlns:a16="http://schemas.microsoft.com/office/drawing/2014/main" xmlns="" id="{CB74207D-C56E-4851-AE7E-94D83106A37E}"/>
              </a:ext>
            </a:extLst>
          </p:cNvPr>
          <p:cNvSpPr/>
          <p:nvPr/>
        </p:nvSpPr>
        <p:spPr>
          <a:xfrm>
            <a:off x="5675164" y="6788317"/>
            <a:ext cx="5480517" cy="70335"/>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ttangolo 17">
            <a:extLst>
              <a:ext uri="{FF2B5EF4-FFF2-40B4-BE49-F238E27FC236}">
                <a16:creationId xmlns:a16="http://schemas.microsoft.com/office/drawing/2014/main" xmlns="" id="{7BB1B1B4-B76A-40AD-8263-2E163DAA6672}"/>
              </a:ext>
            </a:extLst>
          </p:cNvPr>
          <p:cNvSpPr/>
          <p:nvPr/>
        </p:nvSpPr>
        <p:spPr>
          <a:xfrm>
            <a:off x="9397653" y="6456040"/>
            <a:ext cx="2545375" cy="45719"/>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ttangolo 1">
            <a:extLst>
              <a:ext uri="{FF2B5EF4-FFF2-40B4-BE49-F238E27FC236}">
                <a16:creationId xmlns:a16="http://schemas.microsoft.com/office/drawing/2014/main" xmlns="" id="{FF1AD6B2-044D-4BDD-B427-15E7DF1CD089}"/>
              </a:ext>
            </a:extLst>
          </p:cNvPr>
          <p:cNvSpPr/>
          <p:nvPr/>
        </p:nvSpPr>
        <p:spPr>
          <a:xfrm>
            <a:off x="3402957" y="1162024"/>
            <a:ext cx="5891515" cy="210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Immagine 19">
            <a:extLst>
              <a:ext uri="{FF2B5EF4-FFF2-40B4-BE49-F238E27FC236}">
                <a16:creationId xmlns:a16="http://schemas.microsoft.com/office/drawing/2014/main" xmlns="" id="{4C40551D-3972-4E10-9885-738317C3980B}"/>
              </a:ext>
            </a:extLst>
          </p:cNvPr>
          <p:cNvPicPr>
            <a:picLocks noChangeAspect="1"/>
          </p:cNvPicPr>
          <p:nvPr/>
        </p:nvPicPr>
        <p:blipFill>
          <a:blip r:embed="rId5"/>
          <a:stretch>
            <a:fillRect/>
          </a:stretch>
        </p:blipFill>
        <p:spPr>
          <a:xfrm>
            <a:off x="3402957" y="1193279"/>
            <a:ext cx="3611555" cy="335958"/>
          </a:xfrm>
          <a:prstGeom prst="rect">
            <a:avLst/>
          </a:prstGeom>
        </p:spPr>
      </p:pic>
    </p:spTree>
    <p:extLst>
      <p:ext uri="{BB962C8B-B14F-4D97-AF65-F5344CB8AC3E}">
        <p14:creationId xmlns:p14="http://schemas.microsoft.com/office/powerpoint/2010/main" val="22463314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0179" name="Object 3"/>
          <p:cNvGraphicFramePr>
            <a:graphicFrameLocks noGrp="1" noChangeAspect="1"/>
          </p:cNvGraphicFramePr>
          <p:nvPr>
            <p:ph idx="4294967295"/>
          </p:nvPr>
        </p:nvGraphicFramePr>
        <p:xfrm>
          <a:off x="1524000" y="0"/>
          <a:ext cx="9144000" cy="6858000"/>
        </p:xfrm>
        <a:graphic>
          <a:graphicData uri="http://schemas.openxmlformats.org/presentationml/2006/ole">
            <mc:AlternateContent xmlns:mc="http://schemas.openxmlformats.org/markup-compatibility/2006">
              <mc:Choice xmlns:v="urn:schemas-microsoft-com:vml" Requires="v">
                <p:oleObj spid="_x0000_s19465" name="Fotografia di Photo Editor" r:id="rId4" imgW="5624047" imgH="5799323" progId="MSPhotoEd.3">
                  <p:embed/>
                </p:oleObj>
              </mc:Choice>
              <mc:Fallback>
                <p:oleObj name="Fotografia di Photo Editor" r:id="rId4" imgW="5624047" imgH="5799323" progId="MSPhotoEd.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0180" name="AutoShape 4"/>
          <p:cNvSpPr>
            <a:spLocks noChangeArrowheads="1"/>
          </p:cNvSpPr>
          <p:nvPr/>
        </p:nvSpPr>
        <p:spPr bwMode="auto">
          <a:xfrm rot="6288699">
            <a:off x="9416692" y="2183932"/>
            <a:ext cx="955675" cy="363539"/>
          </a:xfrm>
          <a:prstGeom prst="lightningBolt">
            <a:avLst/>
          </a:prstGeom>
          <a:solidFill>
            <a:srgbClr val="FF0000"/>
          </a:solidFill>
          <a:ln w="9525">
            <a:solidFill>
              <a:srgbClr val="C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defRPr/>
            </a:pPr>
            <a:endParaRPr lang="it-IT" altLang="it-IT" sz="1800" kern="0">
              <a:solidFill>
                <a:srgbClr val="000000"/>
              </a:solidFill>
              <a:latin typeface="Calibri" panose="020F0502020204030204" pitchFamily="34" charset="0"/>
            </a:endParaRPr>
          </a:p>
        </p:txBody>
      </p:sp>
      <p:sp>
        <p:nvSpPr>
          <p:cNvPr id="50181" name="AutoShape 6"/>
          <p:cNvSpPr>
            <a:spLocks noChangeArrowheads="1"/>
          </p:cNvSpPr>
          <p:nvPr/>
        </p:nvSpPr>
        <p:spPr bwMode="auto">
          <a:xfrm rot="6213966">
            <a:off x="7747006" y="4551363"/>
            <a:ext cx="777875" cy="482600"/>
          </a:xfrm>
          <a:prstGeom prst="lightningBolt">
            <a:avLst/>
          </a:prstGeom>
          <a:solidFill>
            <a:srgbClr val="FFFF00"/>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defRPr/>
            </a:pPr>
            <a:endParaRPr lang="it-IT" altLang="it-IT" sz="1800" kern="0">
              <a:solidFill>
                <a:srgbClr val="000000"/>
              </a:solidFill>
              <a:latin typeface="Calibri" panose="020F0502020204030204" pitchFamily="34" charset="0"/>
            </a:endParaRPr>
          </a:p>
        </p:txBody>
      </p:sp>
      <p:sp>
        <p:nvSpPr>
          <p:cNvPr id="50182" name="Line 7"/>
          <p:cNvSpPr>
            <a:spLocks noChangeShapeType="1"/>
          </p:cNvSpPr>
          <p:nvPr/>
        </p:nvSpPr>
        <p:spPr bwMode="auto">
          <a:xfrm>
            <a:off x="6816884" y="549275"/>
            <a:ext cx="1008063" cy="0"/>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50183" name="AutoShape 8"/>
          <p:cNvSpPr>
            <a:spLocks noChangeArrowheads="1"/>
          </p:cNvSpPr>
          <p:nvPr/>
        </p:nvSpPr>
        <p:spPr bwMode="auto">
          <a:xfrm rot="4028034">
            <a:off x="9061091" y="1155232"/>
            <a:ext cx="409575" cy="792163"/>
          </a:xfrm>
          <a:prstGeom prst="lightningBolt">
            <a:avLst/>
          </a:prstGeom>
          <a:solidFill>
            <a:srgbClr val="FF0000"/>
          </a:solidFill>
          <a:ln w="9525">
            <a:solidFill>
              <a:srgbClr val="FFFF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defRPr/>
            </a:pPr>
            <a:endParaRPr lang="it-IT" altLang="it-IT" sz="1800" kern="0">
              <a:solidFill>
                <a:srgbClr val="000000"/>
              </a:solidFill>
              <a:latin typeface="Calibri" panose="020F0502020204030204" pitchFamily="34" charset="0"/>
            </a:endParaRPr>
          </a:p>
        </p:txBody>
      </p:sp>
      <p:sp>
        <p:nvSpPr>
          <p:cNvPr id="50184" name="Rectangle 9"/>
          <p:cNvSpPr>
            <a:spLocks noChangeArrowheads="1"/>
          </p:cNvSpPr>
          <p:nvPr/>
        </p:nvSpPr>
        <p:spPr bwMode="auto">
          <a:xfrm>
            <a:off x="9336088" y="908050"/>
            <a:ext cx="702436" cy="313932"/>
          </a:xfrm>
          <a:prstGeom prst="rect">
            <a:avLst/>
          </a:prstGeom>
          <a:solidFill>
            <a:srgbClr val="00FFCC"/>
          </a:solidFill>
          <a:ln w="28575">
            <a:solidFill>
              <a:srgbClr val="FFFF00"/>
            </a:solidFill>
            <a:miter lim="800000"/>
            <a:headEnd/>
            <a:tailEnd/>
          </a:ln>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nSpc>
                <a:spcPct val="80000"/>
              </a:lnSpc>
              <a:buClr>
                <a:srgbClr val="009999"/>
              </a:buClr>
              <a:buSzPct val="75000"/>
              <a:buFontTx/>
              <a:buNone/>
              <a:defRPr/>
            </a:pPr>
            <a:r>
              <a:rPr lang="it-IT" altLang="it-IT" sz="1800" i="1" kern="0">
                <a:solidFill>
                  <a:srgbClr val="000000"/>
                </a:solidFill>
                <a:latin typeface="Calibri" panose="020F0502020204030204" pitchFamily="34" charset="0"/>
              </a:rPr>
              <a:t>TCDD</a:t>
            </a:r>
          </a:p>
        </p:txBody>
      </p:sp>
      <p:sp>
        <p:nvSpPr>
          <p:cNvPr id="50185" name="Rectangle 10"/>
          <p:cNvSpPr>
            <a:spLocks noChangeArrowheads="1"/>
          </p:cNvSpPr>
          <p:nvPr/>
        </p:nvSpPr>
        <p:spPr bwMode="auto">
          <a:xfrm>
            <a:off x="9658786" y="1700213"/>
            <a:ext cx="877163" cy="369332"/>
          </a:xfrm>
          <a:prstGeom prst="rect">
            <a:avLst/>
          </a:prstGeom>
          <a:solidFill>
            <a:srgbClr val="FF0000"/>
          </a:solidFill>
          <a:ln w="28575">
            <a:solidFill>
              <a:srgbClr val="FFFF00"/>
            </a:solidFill>
            <a:miter lim="800000"/>
            <a:headEnd/>
            <a:tailEnd/>
          </a:ln>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defRPr/>
            </a:pPr>
            <a:r>
              <a:rPr lang="it-IT" altLang="it-IT" sz="1800" b="1" i="1" kern="0">
                <a:solidFill>
                  <a:srgbClr val="17375E"/>
                </a:solidFill>
                <a:latin typeface="Calibri" panose="020F0502020204030204" pitchFamily="34" charset="0"/>
              </a:rPr>
              <a:t>Viruses</a:t>
            </a:r>
          </a:p>
        </p:txBody>
      </p:sp>
      <p:sp>
        <p:nvSpPr>
          <p:cNvPr id="50186" name="Rectangle 11"/>
          <p:cNvSpPr>
            <a:spLocks noChangeArrowheads="1"/>
          </p:cNvSpPr>
          <p:nvPr/>
        </p:nvSpPr>
        <p:spPr bwMode="auto">
          <a:xfrm>
            <a:off x="5024874" y="5929966"/>
            <a:ext cx="642937" cy="276999"/>
          </a:xfrm>
          <a:prstGeom prst="rect">
            <a:avLst/>
          </a:prstGeom>
          <a:solidFill>
            <a:srgbClr val="FF0000"/>
          </a:solidFill>
          <a:ln w="9525">
            <a:solidFill>
              <a:srgbClr val="FF0000"/>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defRPr/>
            </a:pPr>
            <a:r>
              <a:rPr lang="it-IT" altLang="it-IT" sz="1200" i="1" kern="0">
                <a:solidFill>
                  <a:srgbClr val="FFFF00"/>
                </a:solidFill>
                <a:latin typeface="Calibri" panose="020F0502020204030204" pitchFamily="34" charset="0"/>
              </a:rPr>
              <a:t>HERVs</a:t>
            </a:r>
          </a:p>
        </p:txBody>
      </p:sp>
      <p:sp>
        <p:nvSpPr>
          <p:cNvPr id="50187" name="Rectangle 12"/>
          <p:cNvSpPr>
            <a:spLocks noChangeArrowheads="1"/>
          </p:cNvSpPr>
          <p:nvPr/>
        </p:nvSpPr>
        <p:spPr bwMode="auto">
          <a:xfrm>
            <a:off x="7824788" y="0"/>
            <a:ext cx="599844" cy="369332"/>
          </a:xfrm>
          <a:prstGeom prst="rect">
            <a:avLst/>
          </a:prstGeom>
          <a:solidFill>
            <a:srgbClr val="FFFF00"/>
          </a:solidFill>
          <a:ln w="28575">
            <a:solidFill>
              <a:srgbClr val="FF3300"/>
            </a:solidFill>
            <a:miter lim="800000"/>
            <a:headEnd/>
            <a:tailEnd/>
          </a:ln>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defRPr/>
            </a:pPr>
            <a:r>
              <a:rPr lang="it-IT" altLang="it-IT" sz="1800" i="1" kern="0">
                <a:solidFill>
                  <a:srgbClr val="17375E"/>
                </a:solidFill>
                <a:latin typeface="Calibri" panose="020F0502020204030204" pitchFamily="34" charset="0"/>
              </a:rPr>
              <a:t>EMF</a:t>
            </a:r>
          </a:p>
        </p:txBody>
      </p:sp>
      <p:sp>
        <p:nvSpPr>
          <p:cNvPr id="50188" name="Oval 13"/>
          <p:cNvSpPr>
            <a:spLocks noChangeArrowheads="1"/>
          </p:cNvSpPr>
          <p:nvPr/>
        </p:nvSpPr>
        <p:spPr bwMode="auto">
          <a:xfrm>
            <a:off x="7310437" y="4644091"/>
            <a:ext cx="360363" cy="288925"/>
          </a:xfrm>
          <a:prstGeom prst="ellipse">
            <a:avLst/>
          </a:prstGeom>
          <a:solidFill>
            <a:srgbClr val="7030A0"/>
          </a:solidFill>
          <a:ln w="9525">
            <a:solidFill>
              <a:schemeClr val="bg1"/>
            </a:solidFill>
            <a:round/>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defRPr/>
            </a:pPr>
            <a:r>
              <a:rPr lang="it-IT" altLang="it-IT" sz="1800" kern="0">
                <a:solidFill>
                  <a:srgbClr val="FFFF00"/>
                </a:solidFill>
                <a:latin typeface="Calibri" panose="020F0502020204030204" pitchFamily="34" charset="0"/>
              </a:rPr>
              <a:t>3</a:t>
            </a:r>
          </a:p>
        </p:txBody>
      </p:sp>
      <p:sp>
        <p:nvSpPr>
          <p:cNvPr id="1038" name="Oval 14"/>
          <p:cNvSpPr>
            <a:spLocks noChangeArrowheads="1"/>
          </p:cNvSpPr>
          <p:nvPr/>
        </p:nvSpPr>
        <p:spPr bwMode="auto">
          <a:xfrm>
            <a:off x="9310689" y="5215591"/>
            <a:ext cx="360363" cy="288925"/>
          </a:xfrm>
          <a:prstGeom prst="ellipse">
            <a:avLst/>
          </a:prstGeom>
          <a:solidFill>
            <a:schemeClr val="tx2">
              <a:lumMod val="75000"/>
            </a:schemeClr>
          </a:solidFill>
          <a:ln w="9525">
            <a:solidFill>
              <a:srgbClr val="FFFF00"/>
            </a:solidFill>
            <a:round/>
            <a:headEnd/>
            <a:tailEnd/>
          </a:ln>
        </p:spPr>
        <p:txBody>
          <a:bodyPr wrap="none" anchor="ctr"/>
          <a:lstStyle/>
          <a:p>
            <a:pPr algn="ctr">
              <a:defRPr/>
            </a:pPr>
            <a:r>
              <a:rPr lang="it-IT" kern="0">
                <a:solidFill>
                  <a:srgbClr val="FFFF00"/>
                </a:solidFill>
                <a:latin typeface="Calibri" pitchFamily="34" charset="0"/>
              </a:rPr>
              <a:t>2</a:t>
            </a:r>
          </a:p>
        </p:txBody>
      </p:sp>
      <p:sp>
        <p:nvSpPr>
          <p:cNvPr id="1039" name="Oval 15"/>
          <p:cNvSpPr>
            <a:spLocks noChangeArrowheads="1"/>
          </p:cNvSpPr>
          <p:nvPr/>
        </p:nvSpPr>
        <p:spPr bwMode="auto">
          <a:xfrm>
            <a:off x="7596189" y="2286653"/>
            <a:ext cx="360363" cy="288925"/>
          </a:xfrm>
          <a:prstGeom prst="ellipse">
            <a:avLst/>
          </a:prstGeom>
          <a:solidFill>
            <a:schemeClr val="tx2">
              <a:lumMod val="75000"/>
            </a:schemeClr>
          </a:solidFill>
          <a:ln w="9525">
            <a:solidFill>
              <a:srgbClr val="FFFF00"/>
            </a:solidFill>
            <a:round/>
            <a:headEnd/>
            <a:tailEnd/>
          </a:ln>
        </p:spPr>
        <p:txBody>
          <a:bodyPr wrap="none" anchor="ctr"/>
          <a:lstStyle/>
          <a:p>
            <a:pPr algn="ctr">
              <a:defRPr/>
            </a:pPr>
            <a:r>
              <a:rPr lang="it-IT" kern="0">
                <a:solidFill>
                  <a:srgbClr val="FFFF00"/>
                </a:solidFill>
                <a:latin typeface="Calibri" pitchFamily="34" charset="0"/>
              </a:rPr>
              <a:t>1</a:t>
            </a:r>
          </a:p>
        </p:txBody>
      </p:sp>
      <p:sp>
        <p:nvSpPr>
          <p:cNvPr id="50191" name="Rectangle 16"/>
          <p:cNvSpPr>
            <a:spLocks noChangeArrowheads="1"/>
          </p:cNvSpPr>
          <p:nvPr/>
        </p:nvSpPr>
        <p:spPr bwMode="auto">
          <a:xfrm>
            <a:off x="8524877" y="4357688"/>
            <a:ext cx="1819275" cy="400110"/>
          </a:xfrm>
          <a:prstGeom prst="rect">
            <a:avLst/>
          </a:prstGeom>
          <a:solidFill>
            <a:srgbClr val="FFFF00"/>
          </a:solidFill>
          <a:ln w="38100">
            <a:solidFill>
              <a:srgbClr val="0000FF"/>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defRPr/>
            </a:pPr>
            <a:r>
              <a:rPr lang="it-IT" altLang="it-IT" sz="2000" i="1" kern="0">
                <a:solidFill>
                  <a:srgbClr val="000000"/>
                </a:solidFill>
                <a:latin typeface="Calibri" panose="020F0502020204030204" pitchFamily="34" charset="0"/>
              </a:rPr>
              <a:t>SYNERGISM !!</a:t>
            </a:r>
          </a:p>
        </p:txBody>
      </p:sp>
      <p:sp>
        <p:nvSpPr>
          <p:cNvPr id="50192" name="Rettangolo 16"/>
          <p:cNvSpPr>
            <a:spLocks noChangeArrowheads="1"/>
          </p:cNvSpPr>
          <p:nvPr/>
        </p:nvSpPr>
        <p:spPr bwMode="auto">
          <a:xfrm>
            <a:off x="5530860" y="5300989"/>
            <a:ext cx="2365375" cy="338554"/>
          </a:xfrm>
          <a:prstGeom prst="rect">
            <a:avLst/>
          </a:prstGeom>
          <a:solidFill>
            <a:srgbClr val="FFFF00"/>
          </a:solidFill>
          <a:ln w="38100">
            <a:solidFill>
              <a:srgbClr val="0000FF"/>
            </a:solidFill>
            <a:prstDash val="sysDot"/>
            <a:miter lim="800000"/>
            <a:headEnd/>
            <a:tailEnd/>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defRPr/>
            </a:pPr>
            <a:r>
              <a:rPr lang="it-IT" altLang="it-IT" sz="1400" i="1" kern="0">
                <a:solidFill>
                  <a:srgbClr val="000066"/>
                </a:solidFill>
                <a:latin typeface="Calibri" panose="020F0502020204030204" pitchFamily="34" charset="0"/>
              </a:rPr>
              <a:t>“</a:t>
            </a:r>
            <a:r>
              <a:rPr lang="it-IT" altLang="it-IT" sz="1600" b="1" kern="0">
                <a:solidFill>
                  <a:srgbClr val="000000"/>
                </a:solidFill>
                <a:latin typeface="Calibri" panose="020F0502020204030204" pitchFamily="34" charset="0"/>
              </a:rPr>
              <a:t>FLUID EPI-GENOME</a:t>
            </a:r>
            <a:r>
              <a:rPr lang="it-IT" altLang="it-IT" sz="1400" i="1" kern="0">
                <a:solidFill>
                  <a:srgbClr val="000066"/>
                </a:solidFill>
                <a:latin typeface="Calibri" panose="020F0502020204030204" pitchFamily="34" charset="0"/>
              </a:rPr>
              <a:t>”</a:t>
            </a:r>
          </a:p>
        </p:txBody>
      </p:sp>
      <p:sp>
        <p:nvSpPr>
          <p:cNvPr id="19" name="Freccia a destra 18"/>
          <p:cNvSpPr/>
          <p:nvPr/>
        </p:nvSpPr>
        <p:spPr>
          <a:xfrm flipV="1">
            <a:off x="3452813" y="6644341"/>
            <a:ext cx="385763" cy="71437"/>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kern="0">
              <a:solidFill>
                <a:srgbClr val="FFFFFF"/>
              </a:solidFill>
              <a:ea typeface="ＭＳ Ｐゴシック" pitchFamily="-106" charset="-128"/>
            </a:endParaRPr>
          </a:p>
        </p:txBody>
      </p:sp>
      <p:sp>
        <p:nvSpPr>
          <p:cNvPr id="50194" name="AutoShape 5"/>
          <p:cNvSpPr>
            <a:spLocks noChangeArrowheads="1"/>
          </p:cNvSpPr>
          <p:nvPr/>
        </p:nvSpPr>
        <p:spPr bwMode="auto">
          <a:xfrm rot="5880833">
            <a:off x="8803122" y="5129213"/>
            <a:ext cx="493713" cy="268288"/>
          </a:xfrm>
          <a:prstGeom prst="lightningBolt">
            <a:avLst/>
          </a:prstGeom>
          <a:solidFill>
            <a:srgbClr val="FF0000"/>
          </a:solidFill>
          <a:ln w="9525">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defRPr/>
            </a:pPr>
            <a:endParaRPr lang="it-IT" altLang="it-IT" sz="1800" kern="0">
              <a:solidFill>
                <a:srgbClr val="000000"/>
              </a:solidFill>
              <a:latin typeface="Calibri" panose="020F0502020204030204" pitchFamily="34" charset="0"/>
            </a:endParaRPr>
          </a:p>
        </p:txBody>
      </p:sp>
      <p:sp>
        <p:nvSpPr>
          <p:cNvPr id="50195" name="AutoShape 5"/>
          <p:cNvSpPr>
            <a:spLocks noChangeArrowheads="1"/>
          </p:cNvSpPr>
          <p:nvPr/>
        </p:nvSpPr>
        <p:spPr bwMode="auto">
          <a:xfrm rot="5880833">
            <a:off x="8374063" y="2057400"/>
            <a:ext cx="493712" cy="268288"/>
          </a:xfrm>
          <a:prstGeom prst="lightningBolt">
            <a:avLst/>
          </a:prstGeom>
          <a:solidFill>
            <a:srgbClr val="FF0000"/>
          </a:solidFill>
          <a:ln w="9525">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defRPr/>
            </a:pPr>
            <a:endParaRPr lang="it-IT" altLang="it-IT" sz="1800" kern="0">
              <a:solidFill>
                <a:srgbClr val="000000"/>
              </a:solidFill>
              <a:latin typeface="Calibri" panose="020F0502020204030204" pitchFamily="34" charset="0"/>
            </a:endParaRPr>
          </a:p>
        </p:txBody>
      </p:sp>
      <p:sp>
        <p:nvSpPr>
          <p:cNvPr id="22" name="Oval 13"/>
          <p:cNvSpPr>
            <a:spLocks noChangeArrowheads="1"/>
          </p:cNvSpPr>
          <p:nvPr/>
        </p:nvSpPr>
        <p:spPr bwMode="auto">
          <a:xfrm>
            <a:off x="4024313" y="6287153"/>
            <a:ext cx="360363" cy="288925"/>
          </a:xfrm>
          <a:prstGeom prst="ellipse">
            <a:avLst/>
          </a:prstGeom>
          <a:solidFill>
            <a:schemeClr val="tx2">
              <a:lumMod val="75000"/>
            </a:schemeClr>
          </a:solidFill>
          <a:ln w="9525">
            <a:solidFill>
              <a:schemeClr val="bg1"/>
            </a:solidFill>
            <a:round/>
            <a:headEnd/>
            <a:tailEnd/>
          </a:ln>
        </p:spPr>
        <p:txBody>
          <a:bodyPr wrap="none" anchor="ctr"/>
          <a:lstStyle/>
          <a:p>
            <a:pPr algn="ctr">
              <a:defRPr/>
            </a:pPr>
            <a:r>
              <a:rPr lang="it-IT" kern="0">
                <a:solidFill>
                  <a:srgbClr val="FFFF00"/>
                </a:solidFill>
                <a:latin typeface="Calibri" pitchFamily="34" charset="0"/>
              </a:rPr>
              <a:t>4</a:t>
            </a:r>
          </a:p>
        </p:txBody>
      </p:sp>
      <p:sp>
        <p:nvSpPr>
          <p:cNvPr id="50197" name="AutoShape 4"/>
          <p:cNvSpPr>
            <a:spLocks noChangeArrowheads="1"/>
          </p:cNvSpPr>
          <p:nvPr/>
        </p:nvSpPr>
        <p:spPr bwMode="auto">
          <a:xfrm rot="6288699">
            <a:off x="9702441" y="3612356"/>
            <a:ext cx="955675" cy="363539"/>
          </a:xfrm>
          <a:prstGeom prst="lightningBolt">
            <a:avLst/>
          </a:prstGeom>
          <a:solidFill>
            <a:srgbClr val="FFFF00"/>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defRPr/>
            </a:pPr>
            <a:endParaRPr lang="it-IT" altLang="it-IT" sz="1800" kern="0">
              <a:solidFill>
                <a:srgbClr val="000000"/>
              </a:solidFill>
              <a:latin typeface="Calibri" panose="020F0502020204030204" pitchFamily="34" charset="0"/>
            </a:endParaRPr>
          </a:p>
        </p:txBody>
      </p:sp>
      <p:sp>
        <p:nvSpPr>
          <p:cNvPr id="50198" name="Rectangle 8"/>
          <p:cNvSpPr>
            <a:spLocks noChangeArrowheads="1"/>
          </p:cNvSpPr>
          <p:nvPr/>
        </p:nvSpPr>
        <p:spPr bwMode="auto">
          <a:xfrm>
            <a:off x="-12584" y="397561"/>
            <a:ext cx="4791075" cy="1815882"/>
          </a:xfrm>
          <a:prstGeom prst="rect">
            <a:avLst/>
          </a:prstGeom>
          <a:solidFill>
            <a:srgbClr val="FFFF00"/>
          </a:solidFill>
          <a:ln w="28575">
            <a:solidFill>
              <a:srgbClr val="0000FF"/>
            </a:solidFill>
            <a:miter lim="800000"/>
            <a:headEnd/>
            <a:tailEnd/>
          </a:ln>
          <a:effectLst>
            <a:prstShdw prst="shdw17" dist="17961" dir="2700000">
              <a:srgbClr val="2F4D71"/>
            </a:prstShdw>
          </a:effec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defRPr/>
            </a:pPr>
            <a:r>
              <a:rPr lang="en-GB" altLang="it-IT" sz="1600" kern="0">
                <a:solidFill>
                  <a:srgbClr val="000000"/>
                </a:solidFill>
                <a:latin typeface="Calibri" panose="020F0502020204030204" pitchFamily="34" charset="0"/>
              </a:rPr>
              <a:t>We may represent the </a:t>
            </a:r>
            <a:r>
              <a:rPr lang="en-GB" altLang="it-IT" sz="1600" b="1" i="1" u="sng" kern="0">
                <a:solidFill>
                  <a:srgbClr val="0000FF"/>
                </a:solidFill>
                <a:latin typeface="Calibri" panose="020F0502020204030204" pitchFamily="34" charset="0"/>
              </a:rPr>
              <a:t>environment</a:t>
            </a:r>
            <a:r>
              <a:rPr lang="en-GB" altLang="it-IT" sz="1600" u="sng" kern="0">
                <a:solidFill>
                  <a:srgbClr val="0000FF"/>
                </a:solidFill>
                <a:latin typeface="Calibri" panose="020F0502020204030204" pitchFamily="34" charset="0"/>
              </a:rPr>
              <a:t> as a continuous stream of </a:t>
            </a:r>
            <a:r>
              <a:rPr lang="en-GB" altLang="it-IT" sz="1600" b="1" u="sng" kern="0">
                <a:solidFill>
                  <a:srgbClr val="0000FF"/>
                </a:solidFill>
                <a:latin typeface="Calibri" panose="020F0502020204030204" pitchFamily="34" charset="0"/>
              </a:rPr>
              <a:t>information</a:t>
            </a:r>
            <a:r>
              <a:rPr lang="en-GB" altLang="it-IT" sz="1600" u="sng" kern="0">
                <a:solidFill>
                  <a:srgbClr val="0000FF"/>
                </a:solidFill>
                <a:latin typeface="Calibri" panose="020F0502020204030204" pitchFamily="34" charset="0"/>
              </a:rPr>
              <a:t> </a:t>
            </a:r>
            <a:r>
              <a:rPr lang="en-GB" altLang="it-IT" sz="1600" kern="0">
                <a:solidFill>
                  <a:srgbClr val="000000"/>
                </a:solidFill>
                <a:latin typeface="Calibri" panose="020F0502020204030204" pitchFamily="34" charset="0"/>
              </a:rPr>
              <a:t>(</a:t>
            </a:r>
            <a:r>
              <a:rPr lang="en-GB" altLang="it-IT" sz="1600" b="1" i="1" kern="0">
                <a:solidFill>
                  <a:srgbClr val="000000"/>
                </a:solidFill>
                <a:latin typeface="Calibri" panose="020F0502020204030204" pitchFamily="34" charset="0"/>
              </a:rPr>
              <a:t>simple</a:t>
            </a:r>
            <a:r>
              <a:rPr lang="en-GB" altLang="it-IT" sz="1600" kern="0">
                <a:solidFill>
                  <a:srgbClr val="000000"/>
                </a:solidFill>
                <a:latin typeface="Calibri" panose="020F0502020204030204" pitchFamily="34" charset="0"/>
              </a:rPr>
              <a:t>:</a:t>
            </a:r>
            <a:r>
              <a:rPr lang="en-GB" altLang="it-IT" sz="1600" i="1" kern="0">
                <a:solidFill>
                  <a:srgbClr val="000000"/>
                </a:solidFill>
                <a:latin typeface="Calibri" panose="020F0502020204030204" pitchFamily="34" charset="0"/>
              </a:rPr>
              <a:t> photons</a:t>
            </a:r>
            <a:r>
              <a:rPr lang="en-GB" altLang="it-IT" sz="1600" kern="0">
                <a:solidFill>
                  <a:srgbClr val="000000"/>
                </a:solidFill>
                <a:latin typeface="Calibri" panose="020F0502020204030204" pitchFamily="34" charset="0"/>
              </a:rPr>
              <a:t>: individual packages of E = M = Information) or </a:t>
            </a:r>
            <a:r>
              <a:rPr lang="en-GB" altLang="it-IT" sz="1600" b="1" i="1" kern="0">
                <a:solidFill>
                  <a:srgbClr val="000000"/>
                </a:solidFill>
                <a:latin typeface="Calibri" panose="020F0502020204030204" pitchFamily="34" charset="0"/>
              </a:rPr>
              <a:t>complex</a:t>
            </a:r>
            <a:r>
              <a:rPr lang="en-GB" altLang="it-IT" sz="1600" kern="0">
                <a:solidFill>
                  <a:srgbClr val="000000"/>
                </a:solidFill>
                <a:latin typeface="Calibri" panose="020F0502020204030204" pitchFamily="34" charset="0"/>
              </a:rPr>
              <a:t> (</a:t>
            </a:r>
            <a:r>
              <a:rPr lang="en-GB" altLang="it-IT" sz="1600" i="1" kern="0">
                <a:solidFill>
                  <a:srgbClr val="000000"/>
                </a:solidFill>
                <a:latin typeface="Calibri" panose="020F0502020204030204" pitchFamily="34" charset="0"/>
              </a:rPr>
              <a:t>organic molecules, viruses</a:t>
            </a:r>
            <a:r>
              <a:rPr lang="en-GB" altLang="it-IT" sz="1600" kern="0">
                <a:solidFill>
                  <a:srgbClr val="000000"/>
                </a:solidFill>
                <a:latin typeface="Calibri" panose="020F0502020204030204" pitchFamily="34" charset="0"/>
              </a:rPr>
              <a:t> etc) </a:t>
            </a:r>
            <a:r>
              <a:rPr lang="en-GB" altLang="it-IT" sz="1600" b="1" u="sng" kern="0">
                <a:solidFill>
                  <a:srgbClr val="0000FF"/>
                </a:solidFill>
                <a:latin typeface="Calibri" panose="020F0502020204030204" pitchFamily="34" charset="0"/>
              </a:rPr>
              <a:t>interacting</a:t>
            </a:r>
            <a:r>
              <a:rPr lang="en-GB" altLang="it-IT" sz="1600" u="sng" kern="0">
                <a:solidFill>
                  <a:srgbClr val="000000"/>
                </a:solidFill>
                <a:latin typeface="Calibri" panose="020F0502020204030204" pitchFamily="34" charset="0"/>
              </a:rPr>
              <a:t> with our cells</a:t>
            </a:r>
            <a:r>
              <a:rPr lang="en-GB" altLang="it-IT" sz="1600" kern="0">
                <a:solidFill>
                  <a:srgbClr val="000000"/>
                </a:solidFill>
                <a:latin typeface="Calibri" panose="020F0502020204030204" pitchFamily="34" charset="0"/>
              </a:rPr>
              <a:t> [</a:t>
            </a:r>
            <a:r>
              <a:rPr lang="en-GB" altLang="it-IT" sz="1600" b="1" i="1" u="sng" kern="0">
                <a:solidFill>
                  <a:srgbClr val="000000"/>
                </a:solidFill>
                <a:latin typeface="Calibri" panose="020F0502020204030204" pitchFamily="34" charset="0"/>
              </a:rPr>
              <a:t>membrane</a:t>
            </a:r>
            <a:r>
              <a:rPr lang="en-GB" altLang="it-IT" sz="1600" b="1" u="sng" kern="0">
                <a:solidFill>
                  <a:srgbClr val="000000"/>
                </a:solidFill>
                <a:latin typeface="Calibri" panose="020F0502020204030204" pitchFamily="34" charset="0"/>
              </a:rPr>
              <a:t> </a:t>
            </a:r>
            <a:r>
              <a:rPr lang="en-GB" altLang="it-IT" sz="1600" kern="0">
                <a:solidFill>
                  <a:srgbClr val="000000"/>
                </a:solidFill>
                <a:latin typeface="Calibri" panose="020F0502020204030204" pitchFamily="34" charset="0"/>
              </a:rPr>
              <a:t>/</a:t>
            </a:r>
            <a:r>
              <a:rPr lang="en-GB" altLang="it-IT" sz="1600" b="1" i="1" kern="0">
                <a:solidFill>
                  <a:srgbClr val="000000"/>
                </a:solidFill>
                <a:latin typeface="Calibri" panose="020F0502020204030204" pitchFamily="34" charset="0"/>
              </a:rPr>
              <a:t>transmembrane receptors, </a:t>
            </a:r>
            <a:r>
              <a:rPr lang="en-GB" altLang="it-IT" sz="1600" b="1" i="1" u="sng" kern="0">
                <a:solidFill>
                  <a:srgbClr val="000000"/>
                </a:solidFill>
                <a:latin typeface="Calibri" panose="020F0502020204030204" pitchFamily="34" charset="0"/>
              </a:rPr>
              <a:t>signal transduction proteins, nuclear receptors, genome (DNA + </a:t>
            </a:r>
            <a:r>
              <a:rPr lang="en-GB" altLang="it-IT" sz="1600" b="1" i="1" u="sng" kern="0">
                <a:solidFill>
                  <a:srgbClr val="CC0000"/>
                </a:solidFill>
                <a:latin typeface="Calibri" panose="020F0502020204030204" pitchFamily="34" charset="0"/>
              </a:rPr>
              <a:t>Epigenome</a:t>
            </a:r>
            <a:r>
              <a:rPr lang="en-GB" altLang="it-IT" sz="1600" b="1" i="1" u="sng" kern="0">
                <a:solidFill>
                  <a:srgbClr val="000000"/>
                </a:solidFill>
                <a:latin typeface="Calibri" panose="020F0502020204030204" pitchFamily="34" charset="0"/>
              </a:rPr>
              <a:t>)] </a:t>
            </a:r>
            <a:r>
              <a:rPr lang="en-GB" altLang="it-IT" sz="1600" b="1" u="sng" kern="0">
                <a:solidFill>
                  <a:srgbClr val="0000FF"/>
                </a:solidFill>
                <a:latin typeface="Calibri" panose="020F0502020204030204" pitchFamily="34" charset="0"/>
              </a:rPr>
              <a:t>forcing them to adapt</a:t>
            </a:r>
            <a:endParaRPr lang="it-IT" altLang="it-IT" sz="1600" b="1" u="sng" kern="0">
              <a:solidFill>
                <a:srgbClr val="0000FF"/>
              </a:solidFill>
              <a:latin typeface="Calibri" panose="020F0502020204030204" pitchFamily="34" charset="0"/>
            </a:endParaRPr>
          </a:p>
        </p:txBody>
      </p:sp>
      <p:sp>
        <p:nvSpPr>
          <p:cNvPr id="50199" name="AutoShape 26"/>
          <p:cNvSpPr>
            <a:spLocks noChangeArrowheads="1"/>
          </p:cNvSpPr>
          <p:nvPr/>
        </p:nvSpPr>
        <p:spPr bwMode="auto">
          <a:xfrm rot="5400000">
            <a:off x="4621648" y="3608392"/>
            <a:ext cx="2646363" cy="306388"/>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0000"/>
          </a:solidFill>
          <a:ln w="9525">
            <a:solidFill>
              <a:srgbClr val="0000FF"/>
            </a:solidFill>
            <a:miter lim="800000"/>
            <a:headEnd/>
            <a:tailEnd/>
          </a:ln>
          <a:effectLst>
            <a:prstShdw prst="shdw17" dist="17961" dir="2700000">
              <a:srgbClr val="000099">
                <a:alpha val="74997"/>
              </a:srgbClr>
            </a:prstShdw>
          </a:effectLst>
        </p:spPr>
        <p:txBody>
          <a:bodyPr wrap="none" anchor="ctr"/>
          <a:lstStyle/>
          <a:p>
            <a:pPr>
              <a:defRPr/>
            </a:pPr>
            <a:endParaRPr lang="it-IT" kern="0">
              <a:solidFill>
                <a:sysClr val="windowText" lastClr="000000"/>
              </a:solidFill>
            </a:endParaRPr>
          </a:p>
        </p:txBody>
      </p:sp>
      <p:sp>
        <p:nvSpPr>
          <p:cNvPr id="50200" name="AutoShape 27"/>
          <p:cNvSpPr>
            <a:spLocks noChangeArrowheads="1"/>
          </p:cNvSpPr>
          <p:nvPr/>
        </p:nvSpPr>
        <p:spPr bwMode="auto">
          <a:xfrm rot="5400000">
            <a:off x="5461794" y="6152681"/>
            <a:ext cx="1123950" cy="287339"/>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0000"/>
          </a:solidFill>
          <a:ln w="9525">
            <a:solidFill>
              <a:srgbClr val="0000FF"/>
            </a:solidFill>
            <a:miter lim="800000"/>
            <a:headEnd/>
            <a:tailEnd/>
          </a:ln>
          <a:effectLst>
            <a:prstShdw prst="shdw17" dist="17961" dir="2700000">
              <a:srgbClr val="000099">
                <a:alpha val="74997"/>
              </a:srgbClr>
            </a:prstShdw>
          </a:effectLst>
        </p:spPr>
        <p:txBody>
          <a:bodyPr wrap="none" anchor="ctr"/>
          <a:lstStyle/>
          <a:p>
            <a:pPr>
              <a:defRPr/>
            </a:pPr>
            <a:endParaRPr lang="it-IT" kern="0">
              <a:solidFill>
                <a:sysClr val="windowText" lastClr="000000"/>
              </a:solidFill>
            </a:endParaRPr>
          </a:p>
        </p:txBody>
      </p:sp>
      <p:sp>
        <p:nvSpPr>
          <p:cNvPr id="50201" name="Line 25"/>
          <p:cNvSpPr>
            <a:spLocks noChangeShapeType="1"/>
          </p:cNvSpPr>
          <p:nvPr/>
        </p:nvSpPr>
        <p:spPr bwMode="auto">
          <a:xfrm>
            <a:off x="6527801" y="836613"/>
            <a:ext cx="1873251" cy="0"/>
          </a:xfrm>
          <a:prstGeom prst="line">
            <a:avLst/>
          </a:prstGeom>
          <a:noFill/>
          <a:ln w="9525">
            <a:solidFill>
              <a:srgbClr val="FFFF00"/>
            </a:solidFill>
            <a:round/>
            <a:headEnd/>
            <a:tailEnd type="triangle" w="med" len="med"/>
          </a:ln>
          <a:effectLst>
            <a:prstShdw prst="shdw17" dist="17961" dir="2700000">
              <a:srgbClr val="999900">
                <a:alpha val="74997"/>
              </a:srgbClr>
            </a:prstShdw>
          </a:effectLst>
          <a:extLst>
            <a:ext uri="{909E8E84-426E-40DD-AFC4-6F175D3DCCD1}">
              <a14:hiddenFill xmlns:a14="http://schemas.microsoft.com/office/drawing/2010/main">
                <a:noFill/>
              </a14:hiddenFill>
            </a:ext>
          </a:extLst>
        </p:spPr>
        <p:txBody>
          <a:bodyPr/>
          <a:lstStyle/>
          <a:p>
            <a:pPr>
              <a:defRPr/>
            </a:pPr>
            <a:endParaRPr lang="it-IT" kern="0">
              <a:solidFill>
                <a:sysClr val="windowText" lastClr="000000"/>
              </a:solidFill>
            </a:endParaRPr>
          </a:p>
        </p:txBody>
      </p:sp>
      <p:sp>
        <p:nvSpPr>
          <p:cNvPr id="50202" name="Rettangolo 25"/>
          <p:cNvSpPr>
            <a:spLocks noChangeArrowheads="1"/>
          </p:cNvSpPr>
          <p:nvPr/>
        </p:nvSpPr>
        <p:spPr bwMode="auto">
          <a:xfrm>
            <a:off x="436" y="6475"/>
            <a:ext cx="4006225" cy="369332"/>
          </a:xfrm>
          <a:prstGeom prst="rect">
            <a:avLst/>
          </a:prstGeom>
          <a:solidFill>
            <a:srgbClr val="FFFF00"/>
          </a:solidFill>
          <a:ln w="9525">
            <a:solidFill>
              <a:schemeClr val="tx1"/>
            </a:solidFill>
            <a:miter lim="800000"/>
            <a:headEnd/>
            <a:tailEnd/>
          </a:ln>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defRPr/>
            </a:pPr>
            <a:r>
              <a:rPr lang="en-GB" altLang="it-IT" sz="1800" kern="0">
                <a:solidFill>
                  <a:srgbClr val="000000"/>
                </a:solidFill>
              </a:rPr>
              <a:t>The </a:t>
            </a:r>
            <a:r>
              <a:rPr lang="en-GB" altLang="it-IT" sz="1800" b="1" kern="0">
                <a:solidFill>
                  <a:srgbClr val="000000"/>
                </a:solidFill>
              </a:rPr>
              <a:t>second keyword:</a:t>
            </a:r>
            <a:r>
              <a:rPr lang="en-GB" altLang="it-IT" sz="1800" kern="0">
                <a:solidFill>
                  <a:srgbClr val="000000"/>
                </a:solidFill>
              </a:rPr>
              <a:t> </a:t>
            </a:r>
            <a:r>
              <a:rPr lang="en-GB" altLang="it-IT" sz="1800" b="1" u="sng" kern="0">
                <a:solidFill>
                  <a:srgbClr val="000000"/>
                </a:solidFill>
              </a:rPr>
              <a:t>Environment</a:t>
            </a:r>
            <a:endParaRPr lang="it-IT" altLang="it-IT" sz="1800" kern="0">
              <a:solidFill>
                <a:srgbClr val="000000"/>
              </a:solidFill>
            </a:endParaRPr>
          </a:p>
        </p:txBody>
      </p:sp>
    </p:spTree>
    <p:extLst>
      <p:ext uri="{BB962C8B-B14F-4D97-AF65-F5344CB8AC3E}">
        <p14:creationId xmlns:p14="http://schemas.microsoft.com/office/powerpoint/2010/main" val="37168059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3000">
              <a:srgbClr val="000099"/>
            </a:gs>
            <a:gs pos="38000">
              <a:srgbClr val="E1E8F5"/>
            </a:gs>
          </a:gsLst>
          <a:lin ang="5400000" scaled="1"/>
        </a:gradFill>
        <a:effectLst/>
      </p:bgPr>
    </p:bg>
    <p:spTree>
      <p:nvGrpSpPr>
        <p:cNvPr id="1" name=""/>
        <p:cNvGrpSpPr/>
        <p:nvPr/>
      </p:nvGrpSpPr>
      <p:grpSpPr>
        <a:xfrm>
          <a:off x="0" y="0"/>
          <a:ext cx="0" cy="0"/>
          <a:chOff x="0" y="0"/>
          <a:chExt cx="0" cy="0"/>
        </a:xfrm>
      </p:grpSpPr>
      <p:sp>
        <p:nvSpPr>
          <p:cNvPr id="870402" name="Rectangle 2"/>
          <p:cNvSpPr>
            <a:spLocks noGrp="1" noChangeArrowheads="1"/>
          </p:cNvSpPr>
          <p:nvPr>
            <p:ph type="title" idx="4294967295"/>
          </p:nvPr>
        </p:nvSpPr>
        <p:spPr>
          <a:xfrm>
            <a:off x="1524003" y="653"/>
            <a:ext cx="9436100" cy="1071563"/>
          </a:xfrm>
        </p:spPr>
        <p:txBody>
          <a:bodyPr rtlCol="0">
            <a:normAutofit/>
          </a:bodyPr>
          <a:lstStyle/>
          <a:p>
            <a:pPr eaLnBrk="1" fontAlgn="auto" hangingPunct="1">
              <a:spcAft>
                <a:spcPts val="0"/>
              </a:spcAft>
              <a:defRPr/>
            </a:pPr>
            <a:r>
              <a:rPr lang="en-US" sz="4000" b="1" u="sng" dirty="0">
                <a:solidFill>
                  <a:srgbClr val="FFFF00"/>
                </a:solidFill>
                <a:effectLst>
                  <a:outerShdw blurRad="38100" dist="38100" dir="2700000" algn="tl">
                    <a:srgbClr val="000000"/>
                  </a:outerShdw>
                </a:effectLst>
                <a:latin typeface="Century Schoolbook" pitchFamily="18" charset="0"/>
              </a:rPr>
              <a:t>Everyday levels </a:t>
            </a:r>
            <a:r>
              <a:rPr lang="en-US" sz="4000" b="1" dirty="0">
                <a:solidFill>
                  <a:srgbClr val="FFFF00"/>
                </a:solidFill>
                <a:effectLst>
                  <a:outerShdw blurRad="38100" dist="38100" dir="2700000" algn="tl">
                    <a:srgbClr val="000000"/>
                  </a:outerShdw>
                </a:effectLst>
                <a:latin typeface="Century Schoolbook" pitchFamily="18" charset="0"/>
              </a:rPr>
              <a:t>matter</a:t>
            </a:r>
            <a:endParaRPr lang="en-US" sz="4000" b="1" dirty="0">
              <a:effectLst>
                <a:outerShdw blurRad="38100" dist="38100" dir="2700000" algn="tl">
                  <a:srgbClr val="000000"/>
                </a:outerShdw>
              </a:effectLst>
              <a:latin typeface="Century Schoolbook" pitchFamily="18" charset="0"/>
            </a:endParaRPr>
          </a:p>
        </p:txBody>
      </p:sp>
      <p:grpSp>
        <p:nvGrpSpPr>
          <p:cNvPr id="2" name="Group 3"/>
          <p:cNvGrpSpPr>
            <a:grpSpLocks/>
          </p:cNvGrpSpPr>
          <p:nvPr/>
        </p:nvGrpSpPr>
        <p:grpSpPr bwMode="auto">
          <a:xfrm>
            <a:off x="1201836" y="2335570"/>
            <a:ext cx="8748712" cy="4214813"/>
            <a:chOff x="249" y="1536"/>
            <a:chExt cx="5511" cy="2655"/>
          </a:xfrm>
        </p:grpSpPr>
        <p:sp>
          <p:nvSpPr>
            <p:cNvPr id="870405" name="Rectangle 5"/>
            <p:cNvSpPr>
              <a:spLocks noChangeArrowheads="1"/>
            </p:cNvSpPr>
            <p:nvPr/>
          </p:nvSpPr>
          <p:spPr bwMode="auto">
            <a:xfrm>
              <a:off x="249" y="1787"/>
              <a:ext cx="2229" cy="834"/>
            </a:xfrm>
            <a:prstGeom prst="rect">
              <a:avLst/>
            </a:prstGeom>
            <a:solidFill>
              <a:srgbClr val="660033"/>
            </a:solidFill>
            <a:ln w="9525">
              <a:noFill/>
              <a:miter lim="800000"/>
              <a:headEnd/>
              <a:tailEnd/>
            </a:ln>
            <a:effectLst/>
          </p:spPr>
          <p:txBody>
            <a:bodyPr>
              <a:spAutoFit/>
            </a:bodyPr>
            <a:lstStyle/>
            <a:p>
              <a:pPr>
                <a:defRPr/>
              </a:pPr>
              <a:r>
                <a:rPr lang="en-US" sz="2000" b="1" u="sng" kern="0" dirty="0">
                  <a:solidFill>
                    <a:srgbClr val="FFFF00"/>
                  </a:solidFill>
                  <a:effectLst>
                    <a:outerShdw blurRad="38100" dist="38100" dir="2700000" algn="tl">
                      <a:srgbClr val="000000"/>
                    </a:outerShdw>
                  </a:effectLst>
                </a:rPr>
                <a:t>At truly low levels </a:t>
              </a:r>
              <a:r>
                <a:rPr lang="en-US" sz="2000" b="1" u="sng" kern="0" dirty="0">
                  <a:solidFill>
                    <a:srgbClr val="FFFF00"/>
                  </a:solidFill>
                  <a:effectLst>
                    <a:outerShdw blurRad="38100" dist="38100" dir="2700000" algn="tl">
                      <a:srgbClr val="000000"/>
                    </a:outerShdw>
                  </a:effectLst>
                  <a:latin typeface="Times New Roman" pitchFamily="18" charset="0"/>
                </a:rPr>
                <a:t>…</a:t>
              </a:r>
              <a:endParaRPr lang="en-US" sz="2000" b="1" u="sng" kern="0" dirty="0">
                <a:solidFill>
                  <a:srgbClr val="FFFF00"/>
                </a:solidFill>
                <a:effectLst>
                  <a:outerShdw blurRad="38100" dist="38100" dir="2700000" algn="tl">
                    <a:srgbClr val="000000"/>
                  </a:outerShdw>
                </a:effectLst>
              </a:endParaRPr>
            </a:p>
            <a:p>
              <a:pPr>
                <a:defRPr/>
              </a:pPr>
              <a:r>
                <a:rPr lang="en-US" sz="2000" b="1" u="sng" kern="0" dirty="0">
                  <a:solidFill>
                    <a:srgbClr val="FFFF00"/>
                  </a:solidFill>
                  <a:effectLst>
                    <a:outerShdw blurRad="38100" dist="38100" dir="2700000" algn="tl">
                      <a:srgbClr val="000000"/>
                    </a:outerShdw>
                  </a:effectLst>
                </a:rPr>
                <a:t>it interferes with gene activation, changing the epigenetic program</a:t>
              </a:r>
            </a:p>
          </p:txBody>
        </p:sp>
        <p:pic>
          <p:nvPicPr>
            <p:cNvPr id="57355" name="Picture 4" descr="arsenicblock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5" y="1536"/>
              <a:ext cx="3465" cy="2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70406" name="Text Box 6"/>
          <p:cNvSpPr txBox="1">
            <a:spLocks noChangeArrowheads="1"/>
          </p:cNvSpPr>
          <p:nvPr/>
        </p:nvSpPr>
        <p:spPr bwMode="auto">
          <a:xfrm>
            <a:off x="1881189" y="1215089"/>
            <a:ext cx="4496744" cy="461665"/>
          </a:xfrm>
          <a:prstGeom prst="rect">
            <a:avLst/>
          </a:prstGeom>
          <a:noFill/>
          <a:ln w="9525">
            <a:noFill/>
            <a:miter lim="800000"/>
            <a:headEnd/>
            <a:tailEnd/>
          </a:ln>
        </p:spPr>
        <p:txBody>
          <a:bodyPr wrap="none">
            <a:spAutoFit/>
          </a:bodyPr>
          <a:lstStyle/>
          <a:p>
            <a:pPr>
              <a:defRPr/>
            </a:pPr>
            <a:r>
              <a:rPr lang="en-US" sz="2400" kern="0" dirty="0">
                <a:solidFill>
                  <a:prstClr val="white">
                    <a:lumMod val="85000"/>
                  </a:prstClr>
                </a:solidFill>
              </a:rPr>
              <a:t>At high levels… arsenic kills people</a:t>
            </a:r>
          </a:p>
        </p:txBody>
      </p:sp>
      <p:sp>
        <p:nvSpPr>
          <p:cNvPr id="870407" name="Text Box 7"/>
          <p:cNvSpPr txBox="1">
            <a:spLocks noChangeArrowheads="1"/>
          </p:cNvSpPr>
          <p:nvPr/>
        </p:nvSpPr>
        <p:spPr bwMode="auto">
          <a:xfrm>
            <a:off x="1809753" y="1786487"/>
            <a:ext cx="82454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r>
              <a:rPr lang="en-US" altLang="it-IT" sz="2400" b="1" kern="0">
                <a:solidFill>
                  <a:srgbClr val="FFFF00"/>
                </a:solidFill>
                <a:cs typeface="Simplified Arabic" pitchFamily="2" charset="0"/>
              </a:rPr>
              <a:t>At moderately low levels… it causes a range of diseases</a:t>
            </a:r>
          </a:p>
        </p:txBody>
      </p:sp>
      <p:sp>
        <p:nvSpPr>
          <p:cNvPr id="870408" name="Text Box 8"/>
          <p:cNvSpPr txBox="1">
            <a:spLocks noChangeArrowheads="1"/>
          </p:cNvSpPr>
          <p:nvPr/>
        </p:nvSpPr>
        <p:spPr bwMode="auto">
          <a:xfrm>
            <a:off x="9828231" y="6449307"/>
            <a:ext cx="2372765" cy="400110"/>
          </a:xfrm>
          <a:prstGeom prst="rect">
            <a:avLst/>
          </a:prstGeom>
          <a:solidFill>
            <a:schemeClr val="accent1">
              <a:lumMod val="75000"/>
            </a:schemeClr>
          </a:solidFill>
          <a:ln w="9525" algn="ctr">
            <a:noFill/>
            <a:miter lim="800000"/>
            <a:headEnd/>
            <a:tailEnd/>
          </a:ln>
          <a:effectLst/>
        </p:spPr>
        <p:txBody>
          <a:bodyPr wrap="none">
            <a:spAutoFit/>
          </a:bodyPr>
          <a:lstStyle/>
          <a:p>
            <a:pPr>
              <a:defRPr/>
            </a:pPr>
            <a:r>
              <a:rPr lang="en-US" sz="2000" kern="0" dirty="0" err="1">
                <a:solidFill>
                  <a:srgbClr val="FFFF00"/>
                </a:solidFill>
                <a:effectLst>
                  <a:outerShdw blurRad="38100" dist="38100" dir="2700000" algn="tl">
                    <a:srgbClr val="000000"/>
                  </a:outerShdw>
                </a:effectLst>
              </a:rPr>
              <a:t>Kaltreider</a:t>
            </a:r>
            <a:r>
              <a:rPr lang="en-US" sz="2000" kern="0" dirty="0">
                <a:solidFill>
                  <a:sysClr val="windowText" lastClr="000000"/>
                </a:solidFill>
                <a:effectLst>
                  <a:outerShdw blurRad="38100" dist="38100" dir="2700000" algn="tl">
                    <a:srgbClr val="000000"/>
                  </a:outerShdw>
                </a:effectLst>
              </a:rPr>
              <a:t> </a:t>
            </a:r>
            <a:r>
              <a:rPr lang="en-US" sz="2000" i="1" kern="0" dirty="0">
                <a:solidFill>
                  <a:srgbClr val="FFFF00"/>
                </a:solidFill>
                <a:effectLst>
                  <a:outerShdw blurRad="38100" dist="38100" dir="2700000" algn="tl">
                    <a:srgbClr val="000000"/>
                  </a:outerShdw>
                </a:effectLst>
              </a:rPr>
              <a:t>et al</a:t>
            </a:r>
            <a:r>
              <a:rPr lang="en-US" sz="2000" kern="0" dirty="0">
                <a:solidFill>
                  <a:srgbClr val="FFFF00"/>
                </a:solidFill>
                <a:effectLst>
                  <a:outerShdw blurRad="38100" dist="38100" dir="2700000" algn="tl">
                    <a:srgbClr val="000000"/>
                  </a:outerShdw>
                </a:effectLst>
              </a:rPr>
              <a:t>. 2002</a:t>
            </a:r>
          </a:p>
        </p:txBody>
      </p:sp>
      <p:sp>
        <p:nvSpPr>
          <p:cNvPr id="57351" name="Rettangolo 8"/>
          <p:cNvSpPr>
            <a:spLocks noChangeArrowheads="1"/>
          </p:cNvSpPr>
          <p:nvPr/>
        </p:nvSpPr>
        <p:spPr bwMode="auto">
          <a:xfrm>
            <a:off x="549277" y="4303614"/>
            <a:ext cx="3571875" cy="2246769"/>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r>
              <a:rPr lang="en-GB" altLang="it-IT" sz="1400" b="1" u="sng" kern="0">
                <a:solidFill>
                  <a:prstClr val="black"/>
                </a:solidFill>
                <a:latin typeface="Arial" panose="020B0604020202020204" pitchFamily="34" charset="0"/>
              </a:rPr>
              <a:t>Many of these pollutants</a:t>
            </a:r>
            <a:r>
              <a:rPr lang="en-GB" altLang="it-IT" sz="1400" kern="0">
                <a:solidFill>
                  <a:prstClr val="black"/>
                </a:solidFill>
                <a:latin typeface="Arial" panose="020B0604020202020204" pitchFamily="34" charset="0"/>
              </a:rPr>
              <a:t> (</a:t>
            </a:r>
            <a:r>
              <a:rPr lang="en-GB" altLang="it-IT" sz="1400" b="1" i="1" kern="0">
                <a:solidFill>
                  <a:prstClr val="black"/>
                </a:solidFill>
                <a:latin typeface="Arial" panose="020B0604020202020204" pitchFamily="34" charset="0"/>
              </a:rPr>
              <a:t>EDCs, Heavy Metals, </a:t>
            </a:r>
            <a:r>
              <a:rPr lang="it-IT" altLang="it-IT" sz="1400" b="1" i="1" kern="0">
                <a:solidFill>
                  <a:prstClr val="black"/>
                </a:solidFill>
                <a:latin typeface="Arial" panose="020B0604020202020204" pitchFamily="34" charset="0"/>
              </a:rPr>
              <a:t>Polycyclic aromatic hydrocarbons (PAHs</a:t>
            </a:r>
            <a:r>
              <a:rPr lang="it-IT" altLang="it-IT" sz="1400" kern="0">
                <a:solidFill>
                  <a:prstClr val="black"/>
                </a:solidFill>
                <a:latin typeface="Arial" panose="020B0604020202020204" pitchFamily="34" charset="0"/>
              </a:rPr>
              <a:t>)</a:t>
            </a:r>
            <a:r>
              <a:rPr lang="en-GB" altLang="it-IT" sz="1400" kern="0">
                <a:solidFill>
                  <a:prstClr val="black"/>
                </a:solidFill>
                <a:latin typeface="Arial" panose="020B0604020202020204" pitchFamily="34" charset="0"/>
              </a:rPr>
              <a:t>) </a:t>
            </a:r>
            <a:r>
              <a:rPr lang="en-GB" altLang="it-IT" sz="1400" u="sng" kern="0">
                <a:solidFill>
                  <a:prstClr val="black"/>
                </a:solidFill>
                <a:latin typeface="Arial" panose="020B0604020202020204" pitchFamily="34" charset="0"/>
              </a:rPr>
              <a:t>are </a:t>
            </a:r>
            <a:r>
              <a:rPr lang="en-GB" altLang="it-IT" sz="1400" b="1" u="sng" kern="0">
                <a:solidFill>
                  <a:prstClr val="black"/>
                </a:solidFill>
                <a:latin typeface="Arial" panose="020B0604020202020204" pitchFamily="34" charset="0"/>
              </a:rPr>
              <a:t>mutagens or epi-mutagens, carcinogens or co-carcinogens </a:t>
            </a:r>
            <a:r>
              <a:rPr lang="en-GB" altLang="it-IT" sz="1400" u="sng" kern="0">
                <a:solidFill>
                  <a:prstClr val="black"/>
                </a:solidFill>
                <a:latin typeface="Arial" panose="020B0604020202020204" pitchFamily="34" charset="0"/>
              </a:rPr>
              <a:t>at </a:t>
            </a:r>
            <a:r>
              <a:rPr lang="en-GB" altLang="it-IT" sz="1400" b="1" u="sng" kern="0">
                <a:solidFill>
                  <a:prstClr val="black"/>
                </a:solidFill>
                <a:latin typeface="Arial" panose="020B0604020202020204" pitchFamily="34" charset="0"/>
              </a:rPr>
              <a:t>infinitesimal doses</a:t>
            </a:r>
            <a:r>
              <a:rPr lang="en-GB" altLang="it-IT" sz="1400" kern="0">
                <a:solidFill>
                  <a:prstClr val="black"/>
                </a:solidFill>
                <a:latin typeface="Arial" panose="020B0604020202020204" pitchFamily="34" charset="0"/>
              </a:rPr>
              <a:t>, </a:t>
            </a:r>
            <a:br>
              <a:rPr lang="en-GB" altLang="it-IT" sz="1400" kern="0">
                <a:solidFill>
                  <a:prstClr val="black"/>
                </a:solidFill>
                <a:latin typeface="Arial" panose="020B0604020202020204" pitchFamily="34" charset="0"/>
              </a:rPr>
            </a:br>
            <a:endParaRPr lang="en-GB" altLang="it-IT" sz="1400" kern="0">
              <a:solidFill>
                <a:prstClr val="black"/>
              </a:solidFill>
              <a:latin typeface="Arial" panose="020B0604020202020204" pitchFamily="34" charset="0"/>
            </a:endParaRPr>
          </a:p>
          <a:p>
            <a:pPr>
              <a:spcBef>
                <a:spcPct val="0"/>
              </a:spcBef>
              <a:buFont typeface="Arial" panose="020B0604020202020204" pitchFamily="34" charset="0"/>
              <a:buNone/>
              <a:defRPr/>
            </a:pPr>
            <a:r>
              <a:rPr lang="en-GB" altLang="it-IT" sz="1400" kern="0">
                <a:solidFill>
                  <a:prstClr val="black"/>
                </a:solidFill>
                <a:latin typeface="Arial" panose="020B0604020202020204" pitchFamily="34" charset="0"/>
              </a:rPr>
              <a:t>It is universally known that their </a:t>
            </a:r>
            <a:r>
              <a:rPr lang="en-GB" altLang="it-IT" sz="1400" b="1" kern="0">
                <a:solidFill>
                  <a:prstClr val="black"/>
                </a:solidFill>
                <a:latin typeface="Arial" panose="020B0604020202020204" pitchFamily="34" charset="0"/>
              </a:rPr>
              <a:t>dangerousness</a:t>
            </a:r>
            <a:r>
              <a:rPr lang="en-GB" altLang="it-IT" sz="1400" kern="0">
                <a:solidFill>
                  <a:prstClr val="black"/>
                </a:solidFill>
                <a:latin typeface="Arial" panose="020B0604020202020204" pitchFamily="34" charset="0"/>
              </a:rPr>
              <a:t> is </a:t>
            </a:r>
            <a:r>
              <a:rPr lang="en-GB" altLang="it-IT" sz="1400" u="sng" kern="0">
                <a:solidFill>
                  <a:prstClr val="black"/>
                </a:solidFill>
                <a:latin typeface="Arial" panose="020B0604020202020204" pitchFamily="34" charset="0"/>
              </a:rPr>
              <a:t>linked to </a:t>
            </a:r>
            <a:r>
              <a:rPr lang="en-GB" altLang="it-IT" sz="1400" b="1" u="sng" kern="0">
                <a:solidFill>
                  <a:prstClr val="black"/>
                </a:solidFill>
                <a:latin typeface="Arial" panose="020B0604020202020204" pitchFamily="34" charset="0"/>
              </a:rPr>
              <a:t>daily exposure to very-small doses </a:t>
            </a:r>
            <a:br>
              <a:rPr lang="en-GB" altLang="it-IT" sz="1400" b="1" u="sng" kern="0">
                <a:solidFill>
                  <a:prstClr val="black"/>
                </a:solidFill>
                <a:latin typeface="Arial" panose="020B0604020202020204" pitchFamily="34" charset="0"/>
              </a:rPr>
            </a:br>
            <a:r>
              <a:rPr lang="en-GB" altLang="it-IT" sz="1400" kern="0">
                <a:solidFill>
                  <a:prstClr val="black"/>
                </a:solidFill>
                <a:latin typeface="Arial" panose="020B0604020202020204" pitchFamily="34" charset="0"/>
              </a:rPr>
              <a:t>rather than to </a:t>
            </a:r>
            <a:r>
              <a:rPr lang="en-GB" altLang="it-IT" sz="1400" b="1" kern="0">
                <a:solidFill>
                  <a:prstClr val="black"/>
                </a:solidFill>
                <a:latin typeface="Arial" panose="020B0604020202020204" pitchFamily="34" charset="0"/>
              </a:rPr>
              <a:t>massive exposure</a:t>
            </a:r>
            <a:endParaRPr lang="it-IT" altLang="it-IT" sz="1400" b="1" kern="0">
              <a:solidFill>
                <a:prstClr val="black"/>
              </a:solidFill>
              <a:latin typeface="Arial" panose="020B0604020202020204" pitchFamily="34" charset="0"/>
            </a:endParaRPr>
          </a:p>
        </p:txBody>
      </p:sp>
      <p:sp>
        <p:nvSpPr>
          <p:cNvPr id="57352" name="AutoShape 14"/>
          <p:cNvSpPr>
            <a:spLocks noChangeArrowheads="1"/>
          </p:cNvSpPr>
          <p:nvPr/>
        </p:nvSpPr>
        <p:spPr bwMode="auto">
          <a:xfrm>
            <a:off x="4367215" y="6021388"/>
            <a:ext cx="647700" cy="215900"/>
          </a:xfrm>
          <a:prstGeom prst="leftArrow">
            <a:avLst>
              <a:gd name="adj1" fmla="val 50000"/>
              <a:gd name="adj2" fmla="val 75000"/>
            </a:avLst>
          </a:prstGeom>
          <a:solidFill>
            <a:srgbClr val="000066"/>
          </a:solidFill>
          <a:ln w="9525">
            <a:solidFill>
              <a:srgbClr val="CC0000"/>
            </a:solidFill>
            <a:miter lim="800000"/>
            <a:headEnd/>
            <a:tailEnd/>
          </a:ln>
          <a:effectLst>
            <a:prstShdw prst="shdw17" dist="17961" dir="2700000">
              <a:srgbClr val="7A0000"/>
            </a:prstShdw>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fr-FR" altLang="it-IT" sz="1800" kern="0">
              <a:solidFill>
                <a:prstClr val="black"/>
              </a:solidFill>
              <a:latin typeface="Arial" panose="020B0604020202020204" pitchFamily="34" charset="0"/>
            </a:endParaRPr>
          </a:p>
        </p:txBody>
      </p:sp>
      <p:sp>
        <p:nvSpPr>
          <p:cNvPr id="57353" name="AutoShape 14"/>
          <p:cNvSpPr>
            <a:spLocks noChangeArrowheads="1"/>
          </p:cNvSpPr>
          <p:nvPr/>
        </p:nvSpPr>
        <p:spPr bwMode="auto">
          <a:xfrm rot="20263898">
            <a:off x="3648075" y="3933825"/>
            <a:ext cx="647700" cy="215900"/>
          </a:xfrm>
          <a:prstGeom prst="leftArrow">
            <a:avLst>
              <a:gd name="adj1" fmla="val 50000"/>
              <a:gd name="adj2" fmla="val 75000"/>
            </a:avLst>
          </a:prstGeom>
          <a:solidFill>
            <a:srgbClr val="FFFF00"/>
          </a:solidFill>
          <a:ln w="9525">
            <a:solidFill>
              <a:srgbClr val="CC0000"/>
            </a:solidFill>
            <a:miter lim="800000"/>
            <a:headEnd/>
            <a:tailEnd/>
          </a:ln>
          <a:effectLst>
            <a:prstShdw prst="shdw17" dist="17961" dir="2700000">
              <a:srgbClr val="7A0000"/>
            </a:prstShdw>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endParaRPr lang="fr-FR" altLang="it-IT" sz="1800" kern="0">
              <a:solidFill>
                <a:prstClr val="black"/>
              </a:solidFill>
              <a:latin typeface="Arial" panose="020B0604020202020204" pitchFamily="34" charset="0"/>
            </a:endParaRPr>
          </a:p>
        </p:txBody>
      </p:sp>
    </p:spTree>
    <p:extLst>
      <p:ext uri="{BB962C8B-B14F-4D97-AF65-F5344CB8AC3E}">
        <p14:creationId xmlns:p14="http://schemas.microsoft.com/office/powerpoint/2010/main" val="12801582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70406"/>
                                        </p:tgtEl>
                                        <p:attrNameLst>
                                          <p:attrName>style.visibility</p:attrName>
                                        </p:attrNameLst>
                                      </p:cBhvr>
                                      <p:to>
                                        <p:strVal val="visible"/>
                                      </p:to>
                                    </p:set>
                                    <p:animEffect transition="in" filter="dissolve">
                                      <p:cBhvr>
                                        <p:cTn id="7" dur="500"/>
                                        <p:tgtEl>
                                          <p:spTgt spid="870406"/>
                                        </p:tgtEl>
                                      </p:cBhvr>
                                    </p:animEffect>
                                  </p:childTnLst>
                                  <p:subTnLst>
                                    <p:animClr clrSpc="rgb" dir="cw">
                                      <p:cBhvr override="childStyle">
                                        <p:cTn dur="1" fill="hold" display="0" masterRel="nextClick" afterEffect="1"/>
                                        <p:tgtEl>
                                          <p:spTgt spid="870406"/>
                                        </p:tgtEl>
                                        <p:attrNameLst>
                                          <p:attrName>ppt_c</p:attrName>
                                        </p:attrNameLst>
                                      </p:cBhvr>
                                      <p:to>
                                        <a:schemeClr val="bg2"/>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70407"/>
                                        </p:tgtEl>
                                        <p:attrNameLst>
                                          <p:attrName>style.visibility</p:attrName>
                                        </p:attrNameLst>
                                      </p:cBhvr>
                                      <p:to>
                                        <p:strVal val="visible"/>
                                      </p:to>
                                    </p:set>
                                    <p:animEffect transition="in" filter="dissolve">
                                      <p:cBhvr>
                                        <p:cTn id="12" dur="500"/>
                                        <p:tgtEl>
                                          <p:spTgt spid="870407"/>
                                        </p:tgtEl>
                                      </p:cBhvr>
                                    </p:animEffect>
                                  </p:childTnLst>
                                  <p:subTnLst>
                                    <p:animClr clrSpc="rgb" dir="cw">
                                      <p:cBhvr override="childStyle">
                                        <p:cTn dur="1" fill="hold" display="0" masterRel="nextClick" afterEffect="1"/>
                                        <p:tgtEl>
                                          <p:spTgt spid="870407"/>
                                        </p:tgtEl>
                                        <p:attrNameLst>
                                          <p:attrName>ppt_c</p:attrName>
                                        </p:attrNameLst>
                                      </p:cBhvr>
                                      <p:to>
                                        <a:schemeClr val="bg2"/>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06" grpId="0"/>
      <p:bldP spid="87040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4"/>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0"/>
            <a:ext cx="7643813" cy="6858000"/>
          </a:xfrm>
        </p:spPr>
      </p:pic>
      <p:sp>
        <p:nvSpPr>
          <p:cNvPr id="52227" name="Line 7"/>
          <p:cNvSpPr>
            <a:spLocks noChangeShapeType="1"/>
          </p:cNvSpPr>
          <p:nvPr/>
        </p:nvSpPr>
        <p:spPr bwMode="auto">
          <a:xfrm>
            <a:off x="1809749" y="1357313"/>
            <a:ext cx="3168651"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2228" name="Rectangle 9"/>
          <p:cNvSpPr>
            <a:spLocks noChangeArrowheads="1"/>
          </p:cNvSpPr>
          <p:nvPr/>
        </p:nvSpPr>
        <p:spPr bwMode="auto">
          <a:xfrm>
            <a:off x="1666877" y="5644214"/>
            <a:ext cx="20002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altLang="it-IT" sz="1200" b="0" i="0" u="none" strike="noStrike" kern="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Nuclear Receptor </a:t>
            </a:r>
            <a:br>
              <a:rPr kumimoji="0" lang="it-IT" altLang="it-IT" sz="1200" b="0" i="0" u="none" strike="noStrike" kern="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br>
            <a:r>
              <a:rPr kumimoji="0" lang="it-IT" altLang="it-IT" sz="1200" b="1" i="0" u="none" strike="noStrike" kern="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DNA</a:t>
            </a:r>
            <a:r>
              <a:rPr kumimoji="0" lang="it-IT" altLang="it-IT" sz="1200" b="0" i="0" u="none" strike="noStrike" kern="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 </a:t>
            </a:r>
            <a:r>
              <a:rPr kumimoji="0" lang="it-IT" altLang="it-IT" sz="1200" b="1" i="0" u="none" strike="noStrike" kern="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Response Element</a:t>
            </a:r>
          </a:p>
        </p:txBody>
      </p:sp>
      <p:sp>
        <p:nvSpPr>
          <p:cNvPr id="52229" name="Line 10"/>
          <p:cNvSpPr>
            <a:spLocks noChangeShapeType="1"/>
          </p:cNvSpPr>
          <p:nvPr/>
        </p:nvSpPr>
        <p:spPr bwMode="auto">
          <a:xfrm flipV="1">
            <a:off x="2881351" y="4643438"/>
            <a:ext cx="642937" cy="10715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2230" name="Rectangle 11"/>
          <p:cNvSpPr>
            <a:spLocks noChangeArrowheads="1"/>
          </p:cNvSpPr>
          <p:nvPr/>
        </p:nvSpPr>
        <p:spPr bwMode="auto">
          <a:xfrm>
            <a:off x="4667886" y="2643188"/>
            <a:ext cx="79380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altLang="it-IT" sz="1000" b="1" i="1" u="none" strike="noStrike" kern="0" cap="none" spc="0" normalizeH="0" baseline="0" noProof="0">
                <a:ln>
                  <a:noFill/>
                </a:ln>
                <a:solidFill>
                  <a:srgbClr val="0000FF"/>
                </a:solidFill>
                <a:effectLst/>
                <a:uLnTx/>
                <a:uFillTx/>
                <a:latin typeface="Calibri" panose="020F0502020204030204" pitchFamily="34" charset="0"/>
                <a:ea typeface="+mn-ea"/>
                <a:cs typeface="Arial" panose="020B0604020202020204" pitchFamily="34" charset="0"/>
              </a:rPr>
              <a:t>Histone </a:t>
            </a:r>
            <a:br>
              <a:rPr kumimoji="0" lang="it-IT" altLang="it-IT" sz="1000" b="1" i="1" u="none" strike="noStrike" kern="0" cap="none" spc="0" normalizeH="0" baseline="0" noProof="0">
                <a:ln>
                  <a:noFill/>
                </a:ln>
                <a:solidFill>
                  <a:srgbClr val="0000FF"/>
                </a:solidFill>
                <a:effectLst/>
                <a:uLnTx/>
                <a:uFillTx/>
                <a:latin typeface="Calibri" panose="020F0502020204030204" pitchFamily="34" charset="0"/>
                <a:ea typeface="+mn-ea"/>
                <a:cs typeface="Arial" panose="020B0604020202020204" pitchFamily="34" charset="0"/>
              </a:rPr>
            </a:br>
            <a:r>
              <a:rPr kumimoji="0" lang="it-IT" altLang="it-IT" sz="1000" b="1" i="1" u="sng" strike="noStrike" kern="0" cap="none" spc="0" normalizeH="0" baseline="0" noProof="0">
                <a:ln>
                  <a:noFill/>
                </a:ln>
                <a:solidFill>
                  <a:srgbClr val="0000FF"/>
                </a:solidFill>
                <a:effectLst/>
                <a:uLnTx/>
                <a:uFillTx/>
                <a:latin typeface="Calibri" panose="020F0502020204030204" pitchFamily="34" charset="0"/>
                <a:ea typeface="+mn-ea"/>
                <a:cs typeface="Arial" panose="020B0604020202020204" pitchFamily="34" charset="0"/>
              </a:rPr>
              <a:t>Lysine </a:t>
            </a:r>
            <a:br>
              <a:rPr kumimoji="0" lang="it-IT" altLang="it-IT" sz="1000" b="1" i="1" u="sng" strike="noStrike" kern="0" cap="none" spc="0" normalizeH="0" baseline="0" noProof="0">
                <a:ln>
                  <a:noFill/>
                </a:ln>
                <a:solidFill>
                  <a:srgbClr val="0000FF"/>
                </a:solidFill>
                <a:effectLst/>
                <a:uLnTx/>
                <a:uFillTx/>
                <a:latin typeface="Calibri" panose="020F0502020204030204" pitchFamily="34" charset="0"/>
                <a:ea typeface="+mn-ea"/>
                <a:cs typeface="Arial" panose="020B0604020202020204" pitchFamily="34" charset="0"/>
              </a:rPr>
            </a:br>
            <a:r>
              <a:rPr kumimoji="0" lang="it-IT" altLang="it-IT" sz="1000" b="1" i="1" u="sng" strike="noStrike" kern="0" cap="none" spc="0" normalizeH="0" baseline="0" noProof="0">
                <a:ln>
                  <a:noFill/>
                </a:ln>
                <a:solidFill>
                  <a:srgbClr val="0000FF"/>
                </a:solidFill>
                <a:effectLst/>
                <a:uLnTx/>
                <a:uFillTx/>
                <a:latin typeface="Calibri" panose="020F0502020204030204" pitchFamily="34" charset="0"/>
                <a:ea typeface="+mn-ea"/>
                <a:cs typeface="Arial" panose="020B0604020202020204" pitchFamily="34" charset="0"/>
              </a:rPr>
              <a:t>Acetylation</a:t>
            </a:r>
          </a:p>
        </p:txBody>
      </p:sp>
      <p:sp>
        <p:nvSpPr>
          <p:cNvPr id="52231" name="Rectangle 12"/>
          <p:cNvSpPr>
            <a:spLocks noChangeArrowheads="1"/>
          </p:cNvSpPr>
          <p:nvPr/>
        </p:nvSpPr>
        <p:spPr bwMode="auto">
          <a:xfrm>
            <a:off x="5779651" y="2152528"/>
            <a:ext cx="15840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altLang="it-IT" sz="1200" b="1" i="1" u="none" strike="noStrike" kern="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Histone Deacetylases</a:t>
            </a:r>
            <a:r>
              <a:rPr kumimoji="0" lang="it-IT" altLang="it-IT" sz="1200" b="0" i="1" u="none" strike="noStrike" kern="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a:t>
            </a:r>
          </a:p>
        </p:txBody>
      </p:sp>
      <p:sp>
        <p:nvSpPr>
          <p:cNvPr id="52232" name="Rectangle 13"/>
          <p:cNvSpPr>
            <a:spLocks noChangeArrowheads="1"/>
          </p:cNvSpPr>
          <p:nvPr/>
        </p:nvSpPr>
        <p:spPr bwMode="auto">
          <a:xfrm>
            <a:off x="1992749" y="2205691"/>
            <a:ext cx="193514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altLang="it-IT" sz="1200" b="1" i="1" u="sng" strike="noStrike" kern="0" cap="none" spc="0" normalizeH="0" baseline="0" noProof="0">
                <a:ln>
                  <a:noFill/>
                </a:ln>
                <a:solidFill>
                  <a:srgbClr val="0000FF"/>
                </a:solidFill>
                <a:effectLst/>
                <a:uLnTx/>
                <a:uFillTx/>
                <a:latin typeface="Calibri" panose="020F0502020204030204" pitchFamily="34" charset="0"/>
                <a:ea typeface="+mn-ea"/>
                <a:cs typeface="Arial" panose="020B0604020202020204" pitchFamily="34" charset="0"/>
              </a:rPr>
              <a:t>Histone Acetyltransferases</a:t>
            </a:r>
            <a:r>
              <a:rPr kumimoji="0" lang="it-IT" altLang="it-IT" sz="1200" b="0" i="0" u="none" strike="noStrike" kern="0" cap="none" spc="0" normalizeH="0" baseline="0" noProof="0">
                <a:ln>
                  <a:noFill/>
                </a:ln>
                <a:solidFill>
                  <a:srgbClr val="0000FF"/>
                </a:solidFill>
                <a:effectLst/>
                <a:uLnTx/>
                <a:uFillTx/>
                <a:latin typeface="Calibri" panose="020F0502020204030204" pitchFamily="34" charset="0"/>
                <a:ea typeface="+mn-ea"/>
                <a:cs typeface="Arial" panose="020B0604020202020204" pitchFamily="34" charset="0"/>
              </a:rPr>
              <a:t>;</a:t>
            </a:r>
          </a:p>
        </p:txBody>
      </p:sp>
      <p:sp>
        <p:nvSpPr>
          <p:cNvPr id="52233" name="Line 14"/>
          <p:cNvSpPr>
            <a:spLocks noChangeShapeType="1"/>
          </p:cNvSpPr>
          <p:nvPr/>
        </p:nvSpPr>
        <p:spPr bwMode="auto">
          <a:xfrm>
            <a:off x="3595716" y="2428875"/>
            <a:ext cx="285751" cy="642938"/>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2234" name="Rectangle 15"/>
          <p:cNvSpPr>
            <a:spLocks noChangeArrowheads="1"/>
          </p:cNvSpPr>
          <p:nvPr/>
        </p:nvSpPr>
        <p:spPr bwMode="auto">
          <a:xfrm>
            <a:off x="1524638" y="2572403"/>
            <a:ext cx="19527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altLang="it-IT" sz="1200" b="1" i="1" u="none" strike="noStrike" kern="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Histone Methyltransferases</a:t>
            </a:r>
          </a:p>
        </p:txBody>
      </p:sp>
      <p:sp>
        <p:nvSpPr>
          <p:cNvPr id="52235" name="Line 16"/>
          <p:cNvSpPr>
            <a:spLocks noChangeShapeType="1"/>
          </p:cNvSpPr>
          <p:nvPr/>
        </p:nvSpPr>
        <p:spPr bwMode="auto">
          <a:xfrm>
            <a:off x="2810309" y="2857500"/>
            <a:ext cx="71439" cy="3571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9233" name="Rectangle 17"/>
          <p:cNvSpPr>
            <a:spLocks noChangeArrowheads="1"/>
          </p:cNvSpPr>
          <p:nvPr/>
        </p:nvSpPr>
        <p:spPr bwMode="auto">
          <a:xfrm>
            <a:off x="5292736" y="4702177"/>
            <a:ext cx="2351087" cy="523220"/>
          </a:xfrm>
          <a:prstGeom prst="rect">
            <a:avLst/>
          </a:prstGeom>
          <a:solidFill>
            <a:srgbClr val="FFFF99"/>
          </a:solidFill>
          <a:ln w="9525">
            <a:noFill/>
            <a:miter lim="800000"/>
            <a:headEnd/>
            <a:tailEnd/>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400" b="1" i="0" u="none" strike="noStrike" kern="0" cap="none" spc="0" normalizeH="0" baseline="0" noProof="0" dirty="0" err="1">
                <a:ln>
                  <a:noFill/>
                </a:ln>
                <a:solidFill>
                  <a:srgbClr val="44546A"/>
                </a:solidFill>
                <a:effectLst/>
                <a:uLnTx/>
                <a:uFillTx/>
                <a:latin typeface="Calibri" panose="020F0502020204030204"/>
                <a:ea typeface="ＭＳ Ｐゴシック" pitchFamily="-65" charset="-128"/>
                <a:cs typeface="Arial" charset="0"/>
              </a:rPr>
              <a:t>ATP-dependent</a:t>
            </a:r>
            <a:r>
              <a:rPr kumimoji="0" lang="it-IT" sz="1400" b="1" i="0" u="none" strike="noStrike" kern="0" cap="none" spc="0" normalizeH="0" baseline="0" noProof="0" dirty="0">
                <a:ln>
                  <a:noFill/>
                </a:ln>
                <a:solidFill>
                  <a:srgbClr val="44546A"/>
                </a:solidFill>
                <a:effectLst/>
                <a:uLnTx/>
                <a:uFillTx/>
                <a:latin typeface="Calibri" panose="020F0502020204030204"/>
                <a:ea typeface="ＭＳ Ｐゴシック" pitchFamily="-65" charset="-128"/>
                <a:cs typeface="Arial" charset="0"/>
              </a:rPr>
              <a:t> </a:t>
            </a:r>
            <a:r>
              <a:rPr kumimoji="0" lang="it-IT" sz="1400" b="1" i="0" u="none" strike="noStrike" kern="0" cap="none" spc="0" normalizeH="0" baseline="0" noProof="0" dirty="0" err="1">
                <a:ln>
                  <a:noFill/>
                </a:ln>
                <a:solidFill>
                  <a:srgbClr val="44546A"/>
                </a:solidFill>
                <a:effectLst/>
                <a:uLnTx/>
                <a:uFillTx/>
                <a:latin typeface="Calibri" panose="020F0502020204030204"/>
                <a:ea typeface="ＭＳ Ｐゴシック" pitchFamily="-65" charset="-128"/>
                <a:cs typeface="Arial" charset="0"/>
              </a:rPr>
              <a:t>Nucleosome</a:t>
            </a:r>
            <a:r>
              <a:rPr kumimoji="0" lang="it-IT" sz="1400" b="1" i="0" u="none" strike="noStrike" kern="0" cap="none" spc="0" normalizeH="0" baseline="0" noProof="0" dirty="0">
                <a:ln>
                  <a:noFill/>
                </a:ln>
                <a:solidFill>
                  <a:srgbClr val="44546A"/>
                </a:solidFill>
                <a:effectLst/>
                <a:uLnTx/>
                <a:uFillTx/>
                <a:latin typeface="Calibri" panose="020F0502020204030204"/>
                <a:ea typeface="ＭＳ Ｐゴシック" pitchFamily="-65" charset="-128"/>
                <a:cs typeface="Arial" charset="0"/>
              </a:rPr>
              <a:t> </a:t>
            </a:r>
            <a:br>
              <a:rPr kumimoji="0" lang="it-IT" sz="1400" b="1" i="0" u="none" strike="noStrike" kern="0" cap="none" spc="0" normalizeH="0" baseline="0" noProof="0" dirty="0">
                <a:ln>
                  <a:noFill/>
                </a:ln>
                <a:solidFill>
                  <a:srgbClr val="44546A"/>
                </a:solidFill>
                <a:effectLst/>
                <a:uLnTx/>
                <a:uFillTx/>
                <a:latin typeface="Calibri" panose="020F0502020204030204"/>
                <a:ea typeface="ＭＳ Ｐゴシック" pitchFamily="-65" charset="-128"/>
                <a:cs typeface="Arial" charset="0"/>
              </a:rPr>
            </a:br>
            <a:r>
              <a:rPr kumimoji="0" lang="it-IT" sz="1400" b="1" i="0" u="none" strike="noStrike" kern="0" cap="none" spc="0" normalizeH="0" baseline="0" noProof="0" dirty="0" err="1">
                <a:ln>
                  <a:noFill/>
                </a:ln>
                <a:solidFill>
                  <a:srgbClr val="44546A"/>
                </a:solidFill>
                <a:effectLst/>
                <a:uLnTx/>
                <a:uFillTx/>
                <a:latin typeface="Calibri" panose="020F0502020204030204"/>
                <a:ea typeface="ＭＳ Ｐゴシック" pitchFamily="-65" charset="-128"/>
                <a:cs typeface="Arial" charset="0"/>
              </a:rPr>
              <a:t>Remodeling</a:t>
            </a:r>
            <a:r>
              <a:rPr kumimoji="0" lang="it-IT" sz="1400" b="1" i="0" u="none" strike="noStrike" kern="0" cap="none" spc="0" normalizeH="0" baseline="0" noProof="0" dirty="0">
                <a:ln>
                  <a:noFill/>
                </a:ln>
                <a:solidFill>
                  <a:srgbClr val="44546A"/>
                </a:solidFill>
                <a:effectLst/>
                <a:uLnTx/>
                <a:uFillTx/>
                <a:latin typeface="Calibri" panose="020F0502020204030204"/>
                <a:ea typeface="ＭＳ Ｐゴシック" pitchFamily="-65" charset="-128"/>
                <a:cs typeface="Arial" charset="0"/>
              </a:rPr>
              <a:t> </a:t>
            </a:r>
            <a:r>
              <a:rPr kumimoji="0" lang="it-IT" sz="1400" b="1" i="0" u="none" strike="noStrike" kern="0" cap="none" spc="0" normalizeH="0" baseline="0" noProof="0" dirty="0" err="1">
                <a:ln>
                  <a:noFill/>
                </a:ln>
                <a:solidFill>
                  <a:srgbClr val="44546A"/>
                </a:solidFill>
                <a:effectLst/>
                <a:uLnTx/>
                <a:uFillTx/>
                <a:latin typeface="Calibri" panose="020F0502020204030204"/>
                <a:ea typeface="ＭＳ Ｐゴシック" pitchFamily="-65" charset="-128"/>
                <a:cs typeface="Arial" charset="0"/>
              </a:rPr>
              <a:t>Complex</a:t>
            </a:r>
            <a:endParaRPr kumimoji="0" lang="it-IT" sz="1400" b="1" i="0" u="none" strike="noStrike" kern="0" cap="none" spc="0" normalizeH="0" baseline="0" noProof="0" dirty="0">
              <a:ln>
                <a:noFill/>
              </a:ln>
              <a:solidFill>
                <a:srgbClr val="44546A"/>
              </a:solidFill>
              <a:effectLst/>
              <a:uLnTx/>
              <a:uFillTx/>
              <a:latin typeface="Calibri" panose="020F0502020204030204"/>
              <a:ea typeface="ＭＳ Ｐゴシック" pitchFamily="-65" charset="-128"/>
              <a:cs typeface="Arial" charset="0"/>
            </a:endParaRPr>
          </a:p>
        </p:txBody>
      </p:sp>
      <p:sp>
        <p:nvSpPr>
          <p:cNvPr id="52237" name="Line 20"/>
          <p:cNvSpPr>
            <a:spLocks noChangeShapeType="1"/>
          </p:cNvSpPr>
          <p:nvPr/>
        </p:nvSpPr>
        <p:spPr bwMode="auto">
          <a:xfrm>
            <a:off x="6381911" y="1357313"/>
            <a:ext cx="9366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2238" name="Rettangolo 18"/>
          <p:cNvSpPr>
            <a:spLocks noChangeArrowheads="1"/>
          </p:cNvSpPr>
          <p:nvPr/>
        </p:nvSpPr>
        <p:spPr bwMode="auto">
          <a:xfrm>
            <a:off x="9062247" y="113487"/>
            <a:ext cx="3150336" cy="5016758"/>
          </a:xfrm>
          <a:prstGeom prst="rect">
            <a:avLst/>
          </a:prstGeom>
          <a:solidFill>
            <a:srgbClr val="FFFF00"/>
          </a:solidFill>
          <a:ln w="9525">
            <a:solidFill>
              <a:srgbClr val="000000"/>
            </a:solidFill>
            <a:miter lim="800000"/>
            <a:headEnd/>
            <a:tailEnd/>
          </a:ln>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altLang="it-IT" sz="1600" b="1"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Many toxicants</a:t>
            </a:r>
            <a:r>
              <a:rPr kumimoji="0" lang="en-US" altLang="it-IT" sz="16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cause rapid alterations in gene expression by </a:t>
            </a:r>
            <a:r>
              <a:rPr kumimoji="0" lang="en-US" altLang="it-IT" sz="1600" b="1"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activating</a:t>
            </a:r>
            <a:r>
              <a:rPr kumimoji="0" lang="en-US" altLang="it-IT" sz="16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a:t>
            </a:r>
            <a:r>
              <a:rPr kumimoji="0" lang="en-US" altLang="it-IT" sz="1600" b="1" i="0" u="sng"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protein kinase signaling cascades</a:t>
            </a:r>
            <a:r>
              <a:rPr kumimoji="0" lang="en-US" altLang="it-IT" sz="1600" b="1"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it-IT" sz="1600" b="1"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altLang="it-IT" sz="16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The resulting </a:t>
            </a:r>
            <a:r>
              <a:rPr kumimoji="0" lang="en-US" altLang="it-IT" sz="1600" b="1"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rapid, defensive alterations in gene activity require the transmission of a </a:t>
            </a:r>
            <a:r>
              <a:rPr kumimoji="0" lang="en-US" altLang="it-IT" sz="1600" b="1" i="0" u="sng"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signal</a:t>
            </a:r>
            <a:r>
              <a:rPr kumimoji="0" lang="en-US" altLang="it-IT" sz="1600" b="1"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directly to the </a:t>
            </a:r>
            <a:r>
              <a:rPr kumimoji="0" lang="en-US" altLang="it-IT" sz="1600" b="1" i="0" u="sng" strike="noStrike" kern="0" cap="none" spc="0" normalizeH="0" baseline="0" noProof="0" dirty="0">
                <a:ln>
                  <a:noFill/>
                </a:ln>
                <a:solidFill>
                  <a:srgbClr val="0000FF"/>
                </a:solidFill>
                <a:effectLst/>
                <a:uLnTx/>
                <a:uFillTx/>
                <a:latin typeface="Calibri" panose="020F0502020204030204" pitchFamily="34" charset="0"/>
                <a:ea typeface="+mn-ea"/>
                <a:cs typeface="Arial" panose="020B0604020202020204" pitchFamily="34" charset="0"/>
              </a:rPr>
              <a:t>histones</a:t>
            </a:r>
            <a:r>
              <a:rPr kumimoji="0" lang="en-US" altLang="it-IT" sz="1600" b="1" i="0" u="sng"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a:t>
            </a:r>
            <a:r>
              <a:rPr kumimoji="0" lang="en-US" altLang="it-IT" sz="16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present in the </a:t>
            </a:r>
            <a:r>
              <a:rPr kumimoji="0" lang="en-US" altLang="it-IT" sz="1600" b="1" i="0" u="sng" strike="noStrike" kern="0" cap="none" spc="0" normalizeH="0" baseline="0" noProof="0" dirty="0">
                <a:ln>
                  <a:noFill/>
                </a:ln>
                <a:solidFill>
                  <a:srgbClr val="0000FF"/>
                </a:solidFill>
                <a:effectLst/>
                <a:uLnTx/>
                <a:uFillTx/>
                <a:latin typeface="Calibri" panose="020F0502020204030204" pitchFamily="34" charset="0"/>
                <a:ea typeface="+mn-ea"/>
                <a:cs typeface="Arial" panose="020B0604020202020204" pitchFamily="34" charset="0"/>
              </a:rPr>
              <a:t>chromatin of stress response genes</a:t>
            </a:r>
            <a:r>
              <a:rPr kumimoji="0" lang="en-US" altLang="it-IT" sz="16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a:t>
            </a:r>
          </a:p>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altLang="it-IT" sz="16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a:r>
            <a:br>
              <a:rPr kumimoji="0" lang="en-US" altLang="it-IT" sz="16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br>
            <a:r>
              <a:rPr kumimoji="0" lang="en-US" altLang="it-IT" sz="1600" b="1" i="0" u="sng"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within minutes</a:t>
            </a:r>
            <a:r>
              <a:rPr kumimoji="0" lang="en-US" altLang="it-IT" sz="16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a:t>
            </a:r>
            <a:br>
              <a:rPr kumimoji="0" lang="en-US" altLang="it-IT" sz="16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br>
            <a:r>
              <a:rPr kumimoji="0" lang="en-US" altLang="it-IT" sz="16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of exposure</a:t>
            </a:r>
          </a:p>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altLang="it-IT" sz="16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the </a:t>
            </a:r>
            <a:r>
              <a:rPr kumimoji="0" lang="en-US" altLang="it-IT" sz="1600" b="1" i="0" u="sng" strike="noStrike" kern="0" cap="none" spc="0" normalizeH="0" baseline="0" noProof="0" dirty="0">
                <a:ln>
                  <a:noFill/>
                </a:ln>
                <a:solidFill>
                  <a:srgbClr val="C00000"/>
                </a:solidFill>
                <a:effectLst/>
                <a:uLnTx/>
                <a:uFillTx/>
                <a:latin typeface="Calibri" panose="020F0502020204030204" pitchFamily="34" charset="0"/>
                <a:ea typeface="+mn-ea"/>
                <a:cs typeface="Arial" panose="020B0604020202020204" pitchFamily="34" charset="0"/>
              </a:rPr>
              <a:t>phosphorylation of serine 10 of histone H3 </a:t>
            </a:r>
          </a:p>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altLang="it-IT" sz="16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and the </a:t>
            </a:r>
          </a:p>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altLang="it-IT" sz="1600" b="1" i="0" u="sng" strike="noStrike" kern="0" cap="none" spc="0" normalizeH="0" baseline="0" noProof="0" dirty="0">
                <a:ln>
                  <a:noFill/>
                </a:ln>
                <a:solidFill>
                  <a:srgbClr val="0000FF"/>
                </a:solidFill>
                <a:effectLst/>
                <a:uLnTx/>
                <a:uFillTx/>
                <a:latin typeface="Calibri" panose="020F0502020204030204" pitchFamily="34" charset="0"/>
                <a:ea typeface="+mn-ea"/>
                <a:cs typeface="Arial" panose="020B0604020202020204" pitchFamily="34" charset="0"/>
              </a:rPr>
              <a:t>acetylation</a:t>
            </a:r>
          </a:p>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altLang="it-IT" sz="1600" b="1" i="0" u="sng" strike="noStrike" kern="0" cap="none" spc="0" normalizeH="0" baseline="0" noProof="0" dirty="0">
                <a:ln>
                  <a:noFill/>
                </a:ln>
                <a:solidFill>
                  <a:srgbClr val="0000FF"/>
                </a:solidFill>
                <a:effectLst/>
                <a:uLnTx/>
                <a:uFillTx/>
                <a:latin typeface="Calibri" panose="020F0502020204030204" pitchFamily="34" charset="0"/>
                <a:ea typeface="+mn-ea"/>
                <a:cs typeface="Arial" panose="020B0604020202020204" pitchFamily="34" charset="0"/>
              </a:rPr>
              <a:t>of </a:t>
            </a:r>
            <a:r>
              <a:rPr kumimoji="0" lang="en-US" altLang="it-IT" sz="1600" b="1" i="0" u="sng" strike="noStrike" kern="0" cap="none" spc="0" normalizeH="0" baseline="0" noProof="0" dirty="0" err="1">
                <a:ln>
                  <a:noFill/>
                </a:ln>
                <a:solidFill>
                  <a:srgbClr val="0000FF"/>
                </a:solidFill>
                <a:effectLst/>
                <a:uLnTx/>
                <a:uFillTx/>
                <a:latin typeface="Calibri" panose="020F0502020204030204" pitchFamily="34" charset="0"/>
                <a:ea typeface="+mn-ea"/>
                <a:cs typeface="Arial" panose="020B0604020202020204" pitchFamily="34" charset="0"/>
              </a:rPr>
              <a:t>lysines</a:t>
            </a:r>
            <a:r>
              <a:rPr kumimoji="0" lang="en-US" altLang="it-IT" sz="1600" b="1" i="0" u="sng" strike="noStrike" kern="0" cap="none" spc="0" normalizeH="0" baseline="0" noProof="0" dirty="0">
                <a:ln>
                  <a:noFill/>
                </a:ln>
                <a:solidFill>
                  <a:srgbClr val="0000FF"/>
                </a:solidFill>
                <a:effectLst/>
                <a:uLnTx/>
                <a:uFillTx/>
                <a:latin typeface="Calibri" panose="020F0502020204030204" pitchFamily="34" charset="0"/>
                <a:ea typeface="+mn-ea"/>
                <a:cs typeface="Arial" panose="020B0604020202020204" pitchFamily="34" charset="0"/>
              </a:rPr>
              <a:t> 9 and/or 14 </a:t>
            </a:r>
          </a:p>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altLang="it-IT" sz="16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take place</a:t>
            </a:r>
            <a:endParaRPr kumimoji="0" lang="en-US" altLang="it-IT" sz="1600" b="1" i="0" u="none" strike="noStrike" kern="0" cap="none" spc="0" normalizeH="0" baseline="0" noProof="0" dirty="0">
              <a:ln>
                <a:noFill/>
              </a:ln>
              <a:solidFill>
                <a:srgbClr val="0000FF"/>
              </a:solidFill>
              <a:effectLst/>
              <a:uLnTx/>
              <a:uFillTx/>
              <a:latin typeface="Calibri" panose="020F0502020204030204" pitchFamily="34" charset="0"/>
              <a:ea typeface="+mn-ea"/>
              <a:cs typeface="Arial" panose="020B0604020202020204" pitchFamily="34" charset="0"/>
            </a:endParaRPr>
          </a:p>
        </p:txBody>
      </p:sp>
      <p:cxnSp>
        <p:nvCxnSpPr>
          <p:cNvPr id="52239" name="Connettore 2 20"/>
          <p:cNvCxnSpPr>
            <a:cxnSpLocks noChangeShapeType="1"/>
            <a:endCxn id="52240" idx="3"/>
          </p:cNvCxnSpPr>
          <p:nvPr/>
        </p:nvCxnSpPr>
        <p:spPr bwMode="auto">
          <a:xfrm flipH="1" flipV="1">
            <a:off x="5515506" y="3369230"/>
            <a:ext cx="4572365" cy="1186053"/>
          </a:xfrm>
          <a:prstGeom prst="straightConnector1">
            <a:avLst/>
          </a:prstGeom>
          <a:noFill/>
          <a:ln w="9525" algn="ctr">
            <a:solidFill>
              <a:srgbClr val="0000FF"/>
            </a:solidFill>
            <a:round/>
            <a:headEnd/>
            <a:tailEnd type="arrow" w="med" len="med"/>
          </a:ln>
          <a:extLst>
            <a:ext uri="{909E8E84-426E-40DD-AFC4-6F175D3DCCD1}">
              <a14:hiddenFill xmlns:a14="http://schemas.microsoft.com/office/drawing/2010/main">
                <a:noFill/>
              </a14:hiddenFill>
            </a:ext>
          </a:extLst>
        </p:spPr>
      </p:cxnSp>
      <p:sp>
        <p:nvSpPr>
          <p:cNvPr id="52240" name="Rettangolo 23"/>
          <p:cNvSpPr>
            <a:spLocks noChangeArrowheads="1"/>
          </p:cNvSpPr>
          <p:nvPr/>
        </p:nvSpPr>
        <p:spPr bwMode="auto">
          <a:xfrm>
            <a:off x="4881999" y="3215341"/>
            <a:ext cx="63350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it-IT" sz="1400" b="1" i="0" u="none" strike="noStrike" kern="0" cap="none" spc="0" normalizeH="0" baseline="0" noProof="0">
                <a:ln>
                  <a:noFill/>
                </a:ln>
                <a:solidFill>
                  <a:srgbClr val="0000FF"/>
                </a:solidFill>
                <a:effectLst/>
                <a:uLnTx/>
                <a:uFillTx/>
                <a:latin typeface="Calibri" panose="020F0502020204030204" pitchFamily="34" charset="0"/>
                <a:ea typeface="+mn-ea"/>
                <a:cs typeface="Arial" panose="020B0604020202020204" pitchFamily="34" charset="0"/>
              </a:rPr>
              <a:t>H3-K9</a:t>
            </a:r>
            <a:endParaRPr kumimoji="0" lang="it-IT" altLang="it-IT" sz="1400" b="1" i="0" u="none" strike="noStrike" kern="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
        <p:nvSpPr>
          <p:cNvPr id="52241" name="Rettangolo 24"/>
          <p:cNvSpPr>
            <a:spLocks noChangeArrowheads="1"/>
          </p:cNvSpPr>
          <p:nvPr/>
        </p:nvSpPr>
        <p:spPr bwMode="auto">
          <a:xfrm>
            <a:off x="6453188" y="3286126"/>
            <a:ext cx="7120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it-IT" sz="1400" b="1" i="0" u="none" strike="noStrike" kern="0" cap="none" spc="0" normalizeH="0" baseline="0" noProof="0">
                <a:ln>
                  <a:noFill/>
                </a:ln>
                <a:solidFill>
                  <a:srgbClr val="C00000"/>
                </a:solidFill>
                <a:effectLst/>
                <a:uLnTx/>
                <a:uFillTx/>
                <a:latin typeface="Calibri" panose="020F0502020204030204" pitchFamily="34" charset="0"/>
                <a:ea typeface="+mn-ea"/>
                <a:cs typeface="Arial" panose="020B0604020202020204" pitchFamily="34" charset="0"/>
              </a:rPr>
              <a:t>H3-S10</a:t>
            </a:r>
            <a:endParaRPr kumimoji="0" lang="it-IT" altLang="it-IT" sz="1400" b="1" i="0" u="none" strike="noStrike" kern="0" cap="none" spc="0" normalizeH="0" baseline="0" noProof="0">
              <a:ln>
                <a:noFill/>
              </a:ln>
              <a:solidFill>
                <a:srgbClr val="C00000"/>
              </a:solidFill>
              <a:effectLst/>
              <a:uLnTx/>
              <a:uFillTx/>
              <a:latin typeface="Calibri" panose="020F0502020204030204" pitchFamily="34" charset="0"/>
              <a:ea typeface="+mn-ea"/>
              <a:cs typeface="Arial" panose="020B0604020202020204" pitchFamily="34" charset="0"/>
            </a:endParaRPr>
          </a:p>
        </p:txBody>
      </p:sp>
      <p:sp>
        <p:nvSpPr>
          <p:cNvPr id="26" name="Ovale 25"/>
          <p:cNvSpPr/>
          <p:nvPr/>
        </p:nvSpPr>
        <p:spPr>
          <a:xfrm>
            <a:off x="6743704" y="2997853"/>
            <a:ext cx="288925" cy="28892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0" cap="none" spc="0" normalizeH="0" baseline="0" noProof="0" dirty="0">
                <a:ln>
                  <a:noFill/>
                </a:ln>
                <a:solidFill>
                  <a:srgbClr val="0000FF"/>
                </a:solidFill>
                <a:effectLst/>
                <a:uLnTx/>
                <a:uFillTx/>
                <a:latin typeface="Calibri" panose="020F0502020204030204"/>
                <a:ea typeface="+mn-ea"/>
                <a:cs typeface="+mn-cs"/>
              </a:rPr>
              <a:t>P</a:t>
            </a:r>
          </a:p>
        </p:txBody>
      </p:sp>
      <p:cxnSp>
        <p:nvCxnSpPr>
          <p:cNvPr id="28" name="Connettore 2 27"/>
          <p:cNvCxnSpPr/>
          <p:nvPr/>
        </p:nvCxnSpPr>
        <p:spPr>
          <a:xfrm flipH="1" flipV="1">
            <a:off x="7239108" y="3286134"/>
            <a:ext cx="1954215" cy="322459"/>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Connettore 2 28"/>
          <p:cNvCxnSpPr/>
          <p:nvPr/>
        </p:nvCxnSpPr>
        <p:spPr>
          <a:xfrm rot="5400000">
            <a:off x="9779739" y="5920780"/>
            <a:ext cx="1357312" cy="428625"/>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52246" name="Rettangolo 26"/>
          <p:cNvSpPr>
            <a:spLocks noChangeArrowheads="1"/>
          </p:cNvSpPr>
          <p:nvPr/>
        </p:nvSpPr>
        <p:spPr bwMode="auto">
          <a:xfrm>
            <a:off x="79015" y="303762"/>
            <a:ext cx="8380415" cy="1323439"/>
          </a:xfrm>
          <a:prstGeom prst="rect">
            <a:avLst/>
          </a:prstGeom>
          <a:solidFill>
            <a:srgbClr val="FFFF00"/>
          </a:solidFill>
          <a:ln w="38100">
            <a:solidFill>
              <a:srgbClr val="0000FF"/>
            </a:solidFill>
            <a:miter lim="800000"/>
            <a:headEnd/>
            <a:tailEnd/>
          </a:ln>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it-IT" sz="20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The “</a:t>
            </a:r>
            <a:r>
              <a:rPr kumimoji="0" lang="en-GB" altLang="it-IT" sz="2000" b="1" i="1"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meeting-poin</a:t>
            </a:r>
            <a:r>
              <a:rPr kumimoji="0" lang="en-GB" altLang="it-IT" sz="2000" b="0" i="1"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t</a:t>
            </a:r>
            <a:r>
              <a:rPr kumimoji="0" lang="en-GB" altLang="it-IT" sz="20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between the </a:t>
            </a:r>
            <a:r>
              <a:rPr kumimoji="0" lang="en-GB" altLang="it-IT" sz="2000" b="1" i="0" u="sng"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information</a:t>
            </a:r>
            <a:r>
              <a:rPr kumimoji="0" lang="en-GB" altLang="it-IT" sz="2000" b="0" i="0" u="sng"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coming from the </a:t>
            </a:r>
            <a:r>
              <a:rPr kumimoji="0" lang="en-GB" altLang="it-IT" sz="2000" b="1" i="0" u="sng"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environment</a:t>
            </a:r>
            <a:r>
              <a:rPr kumimoji="0" lang="en-GB" altLang="it-IT" sz="2000" b="0" i="0" u="sng"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a</a:t>
            </a:r>
            <a:r>
              <a:rPr kumimoji="0" lang="en-GB" altLang="it-IT" sz="20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nd the information </a:t>
            </a:r>
            <a:r>
              <a:rPr kumimoji="0" lang="en-GB" altLang="it-IT" sz="2000" b="0" i="0" u="sng"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encoded in the </a:t>
            </a:r>
            <a:r>
              <a:rPr kumimoji="0" lang="en-GB" altLang="it-IT" sz="2000" b="1" i="0" u="sng"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DNA (</a:t>
            </a:r>
            <a:r>
              <a:rPr kumimoji="0" lang="en-GB" altLang="it-IT" sz="2000" b="1" i="1" u="sng"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hardware</a:t>
            </a:r>
            <a:r>
              <a:rPr kumimoji="0" lang="en-GB" altLang="it-IT" sz="2000" b="0" i="0" u="sng"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a:t>
            </a:r>
            <a:r>
              <a:rPr kumimoji="0" lang="en-GB" altLang="it-IT" sz="20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is the </a:t>
            </a:r>
            <a:r>
              <a:rPr kumimoji="0" lang="en-GB" altLang="it-IT" sz="2000" b="1" i="1" u="sng"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epigenome (software</a:t>
            </a:r>
            <a:r>
              <a:rPr kumimoji="0" lang="en-GB" altLang="it-IT" sz="20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a:t>
            </a:r>
            <a:r>
              <a:rPr kumimoji="0" lang="en-GB" altLang="it-IT" sz="2000" b="1" i="1"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mimetic molecules (EDCs)</a:t>
            </a:r>
            <a:r>
              <a:rPr kumimoji="0" lang="en-GB" altLang="it-IT" sz="20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and other </a:t>
            </a:r>
            <a:r>
              <a:rPr kumimoji="0" lang="en-GB" altLang="it-IT" sz="2000" b="1" i="1"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pollutants</a:t>
            </a:r>
            <a:r>
              <a:rPr kumimoji="0" lang="en-GB" altLang="it-IT" sz="20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or </a:t>
            </a:r>
            <a:r>
              <a:rPr kumimoji="0" lang="en-GB" altLang="it-IT" sz="2000" b="1" i="1"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danger-signals</a:t>
            </a:r>
            <a:r>
              <a:rPr kumimoji="0" lang="en-GB" altLang="it-IT" sz="20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a:t>
            </a:r>
            <a:r>
              <a:rPr kumimoji="0" lang="en-GB" altLang="it-IT" sz="2000" b="1" i="0" u="sng"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induce the epigenome to change</a:t>
            </a:r>
            <a:endParaRPr kumimoji="0" lang="it-IT" altLang="it-IT" sz="2000" b="0" i="0" u="none" strike="noStrike" kern="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p:txBody>
      </p:sp>
      <p:cxnSp>
        <p:nvCxnSpPr>
          <p:cNvPr id="31" name="Connettore 2 30"/>
          <p:cNvCxnSpPr/>
          <p:nvPr/>
        </p:nvCxnSpPr>
        <p:spPr>
          <a:xfrm rot="10800000" flipV="1">
            <a:off x="7953375" y="715028"/>
            <a:ext cx="571500" cy="21431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4" name="Connettore 2 33"/>
          <p:cNvCxnSpPr/>
          <p:nvPr/>
        </p:nvCxnSpPr>
        <p:spPr>
          <a:xfrm>
            <a:off x="8247064" y="1357313"/>
            <a:ext cx="492125" cy="2841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2249" name="Rectangle 20"/>
          <p:cNvSpPr>
            <a:spLocks noChangeArrowheads="1"/>
          </p:cNvSpPr>
          <p:nvPr/>
        </p:nvSpPr>
        <p:spPr bwMode="auto">
          <a:xfrm>
            <a:off x="44995" y="6162737"/>
            <a:ext cx="9017687" cy="648512"/>
          </a:xfrm>
          <a:prstGeom prst="rect">
            <a:avLst/>
          </a:prstGeom>
          <a:solidFill>
            <a:srgbClr val="FFFF00"/>
          </a:solidFill>
          <a:ln w="9360">
            <a:solidFill>
              <a:srgbClr val="0000FF"/>
            </a:solidFill>
            <a:miter lim="800000"/>
            <a:headEnd/>
            <a:tailEnd/>
          </a:ln>
          <a:effectLst>
            <a:outerShdw dist="17819" dir="2700000" algn="ctr" rotWithShape="0">
              <a:srgbClr val="00003D"/>
            </a:outerShdw>
          </a:effectLst>
        </p:spPr>
        <p:txBody>
          <a:bodyPr wrap="square" lIns="90000" tIns="46800" rIns="90000" bIns="46800" anchor="ctr">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cs typeface="Arial" panose="020B060402020202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cs typeface="Arial" panose="020B060402020202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cs typeface="Arial" panose="020B060402020202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cs typeface="Arial" panose="020B060402020202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it-IT" sz="1800" b="1" i="0" u="none" strike="noStrike" kern="0" cap="none" spc="0" normalizeH="0" baseline="0" noProof="0" dirty="0">
                <a:ln>
                  <a:noFill/>
                </a:ln>
                <a:solidFill>
                  <a:srgbClr val="000000"/>
                </a:solidFill>
                <a:effectLst/>
                <a:uLnTx/>
                <a:uFillTx/>
                <a:latin typeface="Calibri" panose="020F0502020204030204" pitchFamily="34" charset="0"/>
                <a:ea typeface="Microsoft YaHei" panose="020B0503020204020204" pitchFamily="34" charset="-122"/>
                <a:cs typeface="Arial" panose="020B0604020202020204" pitchFamily="34" charset="0"/>
              </a:rPr>
              <a:t>Chromatin itself is the direct target of many toxicants… </a:t>
            </a:r>
            <a:r>
              <a:rPr kumimoji="0" lang="en-GB" altLang="it-IT" sz="1800" b="1" i="0" u="sng" strike="noStrike" kern="0" cap="none" spc="0" normalizeH="0" baseline="0" noProof="0" dirty="0">
                <a:ln>
                  <a:noFill/>
                </a:ln>
                <a:solidFill>
                  <a:srgbClr val="CC0000"/>
                </a:solidFill>
                <a:effectLst/>
                <a:uLnTx/>
                <a:uFillTx/>
                <a:latin typeface="Calibri" panose="020F0502020204030204" pitchFamily="34" charset="0"/>
                <a:ea typeface="Microsoft YaHei" panose="020B0503020204020204" pitchFamily="34" charset="-122"/>
                <a:cs typeface="Arial" panose="020B0604020202020204" pitchFamily="34" charset="0"/>
              </a:rPr>
              <a:t>toxicant-induced perturbations in chromatin structure may precipitate adverse effects..</a:t>
            </a:r>
            <a:r>
              <a:rPr kumimoji="0" lang="it-IT" altLang="it-IT" sz="1800" b="0" i="0" u="none" strike="noStrike" kern="0" cap="none" spc="0" normalizeH="0" baseline="0" noProof="0" dirty="0">
                <a:ln>
                  <a:noFill/>
                </a:ln>
                <a:solidFill>
                  <a:srgbClr val="000000"/>
                </a:solidFill>
                <a:effectLst/>
                <a:uLnTx/>
                <a:uFillTx/>
                <a:latin typeface="Calibri" panose="020F0502020204030204" pitchFamily="34" charset="0"/>
                <a:ea typeface="Microsoft YaHei" panose="020B0503020204020204" pitchFamily="34" charset="-122"/>
                <a:cs typeface="Arial" panose="020B0604020202020204" pitchFamily="34" charset="0"/>
              </a:rPr>
              <a:t> </a:t>
            </a:r>
            <a:r>
              <a:rPr kumimoji="0" lang="en-GB" altLang="it-IT" sz="1800" b="1" i="0" u="sng" strike="noStrike" kern="0" cap="none" spc="0" normalizeH="0" baseline="0" noProof="0" dirty="0">
                <a:ln>
                  <a:noFill/>
                </a:ln>
                <a:solidFill>
                  <a:srgbClr val="CC0000"/>
                </a:solidFill>
                <a:effectLst/>
                <a:uLnTx/>
                <a:uFillTx/>
                <a:latin typeface="Arial" panose="020B0604020202020204" pitchFamily="34" charset="0"/>
                <a:ea typeface="Microsoft YaHei" panose="020B0503020204020204" pitchFamily="34" charset="-122"/>
                <a:cs typeface="Arial" panose="020B0604020202020204" pitchFamily="34" charset="0"/>
              </a:rPr>
              <a:t>Forcing the genome to change</a:t>
            </a:r>
          </a:p>
        </p:txBody>
      </p:sp>
    </p:spTree>
    <p:extLst>
      <p:ext uri="{BB962C8B-B14F-4D97-AF65-F5344CB8AC3E}">
        <p14:creationId xmlns:p14="http://schemas.microsoft.com/office/powerpoint/2010/main" val="23131531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5474"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0129" y="357188"/>
            <a:ext cx="5857875" cy="6500812"/>
          </a:xfrm>
          <a:prstGeom prst="rect">
            <a:avLst/>
          </a:prstGeom>
          <a:noFill/>
          <a:ln w="9525">
            <a:solidFill>
              <a:srgbClr val="0000FF"/>
            </a:solidFill>
            <a:round/>
            <a:headEnd/>
            <a:tailEnd/>
          </a:ln>
          <a:extLst>
            <a:ext uri="{909E8E84-426E-40DD-AFC4-6F175D3DCCD1}">
              <a14:hiddenFill xmlns:a14="http://schemas.microsoft.com/office/drawing/2010/main">
                <a:solidFill>
                  <a:srgbClr val="FFFFFF"/>
                </a:solidFill>
              </a14:hiddenFill>
            </a:ext>
          </a:extLst>
        </p:spPr>
      </p:pic>
      <p:sp>
        <p:nvSpPr>
          <p:cNvPr id="49155" name="Text Box 2"/>
          <p:cNvSpPr txBox="1">
            <a:spLocks noChangeArrowheads="1"/>
          </p:cNvSpPr>
          <p:nvPr/>
        </p:nvSpPr>
        <p:spPr bwMode="auto">
          <a:xfrm>
            <a:off x="1828801" y="381325"/>
            <a:ext cx="2965451" cy="1479509"/>
          </a:xfrm>
          <a:prstGeom prst="rect">
            <a:avLst/>
          </a:prstGeom>
          <a:solidFill>
            <a:srgbClr val="FFFF00"/>
          </a:solidFill>
          <a:ln w="28440">
            <a:solidFill>
              <a:srgbClr val="0000FF"/>
            </a:solidFill>
            <a:miter lim="800000"/>
            <a:headEnd/>
            <a:tailEnd/>
          </a:ln>
        </p:spPr>
        <p:txBody>
          <a:bodyPr lIns="90000" tIns="46800" rIns="90000" bIns="46800">
            <a:spAutoFit/>
          </a:bodyPr>
          <a:lstStyle>
            <a:lvl1pPr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800" b="0" i="0" u="none" strike="noStrike" kern="0" cap="none" spc="0" normalizeH="0" baseline="0" noProof="0">
                <a:ln>
                  <a:noFill/>
                </a:ln>
                <a:solidFill>
                  <a:srgbClr val="000000"/>
                </a:solidFill>
                <a:effectLst/>
                <a:uLnTx/>
                <a:uFillTx/>
                <a:latin typeface="Calibri" panose="020F0502020204030204" pitchFamily="34" charset="0"/>
                <a:ea typeface="Microsoft YaHei" panose="020B0503020204020204" pitchFamily="34" charset="-122"/>
                <a:cs typeface="+mn-cs"/>
              </a:rPr>
              <a:t>The </a:t>
            </a:r>
          </a:p>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800" b="1" i="0" u="sng" strike="noStrike" kern="0" cap="none" spc="0" normalizeH="0" baseline="0" noProof="0">
                <a:ln>
                  <a:noFill/>
                </a:ln>
                <a:solidFill>
                  <a:srgbClr val="953735"/>
                </a:solidFill>
                <a:effectLst/>
                <a:uLnTx/>
                <a:uFillTx/>
                <a:latin typeface="Calibri" panose="020F0502020204030204" pitchFamily="34" charset="0"/>
                <a:ea typeface="Microsoft YaHei" panose="020B0503020204020204" pitchFamily="34" charset="-122"/>
                <a:cs typeface="+mn-cs"/>
              </a:rPr>
              <a:t>Histone tails</a:t>
            </a:r>
          </a:p>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800" b="0" i="0" u="none" strike="noStrike" kern="0" cap="none" spc="0" normalizeH="0" baseline="0" noProof="0">
                <a:ln>
                  <a:noFill/>
                </a:ln>
                <a:solidFill>
                  <a:srgbClr val="000000"/>
                </a:solidFill>
                <a:effectLst/>
                <a:uLnTx/>
                <a:uFillTx/>
                <a:latin typeface="Calibri" panose="020F0502020204030204" pitchFamily="34" charset="0"/>
                <a:ea typeface="Microsoft YaHei" panose="020B0503020204020204" pitchFamily="34" charset="-122"/>
                <a:cs typeface="+mn-cs"/>
              </a:rPr>
              <a:t>are a </a:t>
            </a:r>
            <a:r>
              <a:rPr kumimoji="0" lang="en-US" altLang="it-IT" sz="1800" b="1" i="0" u="sng" strike="noStrike" kern="0" cap="none" spc="0" normalizeH="0" baseline="0" noProof="0">
                <a:ln>
                  <a:noFill/>
                </a:ln>
                <a:solidFill>
                  <a:srgbClr val="C00000"/>
                </a:solidFill>
                <a:effectLst/>
                <a:uLnTx/>
                <a:uFillTx/>
                <a:latin typeface="Calibri" panose="020F0502020204030204" pitchFamily="34" charset="0"/>
                <a:ea typeface="Microsoft YaHei" panose="020B0503020204020204" pitchFamily="34" charset="-122"/>
                <a:cs typeface="+mn-cs"/>
              </a:rPr>
              <a:t>critical </a:t>
            </a:r>
          </a:p>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800" b="1" i="0" u="sng" strike="noStrike" kern="0" cap="none" spc="0" normalizeH="0" baseline="0" noProof="0">
                <a:ln>
                  <a:noFill/>
                </a:ln>
                <a:solidFill>
                  <a:srgbClr val="C00000"/>
                </a:solidFill>
                <a:effectLst/>
                <a:uLnTx/>
                <a:uFillTx/>
                <a:latin typeface="Calibri" panose="020F0502020204030204" pitchFamily="34" charset="0"/>
                <a:ea typeface="Microsoft YaHei" panose="020B0503020204020204" pitchFamily="34" charset="-122"/>
                <a:cs typeface="+mn-cs"/>
              </a:rPr>
              <a:t>determinant </a:t>
            </a:r>
            <a:br>
              <a:rPr kumimoji="0" lang="en-US" altLang="it-IT" sz="1800" b="1" i="0" u="sng" strike="noStrike" kern="0" cap="none" spc="0" normalizeH="0" baseline="0" noProof="0">
                <a:ln>
                  <a:noFill/>
                </a:ln>
                <a:solidFill>
                  <a:srgbClr val="C00000"/>
                </a:solidFill>
                <a:effectLst/>
                <a:uLnTx/>
                <a:uFillTx/>
                <a:latin typeface="Calibri" panose="020F0502020204030204" pitchFamily="34" charset="0"/>
                <a:ea typeface="Microsoft YaHei" panose="020B0503020204020204" pitchFamily="34" charset="-122"/>
                <a:cs typeface="+mn-cs"/>
              </a:rPr>
            </a:br>
            <a:r>
              <a:rPr kumimoji="0" lang="en-US" altLang="it-IT" sz="1800" b="0" i="0" u="none" strike="noStrike" kern="0" cap="none" spc="0" normalizeH="0" baseline="0" noProof="0">
                <a:ln>
                  <a:noFill/>
                </a:ln>
                <a:solidFill>
                  <a:srgbClr val="000000"/>
                </a:solidFill>
                <a:effectLst/>
                <a:uLnTx/>
                <a:uFillTx/>
                <a:latin typeface="Calibri" panose="020F0502020204030204" pitchFamily="34" charset="0"/>
                <a:ea typeface="Microsoft YaHei" panose="020B0503020204020204" pitchFamily="34" charset="-122"/>
                <a:cs typeface="+mn-cs"/>
              </a:rPr>
              <a:t>of chromatin structure</a:t>
            </a:r>
          </a:p>
        </p:txBody>
      </p:sp>
      <p:cxnSp>
        <p:nvCxnSpPr>
          <p:cNvPr id="105476" name="AutoShape 3"/>
          <p:cNvCxnSpPr>
            <a:cxnSpLocks noChangeShapeType="1"/>
          </p:cNvCxnSpPr>
          <p:nvPr/>
        </p:nvCxnSpPr>
        <p:spPr bwMode="auto">
          <a:xfrm flipV="1">
            <a:off x="3881439" y="714377"/>
            <a:ext cx="2500312" cy="428625"/>
          </a:xfrm>
          <a:prstGeom prst="straightConnector1">
            <a:avLst/>
          </a:prstGeom>
          <a:noFill/>
          <a:ln w="19080">
            <a:solidFill>
              <a:srgbClr val="FF0000"/>
            </a:solidFill>
            <a:miter lim="800000"/>
            <a:headEnd/>
            <a:tailEnd type="triangle" w="med" len="med"/>
          </a:ln>
          <a:extLst>
            <a:ext uri="{909E8E84-426E-40DD-AFC4-6F175D3DCCD1}">
              <a14:hiddenFill xmlns:a14="http://schemas.microsoft.com/office/drawing/2010/main">
                <a:noFill/>
              </a14:hiddenFill>
            </a:ext>
          </a:extLst>
        </p:spPr>
      </p:cxnSp>
      <p:cxnSp>
        <p:nvCxnSpPr>
          <p:cNvPr id="105477" name="AutoShape 4"/>
          <p:cNvCxnSpPr>
            <a:cxnSpLocks noChangeShapeType="1"/>
          </p:cNvCxnSpPr>
          <p:nvPr/>
        </p:nvCxnSpPr>
        <p:spPr bwMode="auto">
          <a:xfrm>
            <a:off x="3953311" y="1285875"/>
            <a:ext cx="714375" cy="357188"/>
          </a:xfrm>
          <a:prstGeom prst="straightConnector1">
            <a:avLst/>
          </a:prstGeom>
          <a:noFill/>
          <a:ln w="19080">
            <a:solidFill>
              <a:srgbClr val="FF0000"/>
            </a:solidFill>
            <a:miter lim="800000"/>
            <a:headEnd/>
            <a:tailEnd type="triangle" w="med" len="med"/>
          </a:ln>
          <a:extLst>
            <a:ext uri="{909E8E84-426E-40DD-AFC4-6F175D3DCCD1}">
              <a14:hiddenFill xmlns:a14="http://schemas.microsoft.com/office/drawing/2010/main">
                <a:noFill/>
              </a14:hiddenFill>
            </a:ext>
          </a:extLst>
        </p:spPr>
      </p:cxnSp>
      <p:cxnSp>
        <p:nvCxnSpPr>
          <p:cNvPr id="105478" name="AutoShape 5"/>
          <p:cNvCxnSpPr>
            <a:cxnSpLocks noChangeShapeType="1"/>
          </p:cNvCxnSpPr>
          <p:nvPr/>
        </p:nvCxnSpPr>
        <p:spPr bwMode="auto">
          <a:xfrm rot="16200000" flipH="1">
            <a:off x="2833711" y="2095827"/>
            <a:ext cx="998537" cy="811213"/>
          </a:xfrm>
          <a:prstGeom prst="straightConnector1">
            <a:avLst/>
          </a:prstGeom>
          <a:noFill/>
          <a:ln w="76320">
            <a:solidFill>
              <a:srgbClr val="FFFF00"/>
            </a:solidFill>
            <a:miter lim="800000"/>
            <a:headEnd/>
            <a:tailEnd type="triangle" w="med" len="med"/>
          </a:ln>
          <a:extLst>
            <a:ext uri="{909E8E84-426E-40DD-AFC4-6F175D3DCCD1}">
              <a14:hiddenFill xmlns:a14="http://schemas.microsoft.com/office/drawing/2010/main">
                <a:noFill/>
              </a14:hiddenFill>
            </a:ext>
          </a:extLst>
        </p:spPr>
      </p:cxnSp>
      <p:sp>
        <p:nvSpPr>
          <p:cNvPr id="49159" name="Text Box 6"/>
          <p:cNvSpPr txBox="1">
            <a:spLocks noChangeArrowheads="1"/>
          </p:cNvSpPr>
          <p:nvPr/>
        </p:nvSpPr>
        <p:spPr bwMode="auto">
          <a:xfrm>
            <a:off x="2859092" y="3357565"/>
            <a:ext cx="1951037" cy="2033506"/>
          </a:xfrm>
          <a:prstGeom prst="rect">
            <a:avLst/>
          </a:prstGeom>
          <a:solidFill>
            <a:srgbClr val="FFFF00"/>
          </a:solidFill>
          <a:ln w="28440">
            <a:solidFill>
              <a:srgbClr val="0000FF"/>
            </a:solidFill>
            <a:miter lim="800000"/>
            <a:headEnd/>
            <a:tailEnd/>
          </a:ln>
        </p:spPr>
        <p:txBody>
          <a:bodyPr lIns="90000" tIns="46800" rIns="90000" bIns="46800">
            <a:spAutoFit/>
          </a:bodyPr>
          <a:lstStyle>
            <a:lvl1pPr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1800" b="0" i="0" u="none" strike="noStrike" kern="0" cap="none" spc="0" normalizeH="0" baseline="0" noProof="0">
                <a:ln>
                  <a:noFill/>
                </a:ln>
                <a:solidFill>
                  <a:srgbClr val="000000"/>
                </a:solidFill>
                <a:effectLst/>
                <a:uLnTx/>
                <a:uFillTx/>
                <a:latin typeface="Calibri" panose="020F0502020204030204" pitchFamily="34" charset="0"/>
                <a:ea typeface="Microsoft YaHei" panose="020B0503020204020204" pitchFamily="34" charset="-122"/>
                <a:cs typeface="+mn-cs"/>
              </a:rPr>
              <a:t>The </a:t>
            </a:r>
            <a:r>
              <a:rPr kumimoji="0" lang="it-IT" altLang="it-IT" sz="1800" b="1" i="0" u="sng" strike="noStrike" kern="0" cap="none" spc="0" normalizeH="0" baseline="0" noProof="0">
                <a:ln>
                  <a:noFill/>
                </a:ln>
                <a:solidFill>
                  <a:srgbClr val="000000"/>
                </a:solidFill>
                <a:effectLst/>
                <a:uLnTx/>
                <a:uFillTx/>
                <a:latin typeface="Calibri" panose="020F0502020204030204" pitchFamily="34" charset="0"/>
                <a:ea typeface="Microsoft YaHei" panose="020B0503020204020204" pitchFamily="34" charset="-122"/>
                <a:cs typeface="+mn-cs"/>
              </a:rPr>
              <a:t>tails of histones</a:t>
            </a:r>
            <a:r>
              <a:rPr kumimoji="0" lang="it-IT" altLang="it-IT" sz="1800" b="0" i="0" u="none" strike="noStrike" kern="0" cap="none" spc="0" normalizeH="0" baseline="0" noProof="0">
                <a:ln>
                  <a:noFill/>
                </a:ln>
                <a:solidFill>
                  <a:srgbClr val="000000"/>
                </a:solidFill>
                <a:effectLst/>
                <a:uLnTx/>
                <a:uFillTx/>
                <a:latin typeface="Calibri" panose="020F0502020204030204" pitchFamily="34" charset="0"/>
                <a:ea typeface="Microsoft YaHei" panose="020B0503020204020204" pitchFamily="34" charset="-122"/>
                <a:cs typeface="+mn-cs"/>
              </a:rPr>
              <a:t> could be regarded as the </a:t>
            </a:r>
            <a:r>
              <a:rPr kumimoji="0" lang="it-IT" altLang="it-IT" sz="1800" b="1" i="0" u="sng" strike="noStrike" kern="0" cap="none" spc="0" normalizeH="0" baseline="0" noProof="0">
                <a:ln>
                  <a:noFill/>
                </a:ln>
                <a:solidFill>
                  <a:srgbClr val="000000"/>
                </a:solidFill>
                <a:effectLst/>
                <a:uLnTx/>
                <a:uFillTx/>
                <a:latin typeface="Calibri" panose="020F0502020204030204" pitchFamily="34" charset="0"/>
                <a:ea typeface="Microsoft YaHei" panose="020B0503020204020204" pitchFamily="34" charset="-122"/>
                <a:cs typeface="+mn-cs"/>
              </a:rPr>
              <a:t>sensory / receptive component</a:t>
            </a:r>
            <a:r>
              <a:rPr kumimoji="0" lang="it-IT" altLang="it-IT" sz="1800" b="0" i="0" u="none" strike="noStrike" kern="0" cap="none" spc="0" normalizeH="0" baseline="0" noProof="0">
                <a:ln>
                  <a:noFill/>
                </a:ln>
                <a:solidFill>
                  <a:srgbClr val="000000"/>
                </a:solidFill>
                <a:effectLst/>
                <a:uLnTx/>
                <a:uFillTx/>
                <a:latin typeface="Calibri" panose="020F0502020204030204" pitchFamily="34" charset="0"/>
                <a:ea typeface="Microsoft YaHei" panose="020B0503020204020204" pitchFamily="34" charset="-122"/>
                <a:cs typeface="+mn-cs"/>
              </a:rPr>
              <a:t> of the genome </a:t>
            </a:r>
          </a:p>
        </p:txBody>
      </p:sp>
    </p:spTree>
    <p:extLst>
      <p:ext uri="{BB962C8B-B14F-4D97-AF65-F5344CB8AC3E}">
        <p14:creationId xmlns:p14="http://schemas.microsoft.com/office/powerpoint/2010/main" val="40118032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7522"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8437" y="0"/>
            <a:ext cx="66595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1203" name="Text Box 2"/>
          <p:cNvSpPr txBox="1">
            <a:spLocks noChangeArrowheads="1"/>
          </p:cNvSpPr>
          <p:nvPr/>
        </p:nvSpPr>
        <p:spPr bwMode="auto">
          <a:xfrm>
            <a:off x="1524004" y="327"/>
            <a:ext cx="2411413" cy="740845"/>
          </a:xfrm>
          <a:prstGeom prst="rect">
            <a:avLst/>
          </a:prstGeom>
          <a:solidFill>
            <a:srgbClr val="FFFF00"/>
          </a:solidFill>
          <a:ln w="9360">
            <a:solidFill>
              <a:srgbClr val="0000FF"/>
            </a:solidFill>
            <a:miter lim="800000"/>
            <a:headEnd/>
            <a:tailEnd/>
          </a:ln>
        </p:spPr>
        <p:txBody>
          <a:bodyPr lIns="90000" tIns="46800" rIns="90000" bIns="46800">
            <a:spAutoFit/>
          </a:bodyPr>
          <a:lstStyle>
            <a:lvl1pPr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400" b="1" i="0" u="sng" strike="noStrike" kern="0" cap="none" spc="0" normalizeH="0" baseline="0" noProof="0">
                <a:ln>
                  <a:noFill/>
                </a:ln>
                <a:solidFill>
                  <a:srgbClr val="000066"/>
                </a:solidFill>
                <a:effectLst/>
                <a:uLnTx/>
                <a:uFillTx/>
                <a:latin typeface="Calibri" panose="020F0502020204030204" pitchFamily="34" charset="0"/>
                <a:ea typeface="ＭＳ Ｐゴシック" panose="020B0600070205080204" pitchFamily="34" charset="-128"/>
                <a:cs typeface="+mn-cs"/>
              </a:rPr>
              <a:t>Histone Tails </a:t>
            </a:r>
            <a:r>
              <a:rPr kumimoji="0" lang="en-US" altLang="it-IT" sz="1400" b="0" i="0" u="none" strike="noStrike" kern="0" cap="none" spc="0" normalizeH="0" baseline="0" noProof="0">
                <a:ln>
                  <a:noFill/>
                </a:ln>
                <a:solidFill>
                  <a:srgbClr val="000066"/>
                </a:solidFill>
                <a:effectLst/>
                <a:uLnTx/>
                <a:uFillTx/>
                <a:latin typeface="Calibri" panose="020F0502020204030204" pitchFamily="34" charset="0"/>
                <a:ea typeface="ＭＳ Ｐゴシック" panose="020B0600070205080204" pitchFamily="34" charset="-128"/>
                <a:cs typeface="+mn-cs"/>
              </a:rPr>
              <a:t>are subject to </a:t>
            </a:r>
          </a:p>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400" b="0" i="0" u="none" strike="noStrike" kern="0" cap="none" spc="0" normalizeH="0" baseline="0" noProof="0">
                <a:ln>
                  <a:noFill/>
                </a:ln>
                <a:solidFill>
                  <a:srgbClr val="000066"/>
                </a:solidFill>
                <a:effectLst/>
                <a:uLnTx/>
                <a:uFillTx/>
                <a:latin typeface="Calibri" panose="020F0502020204030204" pitchFamily="34" charset="0"/>
                <a:ea typeface="ＭＳ Ｐゴシック" panose="020B0600070205080204" pitchFamily="34" charset="-128"/>
                <a:cs typeface="+mn-cs"/>
              </a:rPr>
              <a:t>a variety of </a:t>
            </a:r>
            <a:r>
              <a:rPr kumimoji="0" lang="en-US" altLang="it-IT" sz="1400" b="1" i="0" u="sng" strike="noStrike" kern="0" cap="none" spc="0" normalizeH="0" baseline="0" noProof="0">
                <a:ln>
                  <a:noFill/>
                </a:ln>
                <a:solidFill>
                  <a:srgbClr val="000066"/>
                </a:solidFill>
                <a:effectLst/>
                <a:uLnTx/>
                <a:uFillTx/>
                <a:latin typeface="Calibri" panose="020F0502020204030204" pitchFamily="34" charset="0"/>
                <a:ea typeface="ＭＳ Ｐゴシック" panose="020B0600070205080204" pitchFamily="34" charset="-128"/>
                <a:cs typeface="+mn-cs"/>
              </a:rPr>
              <a:t>covalent </a:t>
            </a:r>
          </a:p>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400" b="1" i="0" u="sng" strike="noStrike" kern="0" cap="none" spc="0" normalizeH="0" baseline="0" noProof="0">
                <a:ln>
                  <a:noFill/>
                </a:ln>
                <a:solidFill>
                  <a:srgbClr val="000066"/>
                </a:solidFill>
                <a:effectLst/>
                <a:uLnTx/>
                <a:uFillTx/>
                <a:latin typeface="Calibri" panose="020F0502020204030204" pitchFamily="34" charset="0"/>
                <a:ea typeface="ＭＳ Ｐゴシック" panose="020B0600070205080204" pitchFamily="34" charset="-128"/>
                <a:cs typeface="+mn-cs"/>
              </a:rPr>
              <a:t>modifications</a:t>
            </a:r>
          </a:p>
        </p:txBody>
      </p:sp>
      <p:sp>
        <p:nvSpPr>
          <p:cNvPr id="51204" name="Rectangle 3"/>
          <p:cNvSpPr>
            <a:spLocks noChangeArrowheads="1"/>
          </p:cNvSpPr>
          <p:nvPr/>
        </p:nvSpPr>
        <p:spPr bwMode="auto">
          <a:xfrm>
            <a:off x="1524000" y="1125538"/>
            <a:ext cx="2071688" cy="2248950"/>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400" b="1" i="0" u="sng" strike="noStrike" kern="0" cap="none" spc="0" normalizeH="0" baseline="0" noProof="0">
                <a:ln>
                  <a:noFill/>
                </a:ln>
                <a:solidFill>
                  <a:srgbClr val="CC0000"/>
                </a:solidFill>
                <a:effectLst/>
                <a:uLnTx/>
                <a:uFillTx/>
                <a:latin typeface="Arial" panose="020B0604020202020204" pitchFamily="34" charset="0"/>
                <a:ea typeface="ＭＳ Ｐゴシック" panose="020B0600070205080204" pitchFamily="34" charset="-128"/>
                <a:cs typeface="+mn-cs"/>
              </a:rPr>
              <a:t>Histone Code</a:t>
            </a:r>
            <a:r>
              <a:rPr kumimoji="0" lang="en-US" altLang="it-IT" sz="1400" b="0" i="0" u="sng" strike="noStrike" kern="0" cap="none" spc="0" normalizeH="0" baseline="0" noProof="0">
                <a:ln>
                  <a:noFill/>
                </a:ln>
                <a:solidFill>
                  <a:srgbClr val="CC0000"/>
                </a:solidFill>
                <a:effectLst/>
                <a:uLnTx/>
                <a:uFillTx/>
                <a:latin typeface="Arial" panose="020B0604020202020204" pitchFamily="34" charset="0"/>
                <a:ea typeface="ＭＳ Ｐゴシック" panose="020B0600070205080204" pitchFamily="34" charset="-128"/>
                <a:cs typeface="+mn-cs"/>
              </a:rPr>
              <a:t>”</a:t>
            </a:r>
          </a:p>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400" b="0" i="0" u="none" strike="noStrike" kern="0" cap="none" spc="0" normalizeH="0" baseline="0" noProof="0">
                <a:ln>
                  <a:noFill/>
                </a:ln>
                <a:solidFill>
                  <a:srgbClr val="000066"/>
                </a:solidFill>
                <a:effectLst/>
                <a:uLnTx/>
                <a:uFillTx/>
                <a:latin typeface="Arial" panose="020B0604020202020204" pitchFamily="34" charset="0"/>
                <a:ea typeface="ＭＳ Ｐゴシック" panose="020B0600070205080204" pitchFamily="34" charset="-128"/>
                <a:cs typeface="+mn-cs"/>
              </a:rPr>
              <a:t>hypothesis: </a:t>
            </a:r>
            <a:r>
              <a:rPr kumimoji="0" lang="en-US" altLang="it-IT" sz="1400" b="1" i="0" u="sng" strike="noStrike" kern="0" cap="none" spc="0" normalizeH="0" baseline="0" noProof="0">
                <a:ln>
                  <a:noFill/>
                </a:ln>
                <a:solidFill>
                  <a:srgbClr val="CC0000"/>
                </a:solidFill>
                <a:effectLst/>
                <a:uLnTx/>
                <a:uFillTx/>
                <a:latin typeface="Arial" panose="020B0604020202020204" pitchFamily="34" charset="0"/>
                <a:ea typeface="ＭＳ Ｐゴシック" panose="020B0600070205080204" pitchFamily="34" charset="-128"/>
                <a:cs typeface="+mn-cs"/>
              </a:rPr>
              <a:t>modifications </a:t>
            </a:r>
          </a:p>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400" b="1" i="0" u="sng" strike="noStrike" kern="0" cap="none" spc="0" normalizeH="0" baseline="0" noProof="0">
                <a:ln>
                  <a:noFill/>
                </a:ln>
                <a:solidFill>
                  <a:srgbClr val="CC0000"/>
                </a:solidFill>
                <a:effectLst/>
                <a:uLnTx/>
                <a:uFillTx/>
                <a:latin typeface="Arial" panose="020B0604020202020204" pitchFamily="34" charset="0"/>
                <a:ea typeface="ＭＳ Ｐゴシック" panose="020B0600070205080204" pitchFamily="34" charset="-128"/>
                <a:cs typeface="+mn-cs"/>
              </a:rPr>
              <a:t>of the Histone tails</a:t>
            </a:r>
            <a:r>
              <a:rPr kumimoji="0" lang="en-US" altLang="it-IT" sz="1400" b="0" i="0" u="none" strike="noStrike" kern="0" cap="none" spc="0" normalizeH="0" baseline="0" noProof="0">
                <a:ln>
                  <a:noFill/>
                </a:ln>
                <a:solidFill>
                  <a:srgbClr val="000066"/>
                </a:solidFill>
                <a:effectLst/>
                <a:uLnTx/>
                <a:uFillTx/>
                <a:latin typeface="Arial" panose="020B0604020202020204" pitchFamily="34" charset="0"/>
                <a:ea typeface="ＭＳ Ｐゴシック" panose="020B0600070205080204" pitchFamily="34" charset="-128"/>
                <a:cs typeface="+mn-cs"/>
              </a:rPr>
              <a:t> </a:t>
            </a:r>
            <a:br>
              <a:rPr kumimoji="0" lang="en-US" altLang="it-IT" sz="1400" b="0" i="0" u="none" strike="noStrike" kern="0" cap="none" spc="0" normalizeH="0" baseline="0" noProof="0">
                <a:ln>
                  <a:noFill/>
                </a:ln>
                <a:solidFill>
                  <a:srgbClr val="000066"/>
                </a:solidFill>
                <a:effectLst/>
                <a:uLnTx/>
                <a:uFillTx/>
                <a:latin typeface="Arial" panose="020B0604020202020204" pitchFamily="34" charset="0"/>
                <a:ea typeface="ＭＳ Ｐゴシック" panose="020B0600070205080204" pitchFamily="34" charset="-128"/>
                <a:cs typeface="+mn-cs"/>
              </a:rPr>
            </a:br>
            <a:r>
              <a:rPr kumimoji="0" lang="en-US" altLang="it-IT" sz="1400" b="0" i="0" u="none" strike="noStrike" kern="0" cap="none" spc="0" normalizeH="0" baseline="0" noProof="0">
                <a:ln>
                  <a:noFill/>
                </a:ln>
                <a:solidFill>
                  <a:srgbClr val="000066"/>
                </a:solidFill>
                <a:effectLst/>
                <a:uLnTx/>
                <a:uFillTx/>
                <a:latin typeface="Arial" panose="020B0604020202020204" pitchFamily="34" charset="0"/>
                <a:ea typeface="ＭＳ Ｐゴシック" panose="020B0600070205080204" pitchFamily="34" charset="-128"/>
                <a:cs typeface="+mn-cs"/>
              </a:rPr>
              <a:t>act  as </a:t>
            </a:r>
            <a:r>
              <a:rPr kumimoji="0" lang="en-US" altLang="it-IT" sz="1400" b="0" i="0" u="sng" strike="noStrike" kern="0" cap="none" spc="0" normalizeH="0" baseline="0" noProof="0">
                <a:ln>
                  <a:noFill/>
                </a:ln>
                <a:solidFill>
                  <a:srgbClr val="CC0000"/>
                </a:solidFill>
                <a:effectLst/>
                <a:uLnTx/>
                <a:uFillTx/>
                <a:latin typeface="Arial" panose="020B0604020202020204" pitchFamily="34" charset="0"/>
                <a:ea typeface="ＭＳ Ｐゴシック" panose="020B0600070205080204" pitchFamily="34" charset="-128"/>
                <a:cs typeface="+mn-cs"/>
              </a:rPr>
              <a:t>marks </a:t>
            </a:r>
            <a:r>
              <a:rPr kumimoji="0" lang="en-US" altLang="it-IT" sz="1400" b="1" i="0" u="sng" strike="noStrike" kern="0" cap="none" spc="0" normalizeH="0" baseline="0" noProof="0">
                <a:ln>
                  <a:noFill/>
                </a:ln>
                <a:solidFill>
                  <a:srgbClr val="CC0000"/>
                </a:solidFill>
                <a:effectLst/>
                <a:uLnTx/>
                <a:uFillTx/>
                <a:latin typeface="Arial" panose="020B0604020202020204" pitchFamily="34" charset="0"/>
                <a:ea typeface="ＭＳ Ｐゴシック" panose="020B0600070205080204" pitchFamily="34" charset="-128"/>
                <a:cs typeface="+mn-cs"/>
              </a:rPr>
              <a:t>read </a:t>
            </a:r>
            <a:br>
              <a:rPr kumimoji="0" lang="en-US" altLang="it-IT" sz="1400" b="1" i="0" u="sng" strike="noStrike" kern="0" cap="none" spc="0" normalizeH="0" baseline="0" noProof="0">
                <a:ln>
                  <a:noFill/>
                </a:ln>
                <a:solidFill>
                  <a:srgbClr val="CC0000"/>
                </a:solidFill>
                <a:effectLst/>
                <a:uLnTx/>
                <a:uFillTx/>
                <a:latin typeface="Arial" panose="020B0604020202020204" pitchFamily="34" charset="0"/>
                <a:ea typeface="ＭＳ Ｐゴシック" panose="020B0600070205080204" pitchFamily="34" charset="-128"/>
                <a:cs typeface="+mn-cs"/>
              </a:rPr>
            </a:br>
            <a:r>
              <a:rPr kumimoji="0" lang="en-US" altLang="it-IT" sz="1400" b="1" i="0" u="sng" strike="noStrike" kern="0" cap="none" spc="0" normalizeH="0" baseline="0" noProof="0">
                <a:ln>
                  <a:noFill/>
                </a:ln>
                <a:solidFill>
                  <a:srgbClr val="CC0000"/>
                </a:solidFill>
                <a:effectLst/>
                <a:uLnTx/>
                <a:uFillTx/>
                <a:latin typeface="Arial" panose="020B0604020202020204" pitchFamily="34" charset="0"/>
                <a:ea typeface="ＭＳ Ｐゴシック" panose="020B0600070205080204" pitchFamily="34" charset="-128"/>
                <a:cs typeface="+mn-cs"/>
              </a:rPr>
              <a:t>by other proteins</a:t>
            </a:r>
            <a:r>
              <a:rPr kumimoji="0" lang="en-US" altLang="it-IT" sz="1400" b="0" i="0" u="sng" strike="noStrike" kern="0" cap="none" spc="0" normalizeH="0" baseline="0" noProof="0">
                <a:ln>
                  <a:noFill/>
                </a:ln>
                <a:solidFill>
                  <a:srgbClr val="CC0000"/>
                </a:solidFill>
                <a:effectLst/>
                <a:uLnTx/>
                <a:uFillTx/>
                <a:latin typeface="Arial" panose="020B0604020202020204" pitchFamily="34" charset="0"/>
                <a:ea typeface="ＭＳ Ｐゴシック" panose="020B0600070205080204" pitchFamily="34" charset="-128"/>
                <a:cs typeface="+mn-cs"/>
              </a:rPr>
              <a:t> </a:t>
            </a:r>
            <a:br>
              <a:rPr kumimoji="0" lang="en-US" altLang="it-IT" sz="1400" b="0" i="0" u="sng" strike="noStrike" kern="0" cap="none" spc="0" normalizeH="0" baseline="0" noProof="0">
                <a:ln>
                  <a:noFill/>
                </a:ln>
                <a:solidFill>
                  <a:srgbClr val="CC0000"/>
                </a:solidFill>
                <a:effectLst/>
                <a:uLnTx/>
                <a:uFillTx/>
                <a:latin typeface="Arial" panose="020B0604020202020204" pitchFamily="34" charset="0"/>
                <a:ea typeface="ＭＳ Ｐゴシック" panose="020B0600070205080204" pitchFamily="34" charset="-128"/>
                <a:cs typeface="+mn-cs"/>
              </a:rPr>
            </a:br>
            <a:r>
              <a:rPr kumimoji="0" lang="en-US" altLang="it-IT" sz="1400" b="0" i="0" u="none" strike="noStrike" kern="0" cap="none" spc="0" normalizeH="0" baseline="0" noProof="0">
                <a:ln>
                  <a:noFill/>
                </a:ln>
                <a:solidFill>
                  <a:srgbClr val="000066"/>
                </a:solidFill>
                <a:effectLst/>
                <a:uLnTx/>
                <a:uFillTx/>
                <a:latin typeface="Arial" panose="020B0604020202020204" pitchFamily="34" charset="0"/>
                <a:ea typeface="ＭＳ Ｐゴシック" panose="020B0600070205080204" pitchFamily="34" charset="-128"/>
                <a:cs typeface="+mn-cs"/>
              </a:rPr>
              <a:t>to control the </a:t>
            </a:r>
            <a:br>
              <a:rPr kumimoji="0" lang="en-US" altLang="it-IT" sz="1400" b="0" i="0" u="none" strike="noStrike" kern="0" cap="none" spc="0" normalizeH="0" baseline="0" noProof="0">
                <a:ln>
                  <a:noFill/>
                </a:ln>
                <a:solidFill>
                  <a:srgbClr val="000066"/>
                </a:solidFill>
                <a:effectLst/>
                <a:uLnTx/>
                <a:uFillTx/>
                <a:latin typeface="Arial" panose="020B0604020202020204" pitchFamily="34" charset="0"/>
                <a:ea typeface="ＭＳ Ｐゴシック" panose="020B0600070205080204" pitchFamily="34" charset="-128"/>
                <a:cs typeface="+mn-cs"/>
              </a:rPr>
            </a:br>
            <a:r>
              <a:rPr kumimoji="0" lang="en-US" altLang="it-IT" sz="1400" b="1" i="0" u="none" strike="noStrike" kern="0" cap="none" spc="0" normalizeH="0" baseline="0" noProof="0">
                <a:ln>
                  <a:noFill/>
                </a:ln>
                <a:solidFill>
                  <a:srgbClr val="000066"/>
                </a:solidFill>
                <a:effectLst/>
                <a:uLnTx/>
                <a:uFillTx/>
                <a:latin typeface="Arial" panose="020B0604020202020204" pitchFamily="34" charset="0"/>
                <a:ea typeface="ＭＳ Ｐゴシック" panose="020B0600070205080204" pitchFamily="34" charset="-128"/>
                <a:cs typeface="+mn-cs"/>
              </a:rPr>
              <a:t>expression</a:t>
            </a:r>
            <a:r>
              <a:rPr kumimoji="0" lang="en-US" altLang="it-IT" sz="1400" b="0" i="0" u="none" strike="noStrike" kern="0" cap="none" spc="0" normalizeH="0" baseline="0" noProof="0">
                <a:ln>
                  <a:noFill/>
                </a:ln>
                <a:solidFill>
                  <a:srgbClr val="000066"/>
                </a:solidFill>
                <a:effectLst/>
                <a:uLnTx/>
                <a:uFillTx/>
                <a:latin typeface="Arial" panose="020B0604020202020204" pitchFamily="34" charset="0"/>
                <a:ea typeface="ＭＳ Ｐゴシック" panose="020B0600070205080204" pitchFamily="34" charset="-128"/>
                <a:cs typeface="+mn-cs"/>
              </a:rPr>
              <a:t> </a:t>
            </a:r>
          </a:p>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400" b="0" i="0" u="none" strike="noStrike" kern="0" cap="none" spc="0" normalizeH="0" baseline="0" noProof="0">
                <a:ln>
                  <a:noFill/>
                </a:ln>
                <a:solidFill>
                  <a:srgbClr val="000066"/>
                </a:solidFill>
                <a:effectLst/>
                <a:uLnTx/>
                <a:uFillTx/>
                <a:latin typeface="Arial" panose="020B0604020202020204" pitchFamily="34" charset="0"/>
                <a:ea typeface="ＭＳ Ｐゴシック" panose="020B0600070205080204" pitchFamily="34" charset="-128"/>
                <a:cs typeface="+mn-cs"/>
              </a:rPr>
              <a:t>or </a:t>
            </a:r>
            <a:r>
              <a:rPr kumimoji="0" lang="en-US" altLang="it-IT" sz="1400" b="1" i="0" u="none" strike="noStrike" kern="0" cap="none" spc="0" normalizeH="0" baseline="0" noProof="0">
                <a:ln>
                  <a:noFill/>
                </a:ln>
                <a:solidFill>
                  <a:srgbClr val="000066"/>
                </a:solidFill>
                <a:effectLst/>
                <a:uLnTx/>
                <a:uFillTx/>
                <a:latin typeface="Arial" panose="020B0604020202020204" pitchFamily="34" charset="0"/>
                <a:ea typeface="ＭＳ Ｐゴシック" panose="020B0600070205080204" pitchFamily="34" charset="-128"/>
                <a:cs typeface="+mn-cs"/>
              </a:rPr>
              <a:t>replication</a:t>
            </a:r>
            <a:r>
              <a:rPr kumimoji="0" lang="en-US" altLang="it-IT" sz="1400" b="0" i="0" u="none" strike="noStrike" kern="0" cap="none" spc="0" normalizeH="0" baseline="0" noProof="0">
                <a:ln>
                  <a:noFill/>
                </a:ln>
                <a:solidFill>
                  <a:srgbClr val="000066"/>
                </a:solidFill>
                <a:effectLst/>
                <a:uLnTx/>
                <a:uFillTx/>
                <a:latin typeface="Arial" panose="020B0604020202020204" pitchFamily="34" charset="0"/>
                <a:ea typeface="ＭＳ Ｐゴシック" panose="020B0600070205080204" pitchFamily="34" charset="-128"/>
                <a:cs typeface="+mn-cs"/>
              </a:rPr>
              <a:t>  of  </a:t>
            </a:r>
          </a:p>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400" b="0" i="0" u="none" strike="noStrike" kern="0" cap="none" spc="0" normalizeH="0" baseline="0" noProof="0">
                <a:ln>
                  <a:noFill/>
                </a:ln>
                <a:solidFill>
                  <a:srgbClr val="000066"/>
                </a:solidFill>
                <a:effectLst/>
                <a:uLnTx/>
                <a:uFillTx/>
                <a:latin typeface="Arial" panose="020B0604020202020204" pitchFamily="34" charset="0"/>
                <a:ea typeface="ＭＳ Ｐゴシック" panose="020B0600070205080204" pitchFamily="34" charset="-128"/>
                <a:cs typeface="+mn-cs"/>
              </a:rPr>
              <a:t>chromosomal regions</a:t>
            </a:r>
          </a:p>
        </p:txBody>
      </p:sp>
      <p:sp>
        <p:nvSpPr>
          <p:cNvPr id="51205" name="Text Box 4"/>
          <p:cNvSpPr txBox="1">
            <a:spLocks noChangeArrowheads="1"/>
          </p:cNvSpPr>
          <p:nvPr/>
        </p:nvSpPr>
        <p:spPr bwMode="auto">
          <a:xfrm>
            <a:off x="1524001" y="4221489"/>
            <a:ext cx="2124075" cy="2248950"/>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400" b="0" i="0" u="none" strike="noStrike" kern="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E.g.  generally, </a:t>
            </a:r>
            <a:br>
              <a:rPr kumimoji="0" lang="en-US" altLang="it-IT" sz="1400" b="0" i="0" u="none" strike="noStrike" kern="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br>
            <a:r>
              <a:rPr kumimoji="0" lang="en-US" altLang="it-IT" sz="1400" b="1" i="1" u="sng" strike="noStrike" kern="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Histone Acetylation </a:t>
            </a:r>
            <a:br>
              <a:rPr kumimoji="0" lang="en-US" altLang="it-IT" sz="1400" b="1" i="1" u="sng" strike="noStrike" kern="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br>
            <a:r>
              <a:rPr kumimoji="0" lang="en-US" altLang="it-IT" sz="1400" b="0" i="1" u="none" strike="noStrike" kern="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is associated with </a:t>
            </a:r>
            <a:r>
              <a:rPr kumimoji="0" lang="en-US" altLang="it-IT" sz="1400" b="1" i="1" u="sng" strike="noStrike" kern="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
            </a:r>
            <a:br>
              <a:rPr kumimoji="0" lang="en-US" altLang="it-IT" sz="1400" b="1" i="1" u="sng" strike="noStrike" kern="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br>
            <a:r>
              <a:rPr kumimoji="0" lang="en-US" altLang="it-IT" sz="1400" b="1" i="1" u="sng" strike="noStrike" kern="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transcriptionally </a:t>
            </a:r>
            <a:br>
              <a:rPr kumimoji="0" lang="en-US" altLang="it-IT" sz="1400" b="1" i="1" u="sng" strike="noStrike" kern="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br>
            <a:r>
              <a:rPr kumimoji="0" lang="en-US" altLang="it-IT" sz="1400" b="1" i="1" u="sng" strike="noStrike" kern="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active</a:t>
            </a:r>
            <a:r>
              <a:rPr kumimoji="0" lang="en-US" altLang="it-IT" sz="1400" b="0" i="1" u="sng" strike="noStrike" kern="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 </a:t>
            </a:r>
            <a:r>
              <a:rPr kumimoji="0" lang="en-US" altLang="it-IT" sz="1400" b="1" i="1" u="sng" strike="noStrike" kern="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genes</a:t>
            </a:r>
          </a:p>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kumimoji="0" lang="en-US" altLang="it-IT" sz="1400" b="1" i="1" u="sng" strike="noStrike" kern="0" cap="none" spc="0" normalizeH="0" baseline="0" noProof="0">
              <a:ln>
                <a:noFill/>
              </a:ln>
              <a:solidFill>
                <a:srgbClr val="ED181E"/>
              </a:solidFill>
              <a:effectLst/>
              <a:uLnTx/>
              <a:uFillTx/>
              <a:latin typeface="Arial" panose="020B0604020202020204" pitchFamily="34" charset="0"/>
              <a:ea typeface="ＭＳ Ｐゴシック" panose="020B0600070205080204" pitchFamily="34" charset="-128"/>
              <a:cs typeface="+mn-cs"/>
            </a:endParaRPr>
          </a:p>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400" b="1" i="1" u="sng" strike="noStrike" kern="0" cap="none" spc="0" normalizeH="0" baseline="0" noProof="0">
                <a:ln>
                  <a:noFill/>
                </a:ln>
                <a:solidFill>
                  <a:srgbClr val="ED181E"/>
                </a:solidFill>
                <a:effectLst/>
                <a:uLnTx/>
                <a:uFillTx/>
                <a:latin typeface="Arial" panose="020B0604020202020204" pitchFamily="34" charset="0"/>
                <a:ea typeface="ＭＳ Ｐゴシック" panose="020B0600070205080204" pitchFamily="34" charset="-128"/>
                <a:cs typeface="+mn-cs"/>
              </a:rPr>
              <a:t>Deacetylation</a:t>
            </a:r>
            <a:r>
              <a:rPr kumimoji="0" lang="en-US" altLang="it-IT" sz="1400" b="0" i="0" u="none" strike="noStrike" kern="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t>
            </a:r>
            <a:br>
              <a:rPr kumimoji="0" lang="en-US" altLang="it-IT" sz="1400" b="0" i="0" u="none" strike="noStrike" kern="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br>
            <a:r>
              <a:rPr kumimoji="0" lang="en-US" altLang="it-IT" sz="1400" b="0" i="0" u="none" strike="noStrike" kern="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is associated with </a:t>
            </a:r>
            <a:br>
              <a:rPr kumimoji="0" lang="en-US" altLang="it-IT" sz="1400" b="0" i="0" u="none" strike="noStrike" kern="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br>
            <a:r>
              <a:rPr kumimoji="0" lang="en-US" altLang="it-IT" sz="1400" b="1" i="0" u="sng" strike="noStrike" kern="0" cap="none" spc="0" normalizeH="0" baseline="0" noProof="0">
                <a:ln>
                  <a:noFill/>
                </a:ln>
                <a:solidFill>
                  <a:srgbClr val="ED181E"/>
                </a:solidFill>
                <a:effectLst/>
                <a:uLnTx/>
                <a:uFillTx/>
                <a:latin typeface="Arial" panose="020B0604020202020204" pitchFamily="34" charset="0"/>
                <a:ea typeface="ＭＳ Ｐゴシック" panose="020B0600070205080204" pitchFamily="34" charset="-128"/>
                <a:cs typeface="+mn-cs"/>
              </a:rPr>
              <a:t>inactive genes</a:t>
            </a:r>
            <a:br>
              <a:rPr kumimoji="0" lang="en-US" altLang="it-IT" sz="1400" b="1" i="0" u="sng" strike="noStrike" kern="0" cap="none" spc="0" normalizeH="0" baseline="0" noProof="0">
                <a:ln>
                  <a:noFill/>
                </a:ln>
                <a:solidFill>
                  <a:srgbClr val="ED181E"/>
                </a:solidFill>
                <a:effectLst/>
                <a:uLnTx/>
                <a:uFillTx/>
                <a:latin typeface="Arial" panose="020B0604020202020204" pitchFamily="34" charset="0"/>
                <a:ea typeface="ＭＳ Ｐゴシック" panose="020B0600070205080204" pitchFamily="34" charset="-128"/>
                <a:cs typeface="+mn-cs"/>
              </a:rPr>
            </a:br>
            <a:r>
              <a:rPr kumimoji="0" lang="en-US" altLang="it-IT" sz="1400" b="1" i="0" u="sng" strike="noStrike" kern="0" cap="none" spc="0" normalizeH="0" baseline="0" noProof="0">
                <a:ln>
                  <a:noFill/>
                </a:ln>
                <a:solidFill>
                  <a:srgbClr val="ED181E"/>
                </a:solidFill>
                <a:effectLst/>
                <a:uLnTx/>
                <a:uFillTx/>
                <a:latin typeface="Arial" panose="020B0604020202020204" pitchFamily="34" charset="0"/>
                <a:ea typeface="ＭＳ Ｐゴシック" panose="020B0600070205080204" pitchFamily="34" charset="-128"/>
                <a:cs typeface="+mn-cs"/>
              </a:rPr>
              <a:t>(= gene silencing)</a:t>
            </a:r>
          </a:p>
        </p:txBody>
      </p:sp>
      <p:sp>
        <p:nvSpPr>
          <p:cNvPr id="51206" name="AutoShape 5"/>
          <p:cNvSpPr>
            <a:spLocks noChangeArrowheads="1"/>
          </p:cNvSpPr>
          <p:nvPr/>
        </p:nvSpPr>
        <p:spPr bwMode="auto">
          <a:xfrm>
            <a:off x="2452688" y="3643313"/>
            <a:ext cx="214312" cy="500062"/>
          </a:xfrm>
          <a:prstGeom prst="downArrow">
            <a:avLst>
              <a:gd name="adj1" fmla="val 50000"/>
              <a:gd name="adj2" fmla="val 50005"/>
            </a:avLst>
          </a:prstGeom>
          <a:solidFill>
            <a:srgbClr val="4F81BD"/>
          </a:solidFill>
          <a:ln w="25560">
            <a:solidFill>
              <a:srgbClr val="385D8A"/>
            </a:solidFill>
            <a:miter lim="800000"/>
            <a:headEnd/>
            <a:tailEnd/>
          </a:ln>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fr-FR" altLang="it-IT" sz="18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pic>
        <p:nvPicPr>
          <p:cNvPr id="10752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3975" y="5806141"/>
            <a:ext cx="433388" cy="649287"/>
          </a:xfrm>
          <a:prstGeom prst="rect">
            <a:avLst/>
          </a:prstGeom>
          <a:noFill/>
          <a:ln w="936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51208" name="AutoShape 7"/>
          <p:cNvSpPr>
            <a:spLocks noChangeArrowheads="1"/>
          </p:cNvSpPr>
          <p:nvPr/>
        </p:nvSpPr>
        <p:spPr bwMode="auto">
          <a:xfrm>
            <a:off x="3071815" y="1557991"/>
            <a:ext cx="1511300" cy="287337"/>
          </a:xfrm>
          <a:prstGeom prst="rightArrow">
            <a:avLst>
              <a:gd name="adj1" fmla="val 50000"/>
              <a:gd name="adj2" fmla="val 131492"/>
            </a:avLst>
          </a:prstGeom>
          <a:solidFill>
            <a:srgbClr val="FFFF00"/>
          </a:solidFill>
          <a:ln w="9360">
            <a:solidFill>
              <a:srgbClr val="0000FF"/>
            </a:solidFill>
            <a:miter lim="800000"/>
            <a:headEnd/>
            <a:tailEnd/>
          </a:ln>
          <a:effectLst>
            <a:outerShdw dist="17819" dir="2700000" algn="ctr" rotWithShape="0">
              <a:srgbClr val="000099"/>
            </a:outerShdw>
          </a:effectLst>
        </p:spPr>
        <p:txBody>
          <a:bodyPr wrap="none" anchor="ctr"/>
          <a:lstStyle>
            <a:lvl1pPr defTabSz="457200">
              <a:defRPr>
                <a:solidFill>
                  <a:schemeClr val="tx1"/>
                </a:solidFill>
                <a:latin typeface="Arial" panose="020B0604020202020204" pitchFamily="34" charset="0"/>
              </a:defRPr>
            </a:lvl1pPr>
            <a:lvl2pPr marL="742950" indent="-285750" defTabSz="457200">
              <a:defRPr>
                <a:solidFill>
                  <a:schemeClr val="tx1"/>
                </a:solidFill>
                <a:latin typeface="Arial" panose="020B0604020202020204" pitchFamily="34" charset="0"/>
              </a:defRPr>
            </a:lvl2pPr>
            <a:lvl3pPr marL="1143000" indent="-228600" defTabSz="457200">
              <a:defRPr>
                <a:solidFill>
                  <a:schemeClr val="tx1"/>
                </a:solidFill>
                <a:latin typeface="Arial" panose="020B0604020202020204" pitchFamily="34" charset="0"/>
              </a:defRPr>
            </a:lvl3pPr>
            <a:lvl4pPr marL="1600200" indent="-228600" defTabSz="457200">
              <a:defRPr>
                <a:solidFill>
                  <a:schemeClr val="tx1"/>
                </a:solidFill>
                <a:latin typeface="Arial" panose="020B0604020202020204" pitchFamily="34" charset="0"/>
              </a:defRPr>
            </a:lvl4pPr>
            <a:lvl5pPr marL="2057400" indent="-228600" defTabSz="4572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t-IT" altLang="it-IT" sz="18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83669165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Text Box 1"/>
          <p:cNvSpPr txBox="1">
            <a:spLocks noChangeArrowheads="1"/>
          </p:cNvSpPr>
          <p:nvPr/>
        </p:nvSpPr>
        <p:spPr bwMode="auto">
          <a:xfrm>
            <a:off x="4595864" y="117802"/>
            <a:ext cx="3000375" cy="525401"/>
          </a:xfrm>
          <a:prstGeom prst="rect">
            <a:avLst/>
          </a:prstGeom>
          <a:solidFill>
            <a:srgbClr val="DCE6F2"/>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2800" b="1" i="0" u="none" strike="noStrike" kern="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DNA methylation</a:t>
            </a:r>
          </a:p>
        </p:txBody>
      </p:sp>
      <p:sp>
        <p:nvSpPr>
          <p:cNvPr id="53251" name="Text Box 2"/>
          <p:cNvSpPr txBox="1">
            <a:spLocks noChangeArrowheads="1"/>
          </p:cNvSpPr>
          <p:nvPr/>
        </p:nvSpPr>
        <p:spPr bwMode="auto">
          <a:xfrm>
            <a:off x="1810183" y="928688"/>
            <a:ext cx="7677151" cy="1202510"/>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800" b="1" i="0" u="sng" strike="noStrike" kern="0" cap="none" spc="0" normalizeH="0" baseline="0" noProof="0">
                <a:ln>
                  <a:noFill/>
                </a:ln>
                <a:solidFill>
                  <a:srgbClr val="CC0000"/>
                </a:solidFill>
                <a:effectLst/>
                <a:uLnTx/>
                <a:uFillTx/>
                <a:latin typeface="Calibri" panose="020F0502020204030204" pitchFamily="34" charset="0"/>
                <a:ea typeface="ＭＳ Ｐゴシック" panose="020B0600070205080204" pitchFamily="34" charset="-128"/>
                <a:cs typeface="+mn-cs"/>
              </a:rPr>
              <a:t>Covalent modification of the DNA</a:t>
            </a:r>
            <a:r>
              <a:rPr kumimoji="0" lang="en-US" altLang="it-IT" sz="1800" b="0" i="0" u="none" strike="noStrike" kern="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 is important for gene silencing human cells. </a:t>
            </a:r>
          </a:p>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800" b="1" i="0" u="sng" strike="noStrike" kern="0" cap="none" spc="0" normalizeH="0" baseline="0" noProof="0">
                <a:ln>
                  <a:noFill/>
                </a:ln>
                <a:solidFill>
                  <a:srgbClr val="0000FF"/>
                </a:solidFill>
                <a:effectLst/>
                <a:uLnTx/>
                <a:uFillTx/>
                <a:latin typeface="Calibri" panose="020F0502020204030204" pitchFamily="34" charset="0"/>
                <a:ea typeface="ＭＳ Ｐゴシック" panose="020B0600070205080204" pitchFamily="34" charset="-128"/>
                <a:cs typeface="+mn-cs"/>
              </a:rPr>
              <a:t>Most genes have GC rich areas of DNA in their promoter regions.</a:t>
            </a:r>
            <a:r>
              <a:rPr kumimoji="0" lang="en-US" altLang="it-IT" sz="1800" b="0" i="0" u="sng" strike="noStrike" kern="0" cap="none" spc="0" normalizeH="0" baseline="0" noProof="0">
                <a:ln>
                  <a:noFill/>
                </a:ln>
                <a:solidFill>
                  <a:srgbClr val="0000FF"/>
                </a:solidFill>
                <a:effectLst/>
                <a:uLnTx/>
                <a:uFillTx/>
                <a:latin typeface="Calibri" panose="020F0502020204030204" pitchFamily="34" charset="0"/>
                <a:ea typeface="ＭＳ Ｐゴシック" panose="020B0600070205080204" pitchFamily="34" charset="-128"/>
                <a:cs typeface="+mn-cs"/>
              </a:rPr>
              <a:t>  </a:t>
            </a:r>
            <a:br>
              <a:rPr kumimoji="0" lang="en-US" altLang="it-IT" sz="1800" b="0" i="0" u="sng" strike="noStrike" kern="0" cap="none" spc="0" normalizeH="0" baseline="0" noProof="0">
                <a:ln>
                  <a:noFill/>
                </a:ln>
                <a:solidFill>
                  <a:srgbClr val="0000FF"/>
                </a:solidFill>
                <a:effectLst/>
                <a:uLnTx/>
                <a:uFillTx/>
                <a:latin typeface="Calibri" panose="020F0502020204030204" pitchFamily="34" charset="0"/>
                <a:ea typeface="ＭＳ Ｐゴシック" panose="020B0600070205080204" pitchFamily="34" charset="-128"/>
                <a:cs typeface="+mn-cs"/>
              </a:rPr>
            </a:br>
            <a:r>
              <a:rPr kumimoji="0" lang="en-US" altLang="it-IT" sz="1800" b="0" i="0" u="none" strike="noStrike" kern="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These are </a:t>
            </a:r>
            <a:r>
              <a:rPr kumimoji="0" lang="en-US" altLang="it-IT" sz="1800" b="0" i="0" u="sng" strike="noStrike" kern="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referred to as </a:t>
            </a:r>
            <a:r>
              <a:rPr kumimoji="0" lang="en-US" altLang="it-IT" sz="1800" b="0" i="0" u="sng" strike="noStrike" kern="0" cap="none" spc="0" normalizeH="0" baseline="0" noProof="0">
                <a:ln>
                  <a:noFill/>
                </a:ln>
                <a:solidFill>
                  <a:srgbClr val="0000FF"/>
                </a:solidFill>
                <a:effectLst/>
                <a:uLnTx/>
                <a:uFillTx/>
                <a:latin typeface="Calibri" panose="020F0502020204030204" pitchFamily="34" charset="0"/>
                <a:ea typeface="ＭＳ Ｐゴシック" panose="020B0600070205080204" pitchFamily="34" charset="-128"/>
                <a:cs typeface="+mn-cs"/>
              </a:rPr>
              <a:t>CpG islands</a:t>
            </a:r>
            <a:r>
              <a:rPr kumimoji="0" lang="en-US" altLang="it-IT" sz="1800" b="1" i="0" u="sng" strike="noStrike" kern="0" cap="none" spc="0" normalizeH="0" baseline="0" noProof="0">
                <a:ln>
                  <a:noFill/>
                </a:ln>
                <a:solidFill>
                  <a:srgbClr val="0000FF"/>
                </a:solidFill>
                <a:effectLst/>
                <a:uLnTx/>
                <a:uFillTx/>
                <a:latin typeface="Calibri" panose="020F0502020204030204" pitchFamily="34" charset="0"/>
                <a:ea typeface="ＭＳ Ｐゴシック" panose="020B0600070205080204" pitchFamily="34" charset="-128"/>
                <a:cs typeface="+mn-cs"/>
              </a:rPr>
              <a:t>.</a:t>
            </a:r>
          </a:p>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800" b="1" i="0" u="sng" strike="noStrike" kern="0" cap="none" spc="0" normalizeH="0" baseline="0" noProof="0">
                <a:ln>
                  <a:noFill/>
                </a:ln>
                <a:solidFill>
                  <a:srgbClr val="CC0000"/>
                </a:solidFill>
                <a:effectLst/>
                <a:uLnTx/>
                <a:uFillTx/>
                <a:latin typeface="Calibri" panose="020F0502020204030204" pitchFamily="34" charset="0"/>
                <a:ea typeface="ＭＳ Ｐゴシック" panose="020B0600070205080204" pitchFamily="34" charset="-128"/>
                <a:cs typeface="+mn-cs"/>
              </a:rPr>
              <a:t>Methylation of the C residues within the CpG islands leads to gene silencing</a:t>
            </a:r>
          </a:p>
        </p:txBody>
      </p:sp>
      <p:pic>
        <p:nvPicPr>
          <p:cNvPr id="10957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191" y="2443816"/>
            <a:ext cx="5992812" cy="441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3253" name="Oval 4"/>
          <p:cNvSpPr>
            <a:spLocks noChangeArrowheads="1"/>
          </p:cNvSpPr>
          <p:nvPr/>
        </p:nvSpPr>
        <p:spPr bwMode="auto">
          <a:xfrm>
            <a:off x="4381500" y="2643188"/>
            <a:ext cx="1143000" cy="914400"/>
          </a:xfrm>
          <a:prstGeom prst="ellipse">
            <a:avLst/>
          </a:prstGeom>
          <a:noFill/>
          <a:ln w="9360">
            <a:solidFill>
              <a:srgbClr val="ED181E"/>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fr-FR" altLang="it-IT" sz="18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53254" name="Rectangle 5"/>
          <p:cNvSpPr>
            <a:spLocks noChangeArrowheads="1"/>
          </p:cNvSpPr>
          <p:nvPr/>
        </p:nvSpPr>
        <p:spPr bwMode="auto">
          <a:xfrm>
            <a:off x="1919360" y="3644902"/>
            <a:ext cx="2605087" cy="371513"/>
          </a:xfrm>
          <a:prstGeom prst="rect">
            <a:avLst/>
          </a:prstGeom>
          <a:solidFill>
            <a:srgbClr val="EEECE1"/>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1800" b="0" i="0" u="none" strike="noStrike" kern="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(highly </a:t>
            </a:r>
            <a:r>
              <a:rPr kumimoji="0" lang="en-US" altLang="it-IT" sz="1800" b="0" i="1" u="none" strike="noStrike" kern="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unstable</a:t>
            </a:r>
            <a:r>
              <a:rPr kumimoji="0" lang="en-US" altLang="it-IT" sz="1800" b="0" i="0" u="none" strike="noStrike" kern="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t> base) </a:t>
            </a:r>
          </a:p>
        </p:txBody>
      </p:sp>
    </p:spTree>
    <p:extLst>
      <p:ext uri="{BB962C8B-B14F-4D97-AF65-F5344CB8AC3E}">
        <p14:creationId xmlns:p14="http://schemas.microsoft.com/office/powerpoint/2010/main" val="22182750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1618" name="Picture 2" descr="C:\Documents and Settings\Utente\Desktop\2013\- 13 dec\13 12 non coding RNAs\non coding RNA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9863" y="0"/>
            <a:ext cx="931227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e 2"/>
          <p:cNvSpPr>
            <a:spLocks noChangeArrowheads="1"/>
          </p:cNvSpPr>
          <p:nvPr/>
        </p:nvSpPr>
        <p:spPr bwMode="auto">
          <a:xfrm>
            <a:off x="2057835" y="3276608"/>
            <a:ext cx="500063" cy="500063"/>
          </a:xfrm>
          <a:prstGeom prst="ellipse">
            <a:avLst/>
          </a:prstGeom>
          <a:solidFill>
            <a:srgbClr val="FFFF00"/>
          </a:solidFill>
          <a:ln w="9525">
            <a:solidFill>
              <a:srgbClr val="4A7EBB"/>
            </a:solidFill>
            <a:round/>
            <a:headEnd/>
            <a:tailEnd/>
          </a:ln>
          <a:effectLst>
            <a:outerShdw blurRad="63500" dist="23000" dir="5400000" rotWithShape="0">
              <a:srgbClr val="000000">
                <a:alpha val="34999"/>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0" cap="none" spc="0" normalizeH="0" baseline="0" noProof="0">
                <a:ln>
                  <a:noFill/>
                </a:ln>
                <a:solidFill>
                  <a:srgbClr val="403152"/>
                </a:solidFill>
                <a:effectLst/>
                <a:uLnTx/>
                <a:uFillTx/>
                <a:latin typeface="Calibri" pitchFamily="34" charset="0"/>
                <a:ea typeface="+mn-ea"/>
                <a:cs typeface="+mn-cs"/>
              </a:rPr>
              <a:t>3</a:t>
            </a:r>
          </a:p>
        </p:txBody>
      </p:sp>
    </p:spTree>
    <p:extLst>
      <p:ext uri="{BB962C8B-B14F-4D97-AF65-F5344CB8AC3E}">
        <p14:creationId xmlns:p14="http://schemas.microsoft.com/office/powerpoint/2010/main" val="14867986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5152" y="1489075"/>
            <a:ext cx="7877175" cy="311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024" y="4769437"/>
            <a:ext cx="10896055" cy="1660527"/>
          </a:xfrm>
          <a:prstGeom prst="rect">
            <a:avLst/>
          </a:prstGeom>
          <a:noFill/>
          <a:ln w="5715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4" name="Rettangolo 3"/>
          <p:cNvSpPr>
            <a:spLocks noChangeArrowheads="1"/>
          </p:cNvSpPr>
          <p:nvPr/>
        </p:nvSpPr>
        <p:spPr bwMode="auto">
          <a:xfrm>
            <a:off x="0" y="1"/>
            <a:ext cx="12192000" cy="923330"/>
          </a:xfrm>
          <a:prstGeom prst="rect">
            <a:avLst/>
          </a:prstGeom>
          <a:solidFill>
            <a:srgbClr val="FFFFCC"/>
          </a:solidFill>
          <a:ln>
            <a:noFill/>
          </a:ln>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defTabSz="685800">
              <a:defRPr/>
            </a:pPr>
            <a:r>
              <a:rPr lang="en-US" altLang="it-IT" b="1" u="sng" kern="0" dirty="0">
                <a:solidFill>
                  <a:srgbClr val="0033CC"/>
                </a:solidFill>
                <a:effectLst>
                  <a:outerShdw blurRad="38100" dist="38100" dir="2700000" algn="tl">
                    <a:srgbClr val="000000">
                      <a:alpha val="43137"/>
                    </a:srgbClr>
                  </a:outerShdw>
                </a:effectLst>
                <a:highlight>
                  <a:srgbClr val="FFFF00"/>
                </a:highlight>
                <a:latin typeface="Calibri" panose="020F0502020204030204" pitchFamily="34" charset="0"/>
                <a:cs typeface="Arial"/>
              </a:rPr>
              <a:t>Transposable elements can be seen as a </a:t>
            </a:r>
            <a:r>
              <a:rPr lang="en-US" altLang="it-IT" b="1" kern="0" dirty="0">
                <a:solidFill>
                  <a:srgbClr val="0033CC"/>
                </a:solidFill>
                <a:effectLst>
                  <a:outerShdw blurRad="38100" dist="38100" dir="2700000" algn="tl">
                    <a:srgbClr val="000000">
                      <a:alpha val="43137"/>
                    </a:srgbClr>
                  </a:outerShdw>
                </a:effectLst>
                <a:highlight>
                  <a:srgbClr val="FFFF00"/>
                </a:highlight>
                <a:latin typeface="Calibri" panose="020F0502020204030204" pitchFamily="34" charset="0"/>
                <a:cs typeface="Arial"/>
              </a:rPr>
              <a:t>natural genetic engineering system </a:t>
            </a:r>
            <a:r>
              <a:rPr lang="en-US" altLang="it-IT" b="1" u="sng" kern="0" dirty="0">
                <a:solidFill>
                  <a:srgbClr val="0033CC"/>
                </a:solidFill>
                <a:effectLst>
                  <a:outerShdw blurRad="38100" dist="38100" dir="2700000" algn="tl">
                    <a:srgbClr val="000000">
                      <a:alpha val="43137"/>
                    </a:srgbClr>
                  </a:outerShdw>
                </a:effectLst>
                <a:highlight>
                  <a:srgbClr val="FFFF00"/>
                </a:highlight>
                <a:latin typeface="Calibri" panose="020F0502020204030204" pitchFamily="34" charset="0"/>
                <a:cs typeface="Arial"/>
              </a:rPr>
              <a:t>capable of acting </a:t>
            </a:r>
            <a:r>
              <a:rPr lang="en-US" altLang="it-IT" kern="0" dirty="0">
                <a:solidFill>
                  <a:srgbClr val="000000"/>
                </a:solidFill>
                <a:latin typeface="Calibri" panose="020F0502020204030204" pitchFamily="34" charset="0"/>
                <a:cs typeface="Arial"/>
              </a:rPr>
              <a:t>not just on one location at a time but </a:t>
            </a:r>
            <a:r>
              <a:rPr lang="en-US" altLang="it-IT" b="1" u="sng" kern="0" dirty="0">
                <a:solidFill>
                  <a:srgbClr val="0033CC"/>
                </a:solidFill>
                <a:effectLst>
                  <a:outerShdw blurRad="38100" dist="38100" dir="2700000" algn="tl">
                    <a:srgbClr val="000000">
                      <a:alpha val="43137"/>
                    </a:srgbClr>
                  </a:outerShdw>
                </a:effectLst>
                <a:highlight>
                  <a:srgbClr val="FFFF00"/>
                </a:highlight>
                <a:latin typeface="Calibri" panose="020F0502020204030204" pitchFamily="34" charset="0"/>
                <a:cs typeface="Arial"/>
              </a:rPr>
              <a:t>on the genome as a whole </a:t>
            </a:r>
            <a:r>
              <a:rPr lang="en-US" altLang="it-IT" kern="0" dirty="0">
                <a:solidFill>
                  <a:srgbClr val="000000"/>
                </a:solidFill>
                <a:latin typeface="Calibri" panose="020F0502020204030204" pitchFamily="34" charset="0"/>
                <a:cs typeface="Arial"/>
              </a:rPr>
              <a:t>..This dynamic view of the genome has been illustrated most impressively by </a:t>
            </a:r>
            <a:r>
              <a:rPr lang="en-US" altLang="it-IT" i="1" kern="0" dirty="0">
                <a:solidFill>
                  <a:srgbClr val="000000"/>
                </a:solidFill>
                <a:latin typeface="Calibri" panose="020F0502020204030204" pitchFamily="34" charset="0"/>
                <a:cs typeface="Arial"/>
              </a:rPr>
              <a:t>Shapiro</a:t>
            </a:r>
            <a:r>
              <a:rPr lang="en-US" altLang="it-IT" kern="0" dirty="0">
                <a:solidFill>
                  <a:srgbClr val="000000"/>
                </a:solidFill>
                <a:latin typeface="Calibri" panose="020F0502020204030204" pitchFamily="34" charset="0"/>
                <a:cs typeface="Arial"/>
              </a:rPr>
              <a:t>  who stated that </a:t>
            </a:r>
            <a:r>
              <a:rPr lang="en-US" altLang="it-IT" b="1" u="sng" kern="0" dirty="0">
                <a:solidFill>
                  <a:srgbClr val="0033CC"/>
                </a:solidFill>
                <a:effectLst>
                  <a:outerShdw blurRad="38100" dist="38100" dir="2700000" algn="tl">
                    <a:srgbClr val="000000">
                      <a:alpha val="43137"/>
                    </a:srgbClr>
                  </a:outerShdw>
                </a:effectLst>
                <a:highlight>
                  <a:srgbClr val="FFFF00"/>
                </a:highlight>
                <a:latin typeface="Calibri" panose="020F0502020204030204" pitchFamily="34" charset="0"/>
                <a:cs typeface="Arial"/>
              </a:rPr>
              <a:t>the genome is composed of modular units arranged  in a “Lego-like” manner that can be altered under circumstances</a:t>
            </a:r>
            <a:endParaRPr lang="it-IT" altLang="it-IT" b="1" u="sng" kern="0" dirty="0">
              <a:solidFill>
                <a:srgbClr val="0033CC"/>
              </a:solidFill>
              <a:effectLst>
                <a:outerShdw blurRad="38100" dist="38100" dir="2700000" algn="tl">
                  <a:srgbClr val="000000">
                    <a:alpha val="43137"/>
                  </a:srgbClr>
                </a:outerShdw>
              </a:effectLst>
              <a:highlight>
                <a:srgbClr val="FFFF00"/>
              </a:highlight>
              <a:latin typeface="Calibri" panose="020F0502020204030204" pitchFamily="34" charset="0"/>
              <a:cs typeface="Arial"/>
            </a:endParaRPr>
          </a:p>
        </p:txBody>
      </p:sp>
      <p:sp>
        <p:nvSpPr>
          <p:cNvPr id="2" name="Rettangolo 1"/>
          <p:cNvSpPr/>
          <p:nvPr/>
        </p:nvSpPr>
        <p:spPr bwMode="auto">
          <a:xfrm>
            <a:off x="6064251" y="3878267"/>
            <a:ext cx="3024188" cy="46037"/>
          </a:xfrm>
          <a:prstGeom prst="rect">
            <a:avLst/>
          </a:prstGeom>
          <a:solidFill>
            <a:srgbClr val="0033CC"/>
          </a:solidFill>
          <a:ln w="9525" cap="flat" cmpd="sng" algn="ctr">
            <a:solidFill>
              <a:srgbClr val="0033CC"/>
            </a:solidFill>
            <a:prstDash val="solid"/>
            <a:round/>
            <a:headEnd type="none" w="med" len="med"/>
            <a:tailEnd type="none" w="med" len="med"/>
          </a:ln>
          <a:effectLst/>
        </p:spPr>
        <p:txBody>
          <a:bodyPr lIns="68580" tIns="34290" rIns="68580" bIns="34290"/>
          <a:lstStyle/>
          <a:p>
            <a:pPr defTabSz="685800">
              <a:defRPr/>
            </a:pPr>
            <a:endParaRPr lang="it-IT" sz="1350" b="1" kern="0">
              <a:solidFill>
                <a:sysClr val="windowText" lastClr="000000"/>
              </a:solidFill>
              <a:cs typeface="Arial"/>
            </a:endParaRPr>
          </a:p>
        </p:txBody>
      </p:sp>
      <p:sp>
        <p:nvSpPr>
          <p:cNvPr id="6" name="Rettangolo 5"/>
          <p:cNvSpPr/>
          <p:nvPr/>
        </p:nvSpPr>
        <p:spPr bwMode="auto">
          <a:xfrm flipV="1">
            <a:off x="734557" y="6059617"/>
            <a:ext cx="4142243" cy="45719"/>
          </a:xfrm>
          <a:prstGeom prst="rect">
            <a:avLst/>
          </a:prstGeom>
          <a:solidFill>
            <a:srgbClr val="0033CC"/>
          </a:solidFill>
          <a:ln w="9525" cap="flat" cmpd="sng" algn="ctr">
            <a:solidFill>
              <a:srgbClr val="0033CC"/>
            </a:solidFill>
            <a:prstDash val="solid"/>
            <a:round/>
            <a:headEnd type="none" w="med" len="med"/>
            <a:tailEnd type="none" w="med" len="med"/>
          </a:ln>
          <a:effectLst/>
        </p:spPr>
        <p:txBody>
          <a:bodyPr lIns="68580" tIns="34290" rIns="68580" bIns="34290"/>
          <a:lstStyle/>
          <a:p>
            <a:pPr defTabSz="685800">
              <a:defRPr/>
            </a:pPr>
            <a:endParaRPr lang="it-IT" sz="1350" b="1" kern="0">
              <a:solidFill>
                <a:sysClr val="windowText" lastClr="000000"/>
              </a:solidFill>
              <a:cs typeface="Arial"/>
            </a:endParaRPr>
          </a:p>
        </p:txBody>
      </p:sp>
      <p:sp>
        <p:nvSpPr>
          <p:cNvPr id="7" name="Rettangolo 6"/>
          <p:cNvSpPr/>
          <p:nvPr/>
        </p:nvSpPr>
        <p:spPr bwMode="auto">
          <a:xfrm>
            <a:off x="3018519" y="5772420"/>
            <a:ext cx="4764768" cy="45719"/>
          </a:xfrm>
          <a:prstGeom prst="rect">
            <a:avLst/>
          </a:prstGeom>
          <a:solidFill>
            <a:srgbClr val="0033CC"/>
          </a:solidFill>
          <a:ln w="9525" cap="flat" cmpd="sng" algn="ctr">
            <a:solidFill>
              <a:srgbClr val="0033CC"/>
            </a:solidFill>
            <a:prstDash val="solid"/>
            <a:round/>
            <a:headEnd type="none" w="med" len="med"/>
            <a:tailEnd type="none" w="med" len="med"/>
          </a:ln>
          <a:effectLst/>
        </p:spPr>
        <p:txBody>
          <a:bodyPr lIns="68580" tIns="34290" rIns="68580" bIns="34290"/>
          <a:lstStyle/>
          <a:p>
            <a:pPr defTabSz="685800">
              <a:defRPr/>
            </a:pPr>
            <a:endParaRPr lang="it-IT" sz="1350" b="1" kern="0">
              <a:solidFill>
                <a:sysClr val="windowText" lastClr="000000"/>
              </a:solidFill>
              <a:cs typeface="Arial"/>
            </a:endParaRPr>
          </a:p>
        </p:txBody>
      </p:sp>
      <p:sp>
        <p:nvSpPr>
          <p:cNvPr id="8" name="Rettangolo 7"/>
          <p:cNvSpPr/>
          <p:nvPr/>
        </p:nvSpPr>
        <p:spPr bwMode="auto">
          <a:xfrm flipV="1">
            <a:off x="9320484" y="5475578"/>
            <a:ext cx="1782763" cy="46037"/>
          </a:xfrm>
          <a:prstGeom prst="rect">
            <a:avLst/>
          </a:prstGeom>
          <a:solidFill>
            <a:srgbClr val="0033CC"/>
          </a:solidFill>
          <a:ln w="9525" cap="flat" cmpd="sng" algn="ctr">
            <a:solidFill>
              <a:srgbClr val="0033CC"/>
            </a:solidFill>
            <a:prstDash val="solid"/>
            <a:round/>
            <a:headEnd type="none" w="med" len="med"/>
            <a:tailEnd type="none" w="med" len="med"/>
          </a:ln>
          <a:effectLst/>
        </p:spPr>
        <p:txBody>
          <a:bodyPr lIns="68580" tIns="34290" rIns="68580" bIns="34290"/>
          <a:lstStyle/>
          <a:p>
            <a:pPr defTabSz="685800">
              <a:defRPr/>
            </a:pPr>
            <a:endParaRPr lang="it-IT" sz="1350" b="1" kern="0">
              <a:solidFill>
                <a:sysClr val="windowText" lastClr="000000"/>
              </a:solidFill>
              <a:cs typeface="Arial"/>
            </a:endParaRPr>
          </a:p>
        </p:txBody>
      </p:sp>
      <p:sp>
        <p:nvSpPr>
          <p:cNvPr id="9" name="Rettangolo 8"/>
          <p:cNvSpPr/>
          <p:nvPr/>
        </p:nvSpPr>
        <p:spPr bwMode="auto">
          <a:xfrm>
            <a:off x="2805549" y="6368496"/>
            <a:ext cx="3893457" cy="53751"/>
          </a:xfrm>
          <a:prstGeom prst="rect">
            <a:avLst/>
          </a:prstGeom>
          <a:solidFill>
            <a:srgbClr val="0033CC"/>
          </a:solidFill>
          <a:ln w="9525" cap="flat" cmpd="sng" algn="ctr">
            <a:solidFill>
              <a:srgbClr val="0033CC"/>
            </a:solidFill>
            <a:prstDash val="solid"/>
            <a:round/>
            <a:headEnd type="none" w="med" len="med"/>
            <a:tailEnd type="none" w="med" len="med"/>
          </a:ln>
          <a:effectLst/>
        </p:spPr>
        <p:txBody>
          <a:bodyPr lIns="68580" tIns="34290" rIns="68580" bIns="34290"/>
          <a:lstStyle/>
          <a:p>
            <a:pPr defTabSz="685800">
              <a:defRPr/>
            </a:pPr>
            <a:endParaRPr lang="it-IT" sz="1350" b="1" kern="0">
              <a:solidFill>
                <a:sysClr val="windowText" lastClr="000000"/>
              </a:solidFill>
              <a:cs typeface="Arial"/>
            </a:endParaRPr>
          </a:p>
        </p:txBody>
      </p:sp>
      <p:sp>
        <p:nvSpPr>
          <p:cNvPr id="10" name="Rettangolo 9"/>
          <p:cNvSpPr/>
          <p:nvPr/>
        </p:nvSpPr>
        <p:spPr bwMode="auto">
          <a:xfrm>
            <a:off x="7396597" y="6385021"/>
            <a:ext cx="3384551" cy="74451"/>
          </a:xfrm>
          <a:prstGeom prst="rect">
            <a:avLst/>
          </a:prstGeom>
          <a:solidFill>
            <a:srgbClr val="0033CC"/>
          </a:solidFill>
          <a:ln w="9525" cap="flat" cmpd="sng" algn="ctr">
            <a:solidFill>
              <a:srgbClr val="0033CC"/>
            </a:solidFill>
            <a:prstDash val="solid"/>
            <a:round/>
            <a:headEnd type="none" w="med" len="med"/>
            <a:tailEnd type="none" w="med" len="med"/>
          </a:ln>
          <a:effectLst/>
        </p:spPr>
        <p:txBody>
          <a:bodyPr lIns="68580" tIns="34290" rIns="68580" bIns="34290"/>
          <a:lstStyle/>
          <a:p>
            <a:pPr defTabSz="685800">
              <a:defRPr/>
            </a:pPr>
            <a:endParaRPr lang="it-IT" sz="1350" b="1" kern="0">
              <a:solidFill>
                <a:sysClr val="windowText" lastClr="000000"/>
              </a:solidFill>
              <a:cs typeface="Arial"/>
            </a:endParaRPr>
          </a:p>
        </p:txBody>
      </p:sp>
      <p:sp>
        <p:nvSpPr>
          <p:cNvPr id="3" name="Ovale 2"/>
          <p:cNvSpPr/>
          <p:nvPr/>
        </p:nvSpPr>
        <p:spPr bwMode="auto">
          <a:xfrm>
            <a:off x="11449999" y="5123206"/>
            <a:ext cx="440780" cy="468777"/>
          </a:xfrm>
          <a:prstGeom prst="ellipse">
            <a:avLst/>
          </a:prstGeom>
          <a:solidFill>
            <a:srgbClr val="0033CC"/>
          </a:solidFill>
          <a:ln w="9525" cap="flat" cmpd="sng" algn="ctr">
            <a:solidFill>
              <a:srgbClr val="FFFF00"/>
            </a:solidFill>
            <a:prstDash val="solid"/>
            <a:round/>
            <a:headEnd type="none" w="med" len="med"/>
            <a:tailEnd type="none" w="med" len="med"/>
          </a:ln>
          <a:effectLst/>
        </p:spPr>
        <p:txBody>
          <a:bodyPr/>
          <a:lstStyle/>
          <a:p>
            <a:pPr>
              <a:defRPr/>
            </a:pPr>
            <a:r>
              <a:rPr lang="it-IT" b="1" kern="0" dirty="0">
                <a:solidFill>
                  <a:sysClr val="windowText" lastClr="000000"/>
                </a:solidFill>
                <a:highlight>
                  <a:srgbClr val="FFFF00"/>
                </a:highlight>
                <a:cs typeface="Arial"/>
              </a:rPr>
              <a:t>1</a:t>
            </a:r>
          </a:p>
        </p:txBody>
      </p:sp>
      <p:sp>
        <p:nvSpPr>
          <p:cNvPr id="12" name="Ovale 11"/>
          <p:cNvSpPr/>
          <p:nvPr/>
        </p:nvSpPr>
        <p:spPr bwMode="auto">
          <a:xfrm>
            <a:off x="2364335" y="5321488"/>
            <a:ext cx="440780" cy="468777"/>
          </a:xfrm>
          <a:prstGeom prst="ellipse">
            <a:avLst/>
          </a:prstGeom>
          <a:solidFill>
            <a:srgbClr val="0033CC"/>
          </a:solidFill>
          <a:ln w="9525" cap="flat" cmpd="sng" algn="ctr">
            <a:solidFill>
              <a:srgbClr val="FFFF00"/>
            </a:solidFill>
            <a:prstDash val="solid"/>
            <a:round/>
            <a:headEnd type="none" w="med" len="med"/>
            <a:tailEnd type="none" w="med" len="med"/>
          </a:ln>
          <a:effectLst/>
        </p:spPr>
        <p:txBody>
          <a:bodyPr/>
          <a:lstStyle/>
          <a:p>
            <a:pPr>
              <a:defRPr/>
            </a:pPr>
            <a:r>
              <a:rPr lang="it-IT" b="1" kern="0" dirty="0">
                <a:solidFill>
                  <a:sysClr val="windowText" lastClr="000000"/>
                </a:solidFill>
                <a:highlight>
                  <a:srgbClr val="FFFF00"/>
                </a:highlight>
                <a:cs typeface="Arial"/>
              </a:rPr>
              <a:t>2</a:t>
            </a:r>
          </a:p>
        </p:txBody>
      </p:sp>
      <p:sp>
        <p:nvSpPr>
          <p:cNvPr id="13" name="Ovale 12"/>
          <p:cNvSpPr/>
          <p:nvPr/>
        </p:nvSpPr>
        <p:spPr bwMode="auto">
          <a:xfrm>
            <a:off x="156803" y="5818139"/>
            <a:ext cx="440780" cy="468777"/>
          </a:xfrm>
          <a:prstGeom prst="ellipse">
            <a:avLst/>
          </a:prstGeom>
          <a:solidFill>
            <a:srgbClr val="0033CC"/>
          </a:solidFill>
          <a:ln w="9525" cap="flat" cmpd="sng" algn="ctr">
            <a:solidFill>
              <a:srgbClr val="FFFF00"/>
            </a:solidFill>
            <a:prstDash val="solid"/>
            <a:round/>
            <a:headEnd type="none" w="med" len="med"/>
            <a:tailEnd type="none" w="med" len="med"/>
          </a:ln>
          <a:effectLst/>
        </p:spPr>
        <p:txBody>
          <a:bodyPr/>
          <a:lstStyle/>
          <a:p>
            <a:pPr>
              <a:defRPr/>
            </a:pPr>
            <a:r>
              <a:rPr lang="it-IT" b="1" kern="0" dirty="0">
                <a:solidFill>
                  <a:sysClr val="windowText" lastClr="000000"/>
                </a:solidFill>
                <a:highlight>
                  <a:srgbClr val="FFFF00"/>
                </a:highlight>
                <a:cs typeface="Arial"/>
              </a:rPr>
              <a:t>3</a:t>
            </a:r>
          </a:p>
        </p:txBody>
      </p:sp>
      <p:sp>
        <p:nvSpPr>
          <p:cNvPr id="14" name="Ovale 13"/>
          <p:cNvSpPr/>
          <p:nvPr/>
        </p:nvSpPr>
        <p:spPr bwMode="auto">
          <a:xfrm>
            <a:off x="5180515" y="6395371"/>
            <a:ext cx="440780" cy="468777"/>
          </a:xfrm>
          <a:prstGeom prst="ellipse">
            <a:avLst/>
          </a:prstGeom>
          <a:solidFill>
            <a:srgbClr val="0033CC"/>
          </a:solidFill>
          <a:ln w="9525" cap="flat" cmpd="sng" algn="ctr">
            <a:solidFill>
              <a:srgbClr val="FFFF00"/>
            </a:solidFill>
            <a:prstDash val="solid"/>
            <a:round/>
            <a:headEnd type="none" w="med" len="med"/>
            <a:tailEnd type="none" w="med" len="med"/>
          </a:ln>
          <a:effectLst/>
        </p:spPr>
        <p:txBody>
          <a:bodyPr/>
          <a:lstStyle/>
          <a:p>
            <a:pPr>
              <a:defRPr/>
            </a:pPr>
            <a:r>
              <a:rPr lang="it-IT" b="1" kern="0" dirty="0">
                <a:solidFill>
                  <a:sysClr val="windowText" lastClr="000000"/>
                </a:solidFill>
                <a:highlight>
                  <a:srgbClr val="FFFF00"/>
                </a:highlight>
                <a:cs typeface="Arial"/>
              </a:rPr>
              <a:t>4</a:t>
            </a:r>
          </a:p>
        </p:txBody>
      </p:sp>
      <p:sp>
        <p:nvSpPr>
          <p:cNvPr id="15" name="Ovale 14"/>
          <p:cNvSpPr/>
          <p:nvPr/>
        </p:nvSpPr>
        <p:spPr bwMode="auto">
          <a:xfrm>
            <a:off x="10882859" y="6286916"/>
            <a:ext cx="440780" cy="468777"/>
          </a:xfrm>
          <a:prstGeom prst="ellipse">
            <a:avLst/>
          </a:prstGeom>
          <a:solidFill>
            <a:srgbClr val="0033CC"/>
          </a:solidFill>
          <a:ln w="9525" cap="flat" cmpd="sng" algn="ctr">
            <a:solidFill>
              <a:srgbClr val="FFFF00"/>
            </a:solidFill>
            <a:prstDash val="solid"/>
            <a:round/>
            <a:headEnd type="none" w="med" len="med"/>
            <a:tailEnd type="none" w="med" len="med"/>
          </a:ln>
          <a:effectLst/>
        </p:spPr>
        <p:txBody>
          <a:bodyPr/>
          <a:lstStyle/>
          <a:p>
            <a:pPr>
              <a:defRPr/>
            </a:pPr>
            <a:r>
              <a:rPr lang="it-IT" b="1" kern="0" dirty="0">
                <a:solidFill>
                  <a:sysClr val="windowText" lastClr="000000"/>
                </a:solidFill>
                <a:highlight>
                  <a:srgbClr val="FFFF00"/>
                </a:highlight>
                <a:cs typeface="Arial"/>
              </a:rPr>
              <a:t>5</a:t>
            </a:r>
          </a:p>
        </p:txBody>
      </p:sp>
    </p:spTree>
    <p:extLst>
      <p:ext uri="{BB962C8B-B14F-4D97-AF65-F5344CB8AC3E}">
        <p14:creationId xmlns:p14="http://schemas.microsoft.com/office/powerpoint/2010/main" val="7026856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629" y="-3151"/>
            <a:ext cx="8461827" cy="6874241"/>
          </a:xfrm>
          <a:prstGeom prst="rect">
            <a:avLst/>
          </a:prstGeom>
        </p:spPr>
      </p:pic>
      <p:sp>
        <p:nvSpPr>
          <p:cNvPr id="4" name="Rettangolo 3"/>
          <p:cNvSpPr/>
          <p:nvPr/>
        </p:nvSpPr>
        <p:spPr>
          <a:xfrm>
            <a:off x="8752115" y="333607"/>
            <a:ext cx="3149600" cy="923330"/>
          </a:xfrm>
          <a:prstGeom prst="rect">
            <a:avLst/>
          </a:prstGeom>
          <a:solidFill>
            <a:schemeClr val="bg1"/>
          </a:solidFill>
          <a:ln>
            <a:solidFill>
              <a:schemeClr val="tx2"/>
            </a:solidFill>
          </a:ln>
        </p:spPr>
        <p:txBody>
          <a:bodyPr wrap="square">
            <a:spAutoFit/>
          </a:bodyPr>
          <a:lstStyle/>
          <a:p>
            <a:pPr>
              <a:defRPr/>
            </a:pPr>
            <a:r>
              <a:rPr lang="it-IT" b="1" dirty="0">
                <a:solidFill>
                  <a:prstClr val="black"/>
                </a:solidFill>
              </a:rPr>
              <a:t>Adaptation to Global </a:t>
            </a:r>
            <a:r>
              <a:rPr lang="it-IT" b="1" dirty="0" err="1">
                <a:solidFill>
                  <a:prstClr val="black"/>
                </a:solidFill>
              </a:rPr>
              <a:t>Change</a:t>
            </a:r>
            <a:r>
              <a:rPr lang="it-IT" b="1" dirty="0">
                <a:solidFill>
                  <a:prstClr val="black"/>
                </a:solidFill>
              </a:rPr>
              <a:t>: A </a:t>
            </a:r>
            <a:r>
              <a:rPr lang="it-IT" b="1" u="sng" dirty="0" err="1">
                <a:solidFill>
                  <a:prstClr val="black"/>
                </a:solidFill>
                <a:effectLst>
                  <a:outerShdw blurRad="38100" dist="38100" dir="2700000" algn="tl">
                    <a:srgbClr val="000000">
                      <a:alpha val="43137"/>
                    </a:srgbClr>
                  </a:outerShdw>
                </a:effectLst>
                <a:highlight>
                  <a:srgbClr val="FFFF00"/>
                </a:highlight>
              </a:rPr>
              <a:t>Transposable</a:t>
            </a:r>
            <a:r>
              <a:rPr lang="it-IT" b="1" u="sng" dirty="0">
                <a:solidFill>
                  <a:prstClr val="black"/>
                </a:solidFill>
                <a:effectLst>
                  <a:outerShdw blurRad="38100" dist="38100" dir="2700000" algn="tl">
                    <a:srgbClr val="000000">
                      <a:alpha val="43137"/>
                    </a:srgbClr>
                  </a:outerShdw>
                </a:effectLst>
                <a:highlight>
                  <a:srgbClr val="FFFF00"/>
                </a:highlight>
              </a:rPr>
              <a:t> </a:t>
            </a:r>
            <a:r>
              <a:rPr lang="it-IT" b="1" u="sng" dirty="0" err="1">
                <a:solidFill>
                  <a:prstClr val="black"/>
                </a:solidFill>
                <a:effectLst>
                  <a:outerShdw blurRad="38100" dist="38100" dir="2700000" algn="tl">
                    <a:srgbClr val="000000">
                      <a:alpha val="43137"/>
                    </a:srgbClr>
                  </a:outerShdw>
                </a:effectLst>
                <a:highlight>
                  <a:srgbClr val="FFFF00"/>
                </a:highlight>
              </a:rPr>
              <a:t>Element</a:t>
            </a:r>
            <a:r>
              <a:rPr lang="it-IT" b="1" u="sng" dirty="0">
                <a:solidFill>
                  <a:prstClr val="black"/>
                </a:solidFill>
                <a:effectLst>
                  <a:outerShdw blurRad="38100" dist="38100" dir="2700000" algn="tl">
                    <a:srgbClr val="000000">
                      <a:alpha val="43137"/>
                    </a:srgbClr>
                  </a:outerShdw>
                </a:effectLst>
                <a:highlight>
                  <a:srgbClr val="FFFF00"/>
                </a:highlight>
              </a:rPr>
              <a:t>–Epigenetics </a:t>
            </a:r>
            <a:r>
              <a:rPr lang="it-IT" b="1" u="sng" dirty="0" err="1">
                <a:solidFill>
                  <a:prstClr val="black"/>
                </a:solidFill>
                <a:effectLst>
                  <a:outerShdw blurRad="38100" dist="38100" dir="2700000" algn="tl">
                    <a:srgbClr val="000000">
                      <a:alpha val="43137"/>
                    </a:srgbClr>
                  </a:outerShdw>
                </a:effectLst>
                <a:highlight>
                  <a:srgbClr val="FFFF00"/>
                </a:highlight>
              </a:rPr>
              <a:t>Perspective</a:t>
            </a:r>
            <a:endParaRPr lang="it-IT" b="1" u="sng" dirty="0">
              <a:solidFill>
                <a:prstClr val="black"/>
              </a:solidFill>
              <a:effectLst>
                <a:outerShdw blurRad="38100" dist="38100" dir="2700000" algn="tl">
                  <a:srgbClr val="000000">
                    <a:alpha val="43137"/>
                  </a:srgbClr>
                </a:outerShdw>
              </a:effectLst>
              <a:highlight>
                <a:srgbClr val="FFFF00"/>
              </a:highlight>
            </a:endParaRPr>
          </a:p>
        </p:txBody>
      </p:sp>
      <p:sp>
        <p:nvSpPr>
          <p:cNvPr id="5" name="Rettangolo 4"/>
          <p:cNvSpPr/>
          <p:nvPr/>
        </p:nvSpPr>
        <p:spPr>
          <a:xfrm>
            <a:off x="8752549" y="1894505"/>
            <a:ext cx="2945615" cy="923330"/>
          </a:xfrm>
          <a:prstGeom prst="rect">
            <a:avLst/>
          </a:prstGeom>
          <a:solidFill>
            <a:schemeClr val="bg1"/>
          </a:solidFill>
          <a:ln>
            <a:solidFill>
              <a:schemeClr val="tx2"/>
            </a:solidFill>
          </a:ln>
        </p:spPr>
        <p:txBody>
          <a:bodyPr wrap="none">
            <a:spAutoFit/>
          </a:bodyPr>
          <a:lstStyle/>
          <a:p>
            <a:pPr>
              <a:defRPr/>
            </a:pPr>
            <a:r>
              <a:rPr lang="en-US" dirty="0">
                <a:solidFill>
                  <a:prstClr val="black"/>
                </a:solidFill>
                <a:hlinkClick r:id="" action="ppaction://noaction"/>
              </a:rPr>
              <a:t>Trends in Ecology &amp; Evolution</a:t>
            </a:r>
          </a:p>
          <a:p>
            <a:pPr>
              <a:defRPr/>
            </a:pPr>
            <a:r>
              <a:rPr lang="en-US" dirty="0">
                <a:solidFill>
                  <a:prstClr val="black"/>
                </a:solidFill>
                <a:hlinkClick r:id="" action="ppaction://noaction"/>
              </a:rPr>
              <a:t>Volume 31, Issue 7</a:t>
            </a:r>
            <a:r>
              <a:rPr lang="en-US" dirty="0">
                <a:solidFill>
                  <a:prstClr val="black"/>
                </a:solidFill>
              </a:rPr>
              <a:t>, </a:t>
            </a:r>
            <a:br>
              <a:rPr lang="en-US" dirty="0">
                <a:solidFill>
                  <a:prstClr val="black"/>
                </a:solidFill>
              </a:rPr>
            </a:br>
            <a:r>
              <a:rPr lang="en-US" dirty="0">
                <a:solidFill>
                  <a:prstClr val="black"/>
                </a:solidFill>
              </a:rPr>
              <a:t>p514–526, July 2016</a:t>
            </a:r>
            <a:endParaRPr lang="it-IT" dirty="0">
              <a:solidFill>
                <a:prstClr val="black"/>
              </a:solidFill>
            </a:endParaRPr>
          </a:p>
        </p:txBody>
      </p:sp>
      <p:sp>
        <p:nvSpPr>
          <p:cNvPr id="6" name="Ovale 5"/>
          <p:cNvSpPr/>
          <p:nvPr/>
        </p:nvSpPr>
        <p:spPr>
          <a:xfrm>
            <a:off x="3178668" y="588899"/>
            <a:ext cx="391887" cy="41404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it-IT" dirty="0">
                <a:solidFill>
                  <a:srgbClr val="8064A2">
                    <a:lumMod val="75000"/>
                  </a:srgbClr>
                </a:solidFill>
              </a:rPr>
              <a:t>1</a:t>
            </a:r>
          </a:p>
        </p:txBody>
      </p:sp>
      <p:sp>
        <p:nvSpPr>
          <p:cNvPr id="7" name="Ovale 6"/>
          <p:cNvSpPr/>
          <p:nvPr/>
        </p:nvSpPr>
        <p:spPr>
          <a:xfrm>
            <a:off x="660404" y="4587585"/>
            <a:ext cx="391887" cy="41404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it-IT" dirty="0">
                <a:solidFill>
                  <a:srgbClr val="8064A2">
                    <a:lumMod val="75000"/>
                  </a:srgbClr>
                </a:solidFill>
              </a:rPr>
              <a:t>2</a:t>
            </a:r>
          </a:p>
        </p:txBody>
      </p:sp>
      <p:sp>
        <p:nvSpPr>
          <p:cNvPr id="8" name="Ovale 7"/>
          <p:cNvSpPr/>
          <p:nvPr/>
        </p:nvSpPr>
        <p:spPr>
          <a:xfrm>
            <a:off x="1967119" y="2800958"/>
            <a:ext cx="391887" cy="414049"/>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it-IT" dirty="0">
                <a:solidFill>
                  <a:prstClr val="black"/>
                </a:solidFill>
              </a:rPr>
              <a:t>3</a:t>
            </a:r>
          </a:p>
        </p:txBody>
      </p:sp>
    </p:spTree>
    <p:extLst>
      <p:ext uri="{BB962C8B-B14F-4D97-AF65-F5344CB8AC3E}">
        <p14:creationId xmlns:p14="http://schemas.microsoft.com/office/powerpoint/2010/main" val="8943978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 y="1"/>
            <a:ext cx="6153151" cy="6858000"/>
          </a:xfrm>
          <a:prstGeom prst="rect">
            <a:avLst/>
          </a:prstGeom>
        </p:spPr>
      </p:pic>
      <p:sp>
        <p:nvSpPr>
          <p:cNvPr id="5" name="Rettangolo 4"/>
          <p:cNvSpPr/>
          <p:nvPr/>
        </p:nvSpPr>
        <p:spPr>
          <a:xfrm>
            <a:off x="8796091" y="5740791"/>
            <a:ext cx="2975495" cy="923330"/>
          </a:xfrm>
          <a:prstGeom prst="rect">
            <a:avLst/>
          </a:prstGeom>
          <a:solidFill>
            <a:sysClr val="window" lastClr="FFFFFF"/>
          </a:solidFill>
          <a:ln>
            <a:solidFill>
              <a:srgbClr val="1F497D"/>
            </a:solidFill>
          </a:ln>
        </p:spPr>
        <p:txBody>
          <a:bodyPr wrap="none">
            <a:spAutoFit/>
          </a:bodyPr>
          <a:lstStyle/>
          <a:p>
            <a:pPr>
              <a:defRPr/>
            </a:pPr>
            <a:r>
              <a:rPr lang="en-US" kern="0" dirty="0">
                <a:solidFill>
                  <a:prstClr val="black"/>
                </a:solidFill>
                <a:hlinkClick r:id="" action="ppaction://noaction"/>
              </a:rPr>
              <a:t>Trends in Ecology &amp; Evolution</a:t>
            </a:r>
          </a:p>
          <a:p>
            <a:pPr>
              <a:defRPr/>
            </a:pPr>
            <a:r>
              <a:rPr lang="en-US" kern="0" dirty="0">
                <a:solidFill>
                  <a:prstClr val="black"/>
                </a:solidFill>
                <a:hlinkClick r:id="" action="ppaction://noaction"/>
              </a:rPr>
              <a:t>Volume 31, Issue 7</a:t>
            </a:r>
            <a:r>
              <a:rPr lang="en-US" kern="0" dirty="0">
                <a:solidFill>
                  <a:prstClr val="black"/>
                </a:solidFill>
              </a:rPr>
              <a:t>, </a:t>
            </a:r>
            <a:br>
              <a:rPr lang="en-US" kern="0" dirty="0">
                <a:solidFill>
                  <a:prstClr val="black"/>
                </a:solidFill>
              </a:rPr>
            </a:br>
            <a:r>
              <a:rPr lang="en-US" kern="0" dirty="0">
                <a:solidFill>
                  <a:prstClr val="black"/>
                </a:solidFill>
              </a:rPr>
              <a:t>p514–526, July 2016</a:t>
            </a:r>
            <a:endParaRPr lang="it-IT" kern="0" dirty="0">
              <a:solidFill>
                <a:prstClr val="black"/>
              </a:solidFill>
            </a:endParaRPr>
          </a:p>
        </p:txBody>
      </p:sp>
      <p:sp>
        <p:nvSpPr>
          <p:cNvPr id="6" name="Rettangolo 5"/>
          <p:cNvSpPr/>
          <p:nvPr/>
        </p:nvSpPr>
        <p:spPr>
          <a:xfrm>
            <a:off x="6908800" y="151564"/>
            <a:ext cx="5094515" cy="923330"/>
          </a:xfrm>
          <a:prstGeom prst="rect">
            <a:avLst/>
          </a:prstGeom>
          <a:ln>
            <a:solidFill>
              <a:schemeClr val="tx2"/>
            </a:solidFill>
          </a:ln>
        </p:spPr>
        <p:txBody>
          <a:bodyPr wrap="square">
            <a:spAutoFit/>
          </a:bodyPr>
          <a:lstStyle/>
          <a:p>
            <a:pPr>
              <a:defRPr/>
            </a:pPr>
            <a:r>
              <a:rPr lang="en-US" dirty="0">
                <a:solidFill>
                  <a:prstClr val="black"/>
                </a:solidFill>
              </a:rPr>
              <a:t>Evolutionary Outcomes of </a:t>
            </a:r>
            <a:r>
              <a:rPr lang="en-US" b="1" dirty="0">
                <a:solidFill>
                  <a:prstClr val="black"/>
                </a:solidFill>
                <a:effectLst>
                  <a:outerShdw blurRad="38100" dist="38100" dir="2700000" algn="tl">
                    <a:srgbClr val="000000">
                      <a:alpha val="43137"/>
                    </a:srgbClr>
                  </a:outerShdw>
                </a:effectLst>
                <a:highlight>
                  <a:srgbClr val="FFFF00"/>
                </a:highlight>
              </a:rPr>
              <a:t>Activation of the </a:t>
            </a:r>
            <a:br>
              <a:rPr lang="en-US" b="1" dirty="0">
                <a:solidFill>
                  <a:prstClr val="black"/>
                </a:solidFill>
                <a:effectLst>
                  <a:outerShdw blurRad="38100" dist="38100" dir="2700000" algn="tl">
                    <a:srgbClr val="000000">
                      <a:alpha val="43137"/>
                    </a:srgbClr>
                  </a:outerShdw>
                </a:effectLst>
                <a:highlight>
                  <a:srgbClr val="FFFF00"/>
                </a:highlight>
              </a:rPr>
            </a:br>
            <a:r>
              <a:rPr lang="en-US" b="1" dirty="0">
                <a:solidFill>
                  <a:prstClr val="black"/>
                </a:solidFill>
                <a:effectLst>
                  <a:outerShdw blurRad="38100" dist="38100" dir="2700000" algn="tl">
                    <a:srgbClr val="000000">
                      <a:alpha val="43137"/>
                    </a:srgbClr>
                  </a:outerShdw>
                </a:effectLst>
                <a:highlight>
                  <a:srgbClr val="FFFF00"/>
                </a:highlight>
              </a:rPr>
              <a:t>TE–EC Engine in Somatic and Germinal Cells in Response to Stress</a:t>
            </a:r>
            <a:r>
              <a:rPr lang="en-US" dirty="0">
                <a:solidFill>
                  <a:prstClr val="black"/>
                </a:solidFill>
              </a:rPr>
              <a:t>. </a:t>
            </a:r>
            <a:r>
              <a:rPr lang="en-US" dirty="0" err="1">
                <a:solidFill>
                  <a:prstClr val="black"/>
                </a:solidFill>
              </a:rPr>
              <a:t>Mge</a:t>
            </a:r>
            <a:r>
              <a:rPr lang="en-US" dirty="0">
                <a:solidFill>
                  <a:prstClr val="black"/>
                </a:solidFill>
              </a:rPr>
              <a:t>, modified gene expression. </a:t>
            </a:r>
            <a:endParaRPr lang="it-IT" dirty="0">
              <a:solidFill>
                <a:prstClr val="black"/>
              </a:solidFill>
            </a:endParaRPr>
          </a:p>
        </p:txBody>
      </p:sp>
    </p:spTree>
    <p:extLst>
      <p:ext uri="{BB962C8B-B14F-4D97-AF65-F5344CB8AC3E}">
        <p14:creationId xmlns:p14="http://schemas.microsoft.com/office/powerpoint/2010/main" val="19520126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0"/>
                <a:lumOff val="100000"/>
              </a:schemeClr>
            </a:gs>
            <a:gs pos="68000">
              <a:schemeClr val="accent1">
                <a:lumMod val="0"/>
                <a:lumOff val="100000"/>
              </a:schemeClr>
            </a:gs>
            <a:gs pos="100000">
              <a:schemeClr val="accent1">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olo 1"/>
          <p:cNvSpPr>
            <a:spLocks noGrp="1"/>
          </p:cNvSpPr>
          <p:nvPr>
            <p:ph type="title" idx="4294967295"/>
          </p:nvPr>
        </p:nvSpPr>
        <p:spPr>
          <a:solidFill>
            <a:srgbClr val="FFFFCC"/>
          </a:solidFill>
          <a:ln>
            <a:solidFill>
              <a:srgbClr val="0000FF"/>
            </a:solidFill>
          </a:ln>
        </p:spPr>
        <p:txBody>
          <a:bodyPr/>
          <a:lstStyle/>
          <a:p>
            <a:pPr eaLnBrk="1" fontAlgn="auto" hangingPunct="1">
              <a:spcAft>
                <a:spcPts val="0"/>
              </a:spcAft>
              <a:defRPr/>
            </a:pPr>
            <a:r>
              <a:rPr lang="en-GB" b="1" u="sng" dirty="0">
                <a:effectLst>
                  <a:outerShdw blurRad="38100" dist="38100" dir="2700000" algn="tl">
                    <a:srgbClr val="000000">
                      <a:alpha val="43137"/>
                    </a:srgbClr>
                  </a:outerShdw>
                </a:effectLst>
                <a:highlight>
                  <a:srgbClr val="FFFF00"/>
                </a:highlight>
              </a:rPr>
              <a:t>Cancer </a:t>
            </a:r>
            <a:r>
              <a:rPr lang="en-GB" b="1" u="sng" dirty="0">
                <a:effectLst>
                  <a:outerShdw blurRad="38100" dist="38100" dir="2700000" algn="tl">
                    <a:srgbClr val="000000">
                      <a:alpha val="43137"/>
                    </a:srgbClr>
                  </a:outerShdw>
                </a:effectLst>
              </a:rPr>
              <a:t>continuous increase</a:t>
            </a:r>
            <a:endParaRPr lang="it-IT" dirty="0">
              <a:effectLst>
                <a:outerShdw blurRad="38100" dist="38100" dir="2700000" algn="tl">
                  <a:srgbClr val="000000">
                    <a:alpha val="43137"/>
                  </a:srgbClr>
                </a:outerShdw>
              </a:effectLst>
            </a:endParaRPr>
          </a:p>
        </p:txBody>
      </p:sp>
      <p:sp>
        <p:nvSpPr>
          <p:cNvPr id="4099" name="Segnaposto contenuto 2"/>
          <p:cNvSpPr>
            <a:spLocks noGrp="1"/>
          </p:cNvSpPr>
          <p:nvPr>
            <p:ph idx="4294967295"/>
          </p:nvPr>
        </p:nvSpPr>
        <p:spPr>
          <a:xfrm>
            <a:off x="609600" y="1600204"/>
            <a:ext cx="10972800" cy="4270510"/>
          </a:xfrm>
          <a:solidFill>
            <a:srgbClr val="FFFFCC"/>
          </a:solidFill>
          <a:ln>
            <a:solidFill>
              <a:srgbClr val="0000FF"/>
            </a:solidFill>
            <a:miter lim="800000"/>
            <a:headEnd/>
            <a:tailEnd/>
          </a:ln>
        </p:spPr>
        <p:txBody>
          <a:bodyPr/>
          <a:lstStyle/>
          <a:p>
            <a:pPr eaLnBrk="1" hangingPunct="1">
              <a:lnSpc>
                <a:spcPct val="90000"/>
              </a:lnSpc>
              <a:defRPr/>
            </a:pPr>
            <a:r>
              <a:rPr lang="en-GB" altLang="it-IT" b="1" u="sng" dirty="0"/>
              <a:t>Cancer</a:t>
            </a:r>
            <a:r>
              <a:rPr lang="en-GB" altLang="it-IT" u="sng" dirty="0"/>
              <a:t> is generally associated with</a:t>
            </a:r>
            <a:r>
              <a:rPr lang="en-GB" altLang="it-IT" dirty="0"/>
              <a:t> </a:t>
            </a:r>
            <a:r>
              <a:rPr lang="en-GB" altLang="it-IT" b="1" u="sng" dirty="0"/>
              <a:t>old age </a:t>
            </a:r>
            <a:r>
              <a:rPr lang="en-GB" altLang="it-IT" dirty="0"/>
              <a:t>and</a:t>
            </a:r>
          </a:p>
          <a:p>
            <a:pPr eaLnBrk="1" hangingPunct="1">
              <a:lnSpc>
                <a:spcPct val="90000"/>
              </a:lnSpc>
              <a:defRPr/>
            </a:pPr>
            <a:r>
              <a:rPr lang="en-GB" altLang="it-IT" dirty="0"/>
              <a:t>its </a:t>
            </a:r>
            <a:r>
              <a:rPr lang="en-GB" altLang="it-IT" b="1" u="sng" dirty="0">
                <a:effectLst>
                  <a:outerShdw blurRad="38100" dist="38100" dir="2700000" algn="tl">
                    <a:srgbClr val="000000">
                      <a:alpha val="43137"/>
                    </a:srgbClr>
                  </a:outerShdw>
                </a:effectLst>
                <a:highlight>
                  <a:srgbClr val="FFFF00"/>
                </a:highlight>
              </a:rPr>
              <a:t>continuous increase, observed throughout the 20</a:t>
            </a:r>
            <a:r>
              <a:rPr lang="en-GB" altLang="it-IT" b="1" u="sng" baseline="30000" dirty="0">
                <a:effectLst>
                  <a:outerShdw blurRad="38100" dist="38100" dir="2700000" algn="tl">
                    <a:srgbClr val="000000">
                      <a:alpha val="43137"/>
                    </a:srgbClr>
                  </a:outerShdw>
                </a:effectLst>
                <a:highlight>
                  <a:srgbClr val="FFFF00"/>
                </a:highlight>
              </a:rPr>
              <a:t>th</a:t>
            </a:r>
            <a:r>
              <a:rPr lang="en-GB" altLang="it-IT" b="1" u="sng" dirty="0">
                <a:effectLst>
                  <a:outerShdw blurRad="38100" dist="38100" dir="2700000" algn="tl">
                    <a:srgbClr val="000000">
                      <a:alpha val="43137"/>
                    </a:srgbClr>
                  </a:outerShdw>
                </a:effectLst>
                <a:highlight>
                  <a:srgbClr val="FFFF00"/>
                </a:highlight>
              </a:rPr>
              <a:t> century</a:t>
            </a:r>
            <a:r>
              <a:rPr lang="en-GB" altLang="it-IT" dirty="0">
                <a:highlight>
                  <a:srgbClr val="FFFF00"/>
                </a:highlight>
              </a:rPr>
              <a:t> in all the industrialized countries, </a:t>
            </a:r>
            <a:r>
              <a:rPr lang="en-GB" altLang="it-IT" b="1" u="sng" dirty="0">
                <a:highlight>
                  <a:srgbClr val="FFFF00"/>
                </a:highlight>
              </a:rPr>
              <a:t>is often explained </a:t>
            </a:r>
          </a:p>
          <a:p>
            <a:pPr eaLnBrk="1" hangingPunct="1">
              <a:lnSpc>
                <a:spcPct val="90000"/>
              </a:lnSpc>
              <a:defRPr/>
            </a:pPr>
            <a:r>
              <a:rPr lang="en-GB" altLang="it-IT" dirty="0">
                <a:highlight>
                  <a:srgbClr val="FFFF00"/>
                </a:highlight>
              </a:rPr>
              <a:t>through the </a:t>
            </a:r>
            <a:r>
              <a:rPr lang="en-GB" altLang="it-IT" b="1" u="sng" dirty="0">
                <a:highlight>
                  <a:srgbClr val="FFFF00"/>
                </a:highlight>
              </a:rPr>
              <a:t>theory of the </a:t>
            </a:r>
            <a:r>
              <a:rPr lang="en-GB" altLang="it-IT" b="1" u="sng" dirty="0">
                <a:solidFill>
                  <a:srgbClr val="C00000"/>
                </a:solidFill>
                <a:highlight>
                  <a:srgbClr val="FFFF00"/>
                </a:highlight>
              </a:rPr>
              <a:t>progressive accumulation </a:t>
            </a:r>
            <a:br>
              <a:rPr lang="en-GB" altLang="it-IT" b="1" u="sng" dirty="0">
                <a:solidFill>
                  <a:srgbClr val="C00000"/>
                </a:solidFill>
                <a:highlight>
                  <a:srgbClr val="FFFF00"/>
                </a:highlight>
              </a:rPr>
            </a:br>
            <a:r>
              <a:rPr lang="en-GB" altLang="it-IT" b="1" u="sng" dirty="0">
                <a:solidFill>
                  <a:srgbClr val="C00000"/>
                </a:solidFill>
                <a:highlight>
                  <a:srgbClr val="FFFF00"/>
                </a:highlight>
              </a:rPr>
              <a:t>of oxidative and stochastic genetic damage (SMT)</a:t>
            </a:r>
            <a:r>
              <a:rPr lang="en-GB" altLang="it-IT" dirty="0">
                <a:solidFill>
                  <a:srgbClr val="C00000"/>
                </a:solidFill>
                <a:highlight>
                  <a:srgbClr val="FFFF00"/>
                </a:highlight>
              </a:rPr>
              <a:t> </a:t>
            </a:r>
            <a:r>
              <a:rPr lang="en-GB" altLang="it-IT" dirty="0"/>
              <a:t>and</a:t>
            </a:r>
          </a:p>
          <a:p>
            <a:pPr eaLnBrk="1" hangingPunct="1">
              <a:lnSpc>
                <a:spcPct val="90000"/>
              </a:lnSpc>
              <a:defRPr/>
            </a:pPr>
            <a:r>
              <a:rPr lang="en-GB" altLang="it-IT" dirty="0"/>
              <a:t>through the </a:t>
            </a:r>
            <a:r>
              <a:rPr lang="en-GB" altLang="it-IT" b="1" u="sng" dirty="0">
                <a:highlight>
                  <a:srgbClr val="FFFF00"/>
                </a:highlight>
              </a:rPr>
              <a:t>continuous improvement of our diagnostic capacities</a:t>
            </a:r>
            <a:r>
              <a:rPr lang="en-GB" altLang="it-IT" b="1" u="sng" dirty="0"/>
              <a:t>. </a:t>
            </a:r>
          </a:p>
          <a:p>
            <a:pPr eaLnBrk="1" hangingPunct="1">
              <a:lnSpc>
                <a:spcPct val="90000"/>
              </a:lnSpc>
              <a:buFont typeface="Arial" panose="020B0604020202020204" pitchFamily="34" charset="0"/>
              <a:buNone/>
              <a:defRPr/>
            </a:pPr>
            <a:endParaRPr lang="en-GB" altLang="it-IT" dirty="0"/>
          </a:p>
          <a:p>
            <a:pPr eaLnBrk="1" hangingPunct="1">
              <a:lnSpc>
                <a:spcPct val="90000"/>
              </a:lnSpc>
              <a:buFont typeface="Arial" panose="020B0604020202020204" pitchFamily="34" charset="0"/>
              <a:buNone/>
              <a:defRPr/>
            </a:pPr>
            <a:r>
              <a:rPr lang="en-GB" altLang="it-IT" dirty="0"/>
              <a:t>The </a:t>
            </a:r>
            <a:r>
              <a:rPr lang="en-GB" altLang="it-IT" b="1" u="sng" dirty="0">
                <a:solidFill>
                  <a:srgbClr val="0000FF"/>
                </a:solidFill>
                <a:highlight>
                  <a:srgbClr val="FFFF00"/>
                </a:highlight>
              </a:rPr>
              <a:t>fact that this increase</a:t>
            </a:r>
            <a:r>
              <a:rPr lang="en-GB" altLang="it-IT" dirty="0">
                <a:solidFill>
                  <a:srgbClr val="0000FF"/>
                </a:solidFill>
                <a:highlight>
                  <a:srgbClr val="FFFF00"/>
                </a:highlight>
              </a:rPr>
              <a:t>, from the end of the 80s,  </a:t>
            </a:r>
            <a:br>
              <a:rPr lang="en-GB" altLang="it-IT" dirty="0">
                <a:solidFill>
                  <a:srgbClr val="0000FF"/>
                </a:solidFill>
                <a:highlight>
                  <a:srgbClr val="FFFF00"/>
                </a:highlight>
              </a:rPr>
            </a:br>
            <a:r>
              <a:rPr lang="en-GB" altLang="it-IT" dirty="0">
                <a:solidFill>
                  <a:srgbClr val="0000FF"/>
                </a:solidFill>
                <a:highlight>
                  <a:srgbClr val="FFFF00"/>
                </a:highlight>
              </a:rPr>
              <a:t>has involved </a:t>
            </a:r>
            <a:r>
              <a:rPr lang="en-GB" altLang="it-IT" b="1" u="sng" dirty="0">
                <a:solidFill>
                  <a:srgbClr val="0000FF"/>
                </a:solidFill>
                <a:effectLst>
                  <a:outerShdw blurRad="38100" dist="38100" dir="2700000" algn="tl">
                    <a:srgbClr val="000000">
                      <a:alpha val="43137"/>
                    </a:srgbClr>
                  </a:outerShdw>
                </a:effectLst>
                <a:highlight>
                  <a:srgbClr val="FFFF00"/>
                </a:highlight>
              </a:rPr>
              <a:t>individuals of all ages, children included</a:t>
            </a:r>
            <a:r>
              <a:rPr lang="en-GB" altLang="it-IT" u="sng" dirty="0">
                <a:solidFill>
                  <a:srgbClr val="0000FF"/>
                </a:solidFill>
                <a:effectLst>
                  <a:outerShdw blurRad="38100" dist="38100" dir="2700000" algn="tl">
                    <a:srgbClr val="000000">
                      <a:alpha val="43137"/>
                    </a:srgbClr>
                  </a:outerShdw>
                </a:effectLst>
                <a:highlight>
                  <a:srgbClr val="FFFF00"/>
                </a:highlight>
              </a:rPr>
              <a:t>,</a:t>
            </a:r>
            <a:r>
              <a:rPr lang="en-GB" altLang="it-IT" dirty="0">
                <a:solidFill>
                  <a:srgbClr val="0000FF"/>
                </a:solidFill>
                <a:highlight>
                  <a:srgbClr val="FFFF00"/>
                </a:highlight>
              </a:rPr>
              <a:t> </a:t>
            </a:r>
            <a:br>
              <a:rPr lang="en-GB" altLang="it-IT" dirty="0">
                <a:solidFill>
                  <a:srgbClr val="0000FF"/>
                </a:solidFill>
                <a:highlight>
                  <a:srgbClr val="FFFF00"/>
                </a:highlight>
              </a:rPr>
            </a:br>
            <a:r>
              <a:rPr lang="en-GB" altLang="it-IT" dirty="0">
                <a:solidFill>
                  <a:srgbClr val="0000FF"/>
                </a:solidFill>
                <a:highlight>
                  <a:srgbClr val="FFFF00"/>
                </a:highlight>
              </a:rPr>
              <a:t>has been often </a:t>
            </a:r>
            <a:r>
              <a:rPr lang="en-GB" altLang="it-IT" b="1" u="sng" dirty="0">
                <a:solidFill>
                  <a:srgbClr val="0000FF"/>
                </a:solidFill>
                <a:highlight>
                  <a:srgbClr val="FFFF00"/>
                </a:highlight>
              </a:rPr>
              <a:t>underestimated</a:t>
            </a:r>
            <a:endParaRPr lang="it-IT" altLang="it-IT" dirty="0">
              <a:solidFill>
                <a:srgbClr val="0000FF"/>
              </a:solidFill>
              <a:highlight>
                <a:srgbClr val="FFFF00"/>
              </a:highlight>
            </a:endParaRPr>
          </a:p>
        </p:txBody>
      </p:sp>
      <p:sp>
        <p:nvSpPr>
          <p:cNvPr id="17412" name="AutoShape 5"/>
          <p:cNvSpPr>
            <a:spLocks noChangeArrowheads="1"/>
          </p:cNvSpPr>
          <p:nvPr/>
        </p:nvSpPr>
        <p:spPr bwMode="auto">
          <a:xfrm rot="20438842">
            <a:off x="5552555" y="4994685"/>
            <a:ext cx="513160" cy="270272"/>
          </a:xfrm>
          <a:prstGeom prst="rightArrow">
            <a:avLst>
              <a:gd name="adj1" fmla="val 50000"/>
              <a:gd name="adj2" fmla="val 47467"/>
            </a:avLst>
          </a:prstGeom>
          <a:solidFill>
            <a:srgbClr val="FFFF00"/>
          </a:solidFill>
          <a:ln w="9525">
            <a:solidFill>
              <a:srgbClr val="0000FF"/>
            </a:solidFill>
            <a:miter lim="800000"/>
            <a:headEnd/>
            <a:tailEnd/>
          </a:ln>
          <a:effectLst>
            <a:prstShdw prst="shdw17" dist="17961" dir="2700000">
              <a:srgbClr val="000099"/>
            </a:prstShdw>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35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2296210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169632" y="652"/>
            <a:ext cx="8021863" cy="6768537"/>
          </a:xfrm>
          <a:prstGeom prst="rect">
            <a:avLst/>
          </a:prstGeom>
        </p:spPr>
      </p:pic>
      <p:sp>
        <p:nvSpPr>
          <p:cNvPr id="4" name="Rettangolo 3"/>
          <p:cNvSpPr/>
          <p:nvPr/>
        </p:nvSpPr>
        <p:spPr>
          <a:xfrm>
            <a:off x="2629334" y="5734050"/>
            <a:ext cx="6000751" cy="11239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it-IT">
              <a:solidFill>
                <a:prstClr val="white"/>
              </a:solidFill>
            </a:endParaRPr>
          </a:p>
        </p:txBody>
      </p:sp>
      <p:sp>
        <p:nvSpPr>
          <p:cNvPr id="5" name="Rettangolo 4"/>
          <p:cNvSpPr/>
          <p:nvPr/>
        </p:nvSpPr>
        <p:spPr>
          <a:xfrm>
            <a:off x="4717176" y="6000200"/>
            <a:ext cx="2975495" cy="923330"/>
          </a:xfrm>
          <a:prstGeom prst="rect">
            <a:avLst/>
          </a:prstGeom>
          <a:solidFill>
            <a:sysClr val="window" lastClr="FFFFFF"/>
          </a:solidFill>
          <a:ln>
            <a:solidFill>
              <a:srgbClr val="1F497D"/>
            </a:solidFill>
          </a:ln>
        </p:spPr>
        <p:txBody>
          <a:bodyPr wrap="none">
            <a:spAutoFit/>
          </a:bodyPr>
          <a:lstStyle/>
          <a:p>
            <a:pPr>
              <a:defRPr/>
            </a:pPr>
            <a:r>
              <a:rPr lang="en-US" kern="0" dirty="0">
                <a:solidFill>
                  <a:prstClr val="black"/>
                </a:solidFill>
                <a:hlinkClick r:id="" action="ppaction://noaction"/>
              </a:rPr>
              <a:t>Trends in Ecology &amp; Evolution</a:t>
            </a:r>
          </a:p>
          <a:p>
            <a:pPr>
              <a:defRPr/>
            </a:pPr>
            <a:r>
              <a:rPr lang="en-US" kern="0" dirty="0">
                <a:solidFill>
                  <a:prstClr val="black"/>
                </a:solidFill>
                <a:hlinkClick r:id="" action="ppaction://noaction"/>
              </a:rPr>
              <a:t>Volume 31, Issue 7</a:t>
            </a:r>
            <a:r>
              <a:rPr lang="en-US" kern="0" dirty="0">
                <a:solidFill>
                  <a:prstClr val="black"/>
                </a:solidFill>
              </a:rPr>
              <a:t>, </a:t>
            </a:r>
            <a:br>
              <a:rPr lang="en-US" kern="0" dirty="0">
                <a:solidFill>
                  <a:prstClr val="black"/>
                </a:solidFill>
              </a:rPr>
            </a:br>
            <a:r>
              <a:rPr lang="en-US" kern="0" dirty="0">
                <a:solidFill>
                  <a:prstClr val="black"/>
                </a:solidFill>
              </a:rPr>
              <a:t>p514–526, July 2016</a:t>
            </a:r>
            <a:endParaRPr lang="it-IT" kern="0" dirty="0">
              <a:solidFill>
                <a:prstClr val="black"/>
              </a:solidFill>
            </a:endParaRPr>
          </a:p>
        </p:txBody>
      </p:sp>
      <p:sp>
        <p:nvSpPr>
          <p:cNvPr id="6" name="Rettangolo 5"/>
          <p:cNvSpPr/>
          <p:nvPr/>
        </p:nvSpPr>
        <p:spPr>
          <a:xfrm>
            <a:off x="7445829" y="128277"/>
            <a:ext cx="4746171" cy="2308324"/>
          </a:xfrm>
          <a:prstGeom prst="rect">
            <a:avLst/>
          </a:prstGeom>
          <a:solidFill>
            <a:schemeClr val="bg1"/>
          </a:solidFill>
          <a:ln>
            <a:solidFill>
              <a:schemeClr val="tx2"/>
            </a:solidFill>
          </a:ln>
        </p:spPr>
        <p:txBody>
          <a:bodyPr wrap="square">
            <a:spAutoFit/>
          </a:bodyPr>
          <a:lstStyle/>
          <a:p>
            <a:pPr>
              <a:defRPr/>
            </a:pPr>
            <a:r>
              <a:rPr lang="en-US" dirty="0">
                <a:solidFill>
                  <a:prstClr val="black"/>
                </a:solidFill>
              </a:rPr>
              <a:t>(A) </a:t>
            </a:r>
            <a:r>
              <a:rPr lang="en-US" b="1" u="sng" dirty="0">
                <a:solidFill>
                  <a:prstClr val="black"/>
                </a:solidFill>
                <a:highlight>
                  <a:srgbClr val="FFFF00"/>
                </a:highlight>
              </a:rPr>
              <a:t>Under stress, the activation of the TE–EC engine </a:t>
            </a:r>
            <a:r>
              <a:rPr lang="en-US" u="sng" dirty="0">
                <a:solidFill>
                  <a:prstClr val="black"/>
                </a:solidFill>
                <a:highlight>
                  <a:srgbClr val="FFFF00"/>
                </a:highlight>
              </a:rPr>
              <a:t>in somatic cells i</a:t>
            </a:r>
            <a:r>
              <a:rPr lang="en-US" u="sng" dirty="0">
                <a:solidFill>
                  <a:prstClr val="black"/>
                </a:solidFill>
              </a:rPr>
              <a:t>nduces </a:t>
            </a:r>
            <a:r>
              <a:rPr lang="en-US" b="1" u="sng" dirty="0">
                <a:solidFill>
                  <a:prstClr val="black"/>
                </a:solidFill>
                <a:highlight>
                  <a:srgbClr val="FFFF00"/>
                </a:highlight>
              </a:rPr>
              <a:t>plastic responses </a:t>
            </a:r>
            <a:r>
              <a:rPr lang="en-US" dirty="0">
                <a:solidFill>
                  <a:prstClr val="black"/>
                </a:solidFill>
              </a:rPr>
              <a:t>through: (</a:t>
            </a:r>
            <a:r>
              <a:rPr lang="en-US" dirty="0" err="1">
                <a:solidFill>
                  <a:prstClr val="black"/>
                </a:solidFill>
              </a:rPr>
              <a:t>i</a:t>
            </a:r>
            <a:r>
              <a:rPr lang="en-US" dirty="0">
                <a:solidFill>
                  <a:prstClr val="black"/>
                </a:solidFill>
              </a:rPr>
              <a:t>) </a:t>
            </a:r>
            <a:r>
              <a:rPr lang="en-US" dirty="0">
                <a:solidFill>
                  <a:prstClr val="black"/>
                </a:solidFill>
                <a:highlight>
                  <a:srgbClr val="FFFF00"/>
                </a:highlight>
              </a:rPr>
              <a:t>DNA methylation </a:t>
            </a:r>
            <a:r>
              <a:rPr lang="en-US" dirty="0">
                <a:solidFill>
                  <a:prstClr val="black"/>
                </a:solidFill>
              </a:rPr>
              <a:t>and/or </a:t>
            </a:r>
            <a:r>
              <a:rPr lang="en-US" dirty="0">
                <a:solidFill>
                  <a:prstClr val="black"/>
                </a:solidFill>
                <a:highlight>
                  <a:srgbClr val="FFFF00"/>
                </a:highlight>
              </a:rPr>
              <a:t>modifications of histone tails</a:t>
            </a:r>
            <a:r>
              <a:rPr lang="en-US" dirty="0">
                <a:solidFill>
                  <a:prstClr val="black"/>
                </a:solidFill>
              </a:rPr>
              <a:t>; (ii) </a:t>
            </a:r>
            <a:r>
              <a:rPr lang="en-US" b="1" dirty="0">
                <a:solidFill>
                  <a:prstClr val="black"/>
                </a:solidFill>
                <a:highlight>
                  <a:srgbClr val="FFFF00"/>
                </a:highlight>
              </a:rPr>
              <a:t>transcription of TE-encoded </a:t>
            </a:r>
            <a:r>
              <a:rPr lang="en-US" b="1" u="sng" dirty="0">
                <a:solidFill>
                  <a:prstClr val="black"/>
                </a:solidFill>
                <a:highlight>
                  <a:srgbClr val="FFFF00"/>
                </a:highlight>
              </a:rPr>
              <a:t>regulatory noncoding RNAs (ncRNAs)</a:t>
            </a:r>
            <a:r>
              <a:rPr lang="en-US" u="sng" dirty="0">
                <a:solidFill>
                  <a:prstClr val="black"/>
                </a:solidFill>
              </a:rPr>
              <a:t>;</a:t>
            </a:r>
            <a:r>
              <a:rPr lang="en-US" dirty="0">
                <a:solidFill>
                  <a:prstClr val="black"/>
                </a:solidFill>
              </a:rPr>
              <a:t> and (iii) </a:t>
            </a:r>
            <a:r>
              <a:rPr lang="en-US" u="sng" dirty="0">
                <a:solidFill>
                  <a:prstClr val="black"/>
                </a:solidFill>
              </a:rPr>
              <a:t>lifting of epigenetic silencing and </a:t>
            </a:r>
            <a:r>
              <a:rPr lang="en-US" b="1" u="sng" dirty="0">
                <a:solidFill>
                  <a:prstClr val="black"/>
                </a:solidFill>
                <a:highlight>
                  <a:srgbClr val="FFFF00"/>
                </a:highlight>
              </a:rPr>
              <a:t>mobilization of TEs in somatic cells</a:t>
            </a:r>
            <a:r>
              <a:rPr lang="en-US" b="1" dirty="0">
                <a:solidFill>
                  <a:prstClr val="black"/>
                </a:solidFill>
              </a:rPr>
              <a:t>, </a:t>
            </a:r>
            <a:br>
              <a:rPr lang="en-US" b="1" dirty="0">
                <a:solidFill>
                  <a:prstClr val="black"/>
                </a:solidFill>
              </a:rPr>
            </a:br>
            <a:r>
              <a:rPr lang="en-US" b="1" dirty="0">
                <a:solidFill>
                  <a:prstClr val="black"/>
                </a:solidFill>
              </a:rPr>
              <a:t>leading to </a:t>
            </a:r>
            <a:r>
              <a:rPr lang="en-US" b="1" u="sng" dirty="0">
                <a:solidFill>
                  <a:prstClr val="black"/>
                </a:solidFill>
              </a:rPr>
              <a:t>somatic mosaicism</a:t>
            </a:r>
            <a:r>
              <a:rPr lang="en-US" b="1" dirty="0">
                <a:solidFill>
                  <a:prstClr val="black"/>
                </a:solidFill>
              </a:rPr>
              <a:t>. </a:t>
            </a:r>
            <a:endParaRPr lang="it-IT" b="1" dirty="0">
              <a:solidFill>
                <a:prstClr val="black"/>
              </a:solidFill>
            </a:endParaRPr>
          </a:p>
        </p:txBody>
      </p:sp>
      <p:sp>
        <p:nvSpPr>
          <p:cNvPr id="7" name="Rettangolo 6"/>
          <p:cNvSpPr/>
          <p:nvPr/>
        </p:nvSpPr>
        <p:spPr>
          <a:xfrm>
            <a:off x="8280442" y="2768872"/>
            <a:ext cx="3484215" cy="3970318"/>
          </a:xfrm>
          <a:prstGeom prst="rect">
            <a:avLst/>
          </a:prstGeom>
          <a:solidFill>
            <a:schemeClr val="bg1"/>
          </a:solidFill>
          <a:ln>
            <a:solidFill>
              <a:schemeClr val="tx2"/>
            </a:solidFill>
          </a:ln>
        </p:spPr>
        <p:txBody>
          <a:bodyPr wrap="square">
            <a:spAutoFit/>
          </a:bodyPr>
          <a:lstStyle/>
          <a:p>
            <a:pPr>
              <a:defRPr/>
            </a:pPr>
            <a:r>
              <a:rPr lang="en-US" dirty="0">
                <a:solidFill>
                  <a:prstClr val="black"/>
                </a:solidFill>
              </a:rPr>
              <a:t>(B) </a:t>
            </a:r>
            <a:r>
              <a:rPr lang="en-US" b="1" u="sng" dirty="0">
                <a:solidFill>
                  <a:prstClr val="black"/>
                </a:solidFill>
                <a:effectLst>
                  <a:outerShdw blurRad="38100" dist="38100" dir="2700000" algn="tl">
                    <a:srgbClr val="000000">
                      <a:alpha val="43137"/>
                    </a:srgbClr>
                  </a:outerShdw>
                </a:effectLst>
                <a:highlight>
                  <a:srgbClr val="00FF00"/>
                </a:highlight>
              </a:rPr>
              <a:t>Stress induces epigenetic modifications in germline cells</a:t>
            </a:r>
            <a:r>
              <a:rPr lang="en-US" dirty="0">
                <a:solidFill>
                  <a:prstClr val="black"/>
                </a:solidFill>
              </a:rPr>
              <a:t>. The resulting </a:t>
            </a:r>
            <a:r>
              <a:rPr lang="en-US" b="1" u="sng" dirty="0">
                <a:solidFill>
                  <a:prstClr val="black"/>
                </a:solidFill>
              </a:rPr>
              <a:t>phenotypes can be stabilized over generations (</a:t>
            </a:r>
            <a:r>
              <a:rPr lang="en-US" b="1" u="sng" dirty="0">
                <a:solidFill>
                  <a:prstClr val="black"/>
                </a:solidFill>
                <a:highlight>
                  <a:srgbClr val="00FF00"/>
                </a:highlight>
              </a:rPr>
              <a:t>transgenerational epigenetic inheritance</a:t>
            </a:r>
            <a:r>
              <a:rPr lang="en-US" b="1" u="sng" dirty="0">
                <a:solidFill>
                  <a:prstClr val="black"/>
                </a:solidFill>
              </a:rPr>
              <a:t>) through self-reinforcing epigenetic pathways</a:t>
            </a:r>
            <a:r>
              <a:rPr lang="en-US" dirty="0">
                <a:solidFill>
                  <a:prstClr val="black"/>
                </a:solidFill>
              </a:rPr>
              <a:t>. </a:t>
            </a:r>
          </a:p>
          <a:p>
            <a:pPr>
              <a:defRPr/>
            </a:pPr>
            <a:endParaRPr lang="en-US" b="1" u="sng" dirty="0">
              <a:solidFill>
                <a:prstClr val="black"/>
              </a:solidFill>
            </a:endParaRPr>
          </a:p>
          <a:p>
            <a:pPr>
              <a:defRPr/>
            </a:pPr>
            <a:r>
              <a:rPr lang="en-US" b="1" u="sng" dirty="0">
                <a:solidFill>
                  <a:prstClr val="black"/>
                </a:solidFill>
              </a:rPr>
              <a:t>Stress perceived in somatic cells </a:t>
            </a:r>
            <a:r>
              <a:rPr lang="en-US" dirty="0">
                <a:solidFill>
                  <a:prstClr val="black"/>
                </a:solidFill>
              </a:rPr>
              <a:t>can also induce the </a:t>
            </a:r>
            <a:r>
              <a:rPr lang="en-US" b="1" u="sng" dirty="0">
                <a:solidFill>
                  <a:prstClr val="black"/>
                </a:solidFill>
                <a:effectLst>
                  <a:outerShdw blurRad="38100" dist="38100" dir="2700000" algn="tl">
                    <a:srgbClr val="000000">
                      <a:alpha val="43137"/>
                    </a:srgbClr>
                  </a:outerShdw>
                </a:effectLst>
                <a:highlight>
                  <a:srgbClr val="00FF00"/>
                </a:highlight>
              </a:rPr>
              <a:t>production of circulating ncRNAs that may modify the epigenome of remote germline cells </a:t>
            </a:r>
            <a:br>
              <a:rPr lang="en-US" b="1" u="sng" dirty="0">
                <a:solidFill>
                  <a:prstClr val="black"/>
                </a:solidFill>
                <a:effectLst>
                  <a:outerShdw blurRad="38100" dist="38100" dir="2700000" algn="tl">
                    <a:srgbClr val="000000">
                      <a:alpha val="43137"/>
                    </a:srgbClr>
                  </a:outerShdw>
                </a:effectLst>
                <a:highlight>
                  <a:srgbClr val="00FF00"/>
                </a:highlight>
              </a:rPr>
            </a:br>
            <a:r>
              <a:rPr lang="en-US" dirty="0">
                <a:solidFill>
                  <a:prstClr val="black"/>
                </a:solidFill>
              </a:rPr>
              <a:t>[dashed arrow from (A) to (B)]. </a:t>
            </a:r>
            <a:endParaRPr lang="it-IT" dirty="0">
              <a:solidFill>
                <a:prstClr val="black"/>
              </a:solidFill>
            </a:endParaRPr>
          </a:p>
        </p:txBody>
      </p:sp>
    </p:spTree>
    <p:extLst>
      <p:ext uri="{BB962C8B-B14F-4D97-AF65-F5344CB8AC3E}">
        <p14:creationId xmlns:p14="http://schemas.microsoft.com/office/powerpoint/2010/main" val="419244263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1"/>
          <p:cNvSpPr txBox="1">
            <a:spLocks noChangeArrowheads="1"/>
          </p:cNvSpPr>
          <p:nvPr/>
        </p:nvSpPr>
        <p:spPr bwMode="auto">
          <a:xfrm>
            <a:off x="-33564" y="1"/>
            <a:ext cx="7039275" cy="474662"/>
          </a:xfrm>
          <a:prstGeom prst="rect">
            <a:avLst/>
          </a:prstGeom>
          <a:solidFill>
            <a:srgbClr val="FFFF00"/>
          </a:solidFill>
          <a:ln w="9525">
            <a:solidFill>
              <a:srgbClr val="0000FF"/>
            </a:solidFill>
            <a:round/>
            <a:headEnd/>
            <a:tailEnd/>
          </a:ln>
        </p:spPr>
        <p:txBody>
          <a:bodyPr lIns="0" tIns="0" rIns="0" bIns="0"/>
          <a:lstStyle>
            <a:lvl1pPr>
              <a:spcBef>
                <a:spcPct val="20000"/>
              </a:spcBef>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defRPr/>
            </a:pPr>
            <a:r>
              <a:rPr lang="en-GB" altLang="it-IT" sz="1800" b="1" u="sng" kern="0" dirty="0">
                <a:solidFill>
                  <a:srgbClr val="C00000"/>
                </a:solidFill>
                <a:effectLst>
                  <a:outerShdw blurRad="38100" dist="38100" dir="2700000" algn="tl">
                    <a:srgbClr val="000000">
                      <a:alpha val="43137"/>
                    </a:srgbClr>
                  </a:outerShdw>
                </a:effectLst>
                <a:latin typeface="Arial" panose="020B0604020202020204" pitchFamily="34" charset="0"/>
                <a:ea typeface="msgothic"/>
                <a:cs typeface="msgothic"/>
              </a:rPr>
              <a:t>Relative frequency </a:t>
            </a:r>
            <a:r>
              <a:rPr lang="en-GB" altLang="it-IT" sz="1800" b="1" kern="0" dirty="0">
                <a:solidFill>
                  <a:srgbClr val="000000"/>
                </a:solidFill>
                <a:latin typeface="Arial" panose="020B0604020202020204" pitchFamily="34" charset="0"/>
                <a:ea typeface="msgothic"/>
                <a:cs typeface="msgothic"/>
              </a:rPr>
              <a:t>of articles with </a:t>
            </a:r>
            <a:r>
              <a:rPr lang="en-GB" altLang="it-IT" sz="1800" b="1" i="1" kern="0" dirty="0">
                <a:solidFill>
                  <a:srgbClr val="003399"/>
                </a:solidFill>
                <a:effectLst>
                  <a:outerShdw blurRad="38100" dist="38100" dir="2700000" algn="tl">
                    <a:srgbClr val="000000">
                      <a:alpha val="43137"/>
                    </a:srgbClr>
                  </a:outerShdw>
                </a:effectLst>
                <a:latin typeface="Arial" panose="020B0604020202020204" pitchFamily="34" charset="0"/>
                <a:ea typeface="msgothic"/>
                <a:cs typeface="msgothic"/>
              </a:rPr>
              <a:t>epigenetics</a:t>
            </a:r>
            <a:r>
              <a:rPr lang="en-GB" altLang="it-IT" sz="1800" b="1" kern="0" dirty="0">
                <a:solidFill>
                  <a:srgbClr val="000000"/>
                </a:solidFill>
                <a:latin typeface="Arial" panose="020B0604020202020204" pitchFamily="34" charset="0"/>
                <a:ea typeface="msgothic"/>
                <a:cs typeface="msgothic"/>
              </a:rPr>
              <a:t> in their title</a:t>
            </a:r>
          </a:p>
        </p:txBody>
      </p:sp>
      <p:pic>
        <p:nvPicPr>
          <p:cNvPr id="1024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58349" y="6"/>
            <a:ext cx="2533651"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24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6699" y="706680"/>
            <a:ext cx="7092496" cy="6151320"/>
          </a:xfrm>
          <a:prstGeom prst="rect">
            <a:avLst/>
          </a:pr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pic>
      <p:sp>
        <p:nvSpPr>
          <p:cNvPr id="14341" name="Text Box 4"/>
          <p:cNvSpPr txBox="1">
            <a:spLocks noChangeArrowheads="1"/>
          </p:cNvSpPr>
          <p:nvPr/>
        </p:nvSpPr>
        <p:spPr bwMode="auto">
          <a:xfrm>
            <a:off x="4606739" y="426895"/>
            <a:ext cx="3919537" cy="231775"/>
          </a:xfrm>
          <a:prstGeom prst="rect">
            <a:avLst/>
          </a:prstGeom>
          <a:solidFill>
            <a:srgbClr val="FFFF00"/>
          </a:solidFill>
          <a:ln w="9525">
            <a:solidFill>
              <a:srgbClr val="000000"/>
            </a:solidFill>
            <a:round/>
            <a:headEnd/>
            <a:tailEnd/>
          </a:ln>
          <a:extLst/>
        </p:spPr>
        <p:txBody>
          <a:bodyPr lIns="0" tIns="0" rIns="0" bIns="0"/>
          <a:lstStyle>
            <a:lvl1pPr>
              <a:spcBef>
                <a:spcPct val="20000"/>
              </a:spcBef>
              <a:buFont typeface="Arial" panose="020B0604020202020204" pitchFamily="34" charset="0"/>
              <a:buChar char="•"/>
              <a:tabLst>
                <a:tab pos="655638" algn="l"/>
                <a:tab pos="1312863" algn="l"/>
                <a:tab pos="1968500" algn="l"/>
                <a:tab pos="2625725" algn="l"/>
                <a:tab pos="3282950"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655638" algn="l"/>
                <a:tab pos="1312863" algn="l"/>
                <a:tab pos="1968500" algn="l"/>
                <a:tab pos="2625725" algn="l"/>
                <a:tab pos="3282950"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655638" algn="l"/>
                <a:tab pos="1312863" algn="l"/>
                <a:tab pos="1968500" algn="l"/>
                <a:tab pos="2625725" algn="l"/>
                <a:tab pos="3282950"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655638" algn="l"/>
                <a:tab pos="1312863" algn="l"/>
                <a:tab pos="1968500" algn="l"/>
                <a:tab pos="2625725" algn="l"/>
                <a:tab pos="3282950"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655638" algn="l"/>
                <a:tab pos="1312863" algn="l"/>
                <a:tab pos="1968500" algn="l"/>
                <a:tab pos="2625725" algn="l"/>
                <a:tab pos="3282950"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655638" algn="l"/>
                <a:tab pos="1312863" algn="l"/>
                <a:tab pos="1968500" algn="l"/>
                <a:tab pos="2625725" algn="l"/>
                <a:tab pos="3282950" algn="l"/>
              </a:tabLst>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defRPr/>
            </a:pPr>
            <a:r>
              <a:rPr lang="en-GB" altLang="it-IT" sz="1300" b="1" kern="0" dirty="0">
                <a:solidFill>
                  <a:srgbClr val="000000"/>
                </a:solidFill>
                <a:latin typeface="Arial" panose="020B0604020202020204" pitchFamily="34" charset="0"/>
                <a:ea typeface="msgothic"/>
                <a:cs typeface="msgothic"/>
              </a:rPr>
              <a:t>David Haig Int. J. </a:t>
            </a:r>
            <a:r>
              <a:rPr lang="en-GB" altLang="it-IT" sz="1300" b="1" kern="0" dirty="0" err="1">
                <a:solidFill>
                  <a:srgbClr val="000000"/>
                </a:solidFill>
                <a:latin typeface="Arial" panose="020B0604020202020204" pitchFamily="34" charset="0"/>
                <a:ea typeface="msgothic"/>
                <a:cs typeface="msgothic"/>
              </a:rPr>
              <a:t>Epidemiol</a:t>
            </a:r>
            <a:r>
              <a:rPr lang="en-GB" altLang="it-IT" sz="1300" b="1" kern="0" dirty="0">
                <a:solidFill>
                  <a:srgbClr val="000000"/>
                </a:solidFill>
                <a:latin typeface="Arial" panose="020B0604020202020204" pitchFamily="34" charset="0"/>
                <a:ea typeface="msgothic"/>
                <a:cs typeface="msgothic"/>
              </a:rPr>
              <a:t>. 2012;41:13-16</a:t>
            </a:r>
          </a:p>
        </p:txBody>
      </p:sp>
      <p:sp>
        <p:nvSpPr>
          <p:cNvPr id="14342" name="Rettangolo 5"/>
          <p:cNvSpPr>
            <a:spLocks noChangeArrowheads="1"/>
          </p:cNvSpPr>
          <p:nvPr/>
        </p:nvSpPr>
        <p:spPr bwMode="auto">
          <a:xfrm>
            <a:off x="-33564" y="441325"/>
            <a:ext cx="1582739" cy="400110"/>
          </a:xfrm>
          <a:prstGeom prst="rect">
            <a:avLst/>
          </a:prstGeom>
          <a:solidFill>
            <a:srgbClr val="FFFF00"/>
          </a:solidFill>
          <a:ln w="9525">
            <a:solidFill>
              <a:schemeClr val="accent1"/>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r>
              <a:rPr lang="en-US" altLang="it-IT" sz="2000" b="1" kern="0">
                <a:solidFill>
                  <a:srgbClr val="0000FF"/>
                </a:solidFill>
                <a:latin typeface="Arial" panose="020B0604020202020204" pitchFamily="34" charset="0"/>
              </a:rPr>
              <a:t>Foreword 1</a:t>
            </a:r>
            <a:endParaRPr lang="it-IT" altLang="it-IT" sz="2000" kern="0">
              <a:solidFill>
                <a:prstClr val="black"/>
              </a:solidFill>
              <a:latin typeface="Arial" panose="020B0604020202020204" pitchFamily="34" charset="0"/>
            </a:endParaRPr>
          </a:p>
        </p:txBody>
      </p:sp>
      <p:pic>
        <p:nvPicPr>
          <p:cNvPr id="7" name="Picture 2" descr="C:\Documents and Settings\Utente\Documenti\Immagini\epigenetics\EPIGENETICS_bASIC\Waddington\epigenetic-landscap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6059" y="4545965"/>
            <a:ext cx="3091148" cy="1999443"/>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3" descr="C:\Documents and Settings\Utente\Documenti\Immagini\epigenetics\EPIGENETICS_bASIC\Waddington\waddington.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7716" y="974705"/>
            <a:ext cx="2087547" cy="2808287"/>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cxnSp>
        <p:nvCxnSpPr>
          <p:cNvPr id="3" name="Connettore 2 2"/>
          <p:cNvCxnSpPr/>
          <p:nvPr/>
        </p:nvCxnSpPr>
        <p:spPr>
          <a:xfrm>
            <a:off x="1712687" y="1814286"/>
            <a:ext cx="3759200" cy="44849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 name="Connettore 2 4"/>
          <p:cNvCxnSpPr/>
          <p:nvPr/>
        </p:nvCxnSpPr>
        <p:spPr>
          <a:xfrm>
            <a:off x="3657205" y="5326743"/>
            <a:ext cx="1771139" cy="10014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185314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Immagin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51084"/>
            <a:ext cx="7930851" cy="651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p:cNvSpPr/>
          <p:nvPr/>
        </p:nvSpPr>
        <p:spPr>
          <a:xfrm>
            <a:off x="8855737" y="1867511"/>
            <a:ext cx="2116137" cy="2800767"/>
          </a:xfrm>
          <a:prstGeom prst="rect">
            <a:avLst/>
          </a:prstGeom>
          <a:solidFill>
            <a:srgbClr val="FFFF00"/>
          </a:solidFill>
          <a:ln>
            <a:solidFill>
              <a:schemeClr val="accent1"/>
            </a:solidFill>
          </a:ln>
        </p:spPr>
        <p:txBody>
          <a:bodyPr>
            <a:spAutoFit/>
          </a:bodyPr>
          <a:lstStyle/>
          <a:p>
            <a:pPr defTabSz="685800">
              <a:defRPr/>
            </a:pPr>
            <a:r>
              <a:rPr lang="en-US" sz="1600" kern="0" dirty="0">
                <a:solidFill>
                  <a:srgbClr val="003399"/>
                </a:solidFill>
                <a:latin typeface="Calibri" panose="020F0502020204030204"/>
              </a:rPr>
              <a:t>The </a:t>
            </a:r>
            <a:r>
              <a:rPr lang="en-US" sz="1600" b="1" u="sng" kern="0" dirty="0">
                <a:solidFill>
                  <a:srgbClr val="003399"/>
                </a:solidFill>
                <a:effectLst>
                  <a:outerShdw blurRad="38100" dist="38100" dir="2700000" algn="tl">
                    <a:srgbClr val="000000">
                      <a:alpha val="43137"/>
                    </a:srgbClr>
                  </a:outerShdw>
                </a:effectLst>
                <a:latin typeface="Calibri" panose="020F0502020204030204"/>
              </a:rPr>
              <a:t>rate of increase </a:t>
            </a:r>
            <a:r>
              <a:rPr lang="en-US" sz="1600" kern="0" dirty="0">
                <a:solidFill>
                  <a:sysClr val="windowText" lastClr="000000"/>
                </a:solidFill>
                <a:latin typeface="Calibri" panose="020F0502020204030204"/>
              </a:rPr>
              <a:t/>
            </a:r>
            <a:br>
              <a:rPr lang="en-US" sz="1600" kern="0" dirty="0">
                <a:solidFill>
                  <a:sysClr val="windowText" lastClr="000000"/>
                </a:solidFill>
                <a:latin typeface="Calibri" panose="020F0502020204030204"/>
              </a:rPr>
            </a:br>
            <a:r>
              <a:rPr lang="en-US" sz="1600" kern="0" dirty="0">
                <a:solidFill>
                  <a:sysClr val="windowText" lastClr="000000"/>
                </a:solidFill>
                <a:latin typeface="Calibri" panose="020F0502020204030204"/>
              </a:rPr>
              <a:t>of </a:t>
            </a:r>
            <a:r>
              <a:rPr lang="en-US" sz="1600" b="1" u="sng" kern="0" dirty="0">
                <a:solidFill>
                  <a:sysClr val="windowText" lastClr="000000"/>
                </a:solidFill>
                <a:latin typeface="Calibri" panose="020F0502020204030204"/>
              </a:rPr>
              <a:t>genome-scale publications </a:t>
            </a:r>
            <a:r>
              <a:rPr lang="en-US" sz="1600" b="1" u="sng" kern="0" dirty="0">
                <a:solidFill>
                  <a:srgbClr val="003399"/>
                </a:solidFill>
                <a:effectLst>
                  <a:outerShdw blurRad="38100" dist="38100" dir="2700000" algn="tl">
                    <a:srgbClr val="000000">
                      <a:alpha val="43137"/>
                    </a:srgbClr>
                  </a:outerShdw>
                </a:effectLst>
                <a:latin typeface="Calibri" panose="020F0502020204030204"/>
              </a:rPr>
              <a:t>addressing </a:t>
            </a:r>
            <a:br>
              <a:rPr lang="en-US" sz="1600" b="1" u="sng" kern="0" dirty="0">
                <a:solidFill>
                  <a:srgbClr val="003399"/>
                </a:solidFill>
                <a:effectLst>
                  <a:outerShdw blurRad="38100" dist="38100" dir="2700000" algn="tl">
                    <a:srgbClr val="000000">
                      <a:alpha val="43137"/>
                    </a:srgbClr>
                  </a:outerShdw>
                </a:effectLst>
                <a:latin typeface="Calibri" panose="020F0502020204030204"/>
              </a:rPr>
            </a:br>
            <a:r>
              <a:rPr lang="en-US" sz="1600" b="1" i="1" u="sng" kern="0" dirty="0">
                <a:solidFill>
                  <a:srgbClr val="003399"/>
                </a:solidFill>
                <a:effectLst>
                  <a:outerShdw blurRad="38100" dist="38100" dir="2700000" algn="tl">
                    <a:srgbClr val="000000">
                      <a:alpha val="43137"/>
                    </a:srgbClr>
                  </a:outerShdw>
                </a:effectLst>
                <a:latin typeface="Calibri" panose="020F0502020204030204"/>
              </a:rPr>
              <a:t>cancer (epi)genomics </a:t>
            </a:r>
            <a:r>
              <a:rPr lang="en-US" sz="1600" kern="0" dirty="0">
                <a:solidFill>
                  <a:sysClr val="windowText" lastClr="000000"/>
                </a:solidFill>
                <a:latin typeface="Calibri" panose="020F0502020204030204"/>
              </a:rPr>
              <a:t>has become </a:t>
            </a:r>
          </a:p>
          <a:p>
            <a:pPr defTabSz="685800">
              <a:defRPr/>
            </a:pPr>
            <a:r>
              <a:rPr lang="en-US" sz="1600" b="1" kern="0" dirty="0">
                <a:solidFill>
                  <a:sysClr val="windowText" lastClr="000000"/>
                </a:solidFill>
                <a:latin typeface="Calibri" panose="020F0502020204030204"/>
              </a:rPr>
              <a:t>greater than that </a:t>
            </a:r>
            <a:br>
              <a:rPr lang="en-US" sz="1600" b="1" kern="0" dirty="0">
                <a:solidFill>
                  <a:sysClr val="windowText" lastClr="000000"/>
                </a:solidFill>
                <a:latin typeface="Calibri" panose="020F0502020204030204"/>
              </a:rPr>
            </a:br>
            <a:r>
              <a:rPr lang="en-US" sz="1600" b="1" kern="0" dirty="0">
                <a:solidFill>
                  <a:sysClr val="windowText" lastClr="000000"/>
                </a:solidFill>
                <a:latin typeface="Calibri" panose="020F0502020204030204"/>
              </a:rPr>
              <a:t>of publications </a:t>
            </a:r>
            <a:br>
              <a:rPr lang="en-US" sz="1600" b="1" kern="0" dirty="0">
                <a:solidFill>
                  <a:sysClr val="windowText" lastClr="000000"/>
                </a:solidFill>
                <a:latin typeface="Calibri" panose="020F0502020204030204"/>
              </a:rPr>
            </a:br>
            <a:r>
              <a:rPr lang="en-US" sz="1600" b="1" kern="0" dirty="0">
                <a:solidFill>
                  <a:sysClr val="windowText" lastClr="000000"/>
                </a:solidFill>
                <a:latin typeface="Calibri" panose="020F0502020204030204"/>
              </a:rPr>
              <a:t>in the same area focused </a:t>
            </a:r>
            <a:br>
              <a:rPr lang="en-US" sz="1600" b="1" kern="0" dirty="0">
                <a:solidFill>
                  <a:sysClr val="windowText" lastClr="000000"/>
                </a:solidFill>
                <a:latin typeface="Calibri" panose="020F0502020204030204"/>
              </a:rPr>
            </a:br>
            <a:r>
              <a:rPr lang="en-US" sz="1600" b="1" kern="0" dirty="0">
                <a:solidFill>
                  <a:sysClr val="windowText" lastClr="000000"/>
                </a:solidFill>
                <a:latin typeface="Calibri" panose="020F0502020204030204"/>
              </a:rPr>
              <a:t>on </a:t>
            </a:r>
            <a:r>
              <a:rPr lang="en-US" sz="1600" b="1" u="sng" kern="0" dirty="0">
                <a:solidFill>
                  <a:sysClr val="windowText" lastClr="000000"/>
                </a:solidFill>
                <a:latin typeface="Calibri" panose="020F0502020204030204"/>
              </a:rPr>
              <a:t>selected genes</a:t>
            </a:r>
            <a:endParaRPr lang="it-IT" sz="1350" kern="0" dirty="0">
              <a:solidFill>
                <a:sysClr val="windowText" lastClr="000000"/>
              </a:solidFill>
              <a:latin typeface="Calibri" panose="020F0502020204030204"/>
            </a:endParaRPr>
          </a:p>
        </p:txBody>
      </p:sp>
      <p:pic>
        <p:nvPicPr>
          <p:cNvPr id="12292" name="Immagin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42595" y="6231589"/>
            <a:ext cx="5049839" cy="6270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pic>
      <p:cxnSp>
        <p:nvCxnSpPr>
          <p:cNvPr id="3" name="Connettore 2 2"/>
          <p:cNvCxnSpPr/>
          <p:nvPr/>
        </p:nvCxnSpPr>
        <p:spPr>
          <a:xfrm>
            <a:off x="8095345" y="6544468"/>
            <a:ext cx="1412875" cy="0"/>
          </a:xfrm>
          <a:prstGeom prst="straightConnector1">
            <a:avLst/>
          </a:prstGeom>
          <a:ln w="28575">
            <a:solidFill>
              <a:srgbClr val="0000CC"/>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609439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Documents and Settings\Utente\Desktop\14 SUMMER Work in progress\AUTISM\autism articles.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9260" y="0"/>
            <a:ext cx="954563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53044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Documents and Settings\Utente\Documenti\Immagini\Pubmed\A quick search for “Microbiome” in scienctific journal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 y="629618"/>
            <a:ext cx="10588487" cy="6234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ttangolo 2"/>
          <p:cNvSpPr>
            <a:spLocks noChangeArrowheads="1"/>
          </p:cNvSpPr>
          <p:nvPr/>
        </p:nvSpPr>
        <p:spPr bwMode="auto">
          <a:xfrm>
            <a:off x="0" y="-16495"/>
            <a:ext cx="9144000" cy="646331"/>
          </a:xfrm>
          <a:prstGeom prst="rect">
            <a:avLst/>
          </a:prstGeom>
          <a:solidFill>
            <a:schemeClr val="bg1"/>
          </a:solidFill>
          <a:ln w="9525">
            <a:solidFill>
              <a:srgbClr val="0000FF"/>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it-IT" i="1" kern="0" dirty="0">
                <a:solidFill>
                  <a:prstClr val="black"/>
                </a:solidFill>
              </a:rPr>
              <a:t>A quick search for “</a:t>
            </a:r>
            <a:r>
              <a:rPr lang="en-US" altLang="ja-JP" b="1" i="1" kern="0" dirty="0">
                <a:solidFill>
                  <a:srgbClr val="0000FF"/>
                </a:solidFill>
                <a:ea typeface="ＭＳ Ｐゴシック" panose="020B0600070205080204" pitchFamily="34" charset="-128"/>
              </a:rPr>
              <a:t>Microbiome</a:t>
            </a:r>
            <a:r>
              <a:rPr lang="en-US" altLang="it-IT" i="1" kern="0" dirty="0">
                <a:solidFill>
                  <a:prstClr val="black"/>
                </a:solidFill>
              </a:rPr>
              <a:t>”</a:t>
            </a:r>
            <a:r>
              <a:rPr lang="en-US" altLang="ja-JP" i="1" kern="0" dirty="0">
                <a:solidFill>
                  <a:prstClr val="black"/>
                </a:solidFill>
                <a:ea typeface="ＭＳ Ｐゴシック" panose="020B0600070205080204" pitchFamily="34" charset="-128"/>
              </a:rPr>
              <a:t> in </a:t>
            </a:r>
            <a:r>
              <a:rPr lang="en-US" altLang="ja-JP" b="1" i="1" kern="0" dirty="0">
                <a:solidFill>
                  <a:srgbClr val="0000FF"/>
                </a:solidFill>
                <a:ea typeface="ＭＳ Ｐゴシック" panose="020B0600070205080204" pitchFamily="34" charset="-128"/>
              </a:rPr>
              <a:t>scientific journals online </a:t>
            </a:r>
            <a:r>
              <a:rPr lang="en-US" altLang="ja-JP" i="1" kern="0" dirty="0">
                <a:solidFill>
                  <a:prstClr val="black"/>
                </a:solidFill>
                <a:ea typeface="ＭＳ Ｐゴシック" panose="020B0600070205080204" pitchFamily="34" charset="-128"/>
              </a:rPr>
              <a:t>demonstrates how significantly this field of research has been </a:t>
            </a:r>
            <a:r>
              <a:rPr lang="en-US" altLang="ja-JP" b="1" i="1" kern="0" dirty="0">
                <a:solidFill>
                  <a:srgbClr val="0000FF"/>
                </a:solidFill>
                <a:ea typeface="ＭＳ Ｐゴシック" panose="020B0600070205080204" pitchFamily="34" charset="-128"/>
              </a:rPr>
              <a:t>growing over the past ten years </a:t>
            </a:r>
            <a:endParaRPr lang="it-IT" altLang="it-IT" b="1" kern="0" dirty="0">
              <a:solidFill>
                <a:srgbClr val="0000FF"/>
              </a:solidFill>
            </a:endParaRPr>
          </a:p>
        </p:txBody>
      </p:sp>
      <p:pic>
        <p:nvPicPr>
          <p:cNvPr id="4" name="Immagin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7513" y="1275739"/>
            <a:ext cx="5201387" cy="5588723"/>
          </a:xfrm>
          <a:prstGeom prst="rect">
            <a:avLst/>
          </a:prstGeom>
        </p:spPr>
      </p:pic>
    </p:spTree>
    <p:extLst>
      <p:ext uri="{BB962C8B-B14F-4D97-AF65-F5344CB8AC3E}">
        <p14:creationId xmlns:p14="http://schemas.microsoft.com/office/powerpoint/2010/main" val="22046538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hteck 1"/>
          <p:cNvSpPr>
            <a:spLocks noChangeArrowheads="1"/>
          </p:cNvSpPr>
          <p:nvPr/>
        </p:nvSpPr>
        <p:spPr bwMode="auto">
          <a:xfrm>
            <a:off x="1343461" y="-171450"/>
            <a:ext cx="9324975" cy="7029450"/>
          </a:xfrm>
          <a:prstGeom prst="rect">
            <a:avLst/>
          </a:prstGeom>
          <a:solidFill>
            <a:schemeClr val="tx1"/>
          </a:solidFill>
          <a:ln w="76200">
            <a:solidFill>
              <a:schemeClr val="tx1">
                <a:lumMod val="85000"/>
              </a:schemeClr>
            </a:solidFill>
            <a:headEnd/>
            <a:tailEnd/>
          </a:ln>
        </p:spPr>
        <p:style>
          <a:lnRef idx="2">
            <a:schemeClr val="accent4"/>
          </a:lnRef>
          <a:fillRef idx="1">
            <a:schemeClr val="lt1"/>
          </a:fillRef>
          <a:effectRef idx="0">
            <a:schemeClr val="accent4"/>
          </a:effectRef>
          <a:fontRef idx="minor">
            <a:schemeClr val="dk1"/>
          </a:fontRef>
        </p:style>
        <p:txBody>
          <a:bodyPr/>
          <a:lstStyle/>
          <a:p>
            <a:pPr>
              <a:defRPr/>
            </a:pPr>
            <a:endParaRPr lang="de-DE" b="1" kern="0" dirty="0">
              <a:solidFill>
                <a:prstClr val="white"/>
              </a:solidFill>
              <a:latin typeface="Calibri"/>
              <a:cs typeface="Arial" charset="0"/>
            </a:endParaRPr>
          </a:p>
          <a:p>
            <a:pPr>
              <a:defRPr/>
            </a:pPr>
            <a:endParaRPr lang="de-DE" b="1" kern="0" dirty="0">
              <a:solidFill>
                <a:prstClr val="white"/>
              </a:solidFill>
              <a:latin typeface="Calibri"/>
              <a:cs typeface="Arial" charset="0"/>
            </a:endParaRPr>
          </a:p>
          <a:p>
            <a:pPr>
              <a:defRPr/>
            </a:pPr>
            <a:endParaRPr lang="de-DE" b="1" kern="0" dirty="0">
              <a:solidFill>
                <a:prstClr val="white"/>
              </a:solidFill>
              <a:latin typeface="Calibri"/>
              <a:cs typeface="Arial" charset="0"/>
            </a:endParaRPr>
          </a:p>
          <a:p>
            <a:pPr>
              <a:defRPr/>
            </a:pPr>
            <a:endParaRPr lang="de-DE" b="1" kern="0" dirty="0">
              <a:solidFill>
                <a:prstClr val="white"/>
              </a:solidFill>
              <a:latin typeface="Calibri"/>
              <a:cs typeface="Arial" charset="0"/>
            </a:endParaRPr>
          </a:p>
          <a:p>
            <a:pPr marL="0" lvl="2">
              <a:defRPr/>
            </a:pPr>
            <a:endParaRPr lang="de-DE" b="1" kern="0" dirty="0">
              <a:solidFill>
                <a:prstClr val="white"/>
              </a:solidFill>
              <a:latin typeface="Calibri"/>
              <a:cs typeface="Arial" charset="0"/>
            </a:endParaRPr>
          </a:p>
        </p:txBody>
      </p:sp>
      <p:pic>
        <p:nvPicPr>
          <p:cNvPr id="8196" name="Picture 4" descr="C:\Dokumente und Einstellungen\User-1\Eigene Dateien\Kundenordner\Präsentationen 2008\M054\M054 Entwürfe\Logo Europa-1.bmp"/>
          <p:cNvPicPr>
            <a:picLocks noChangeAspect="1" noChangeArrowheads="1"/>
          </p:cNvPicPr>
          <p:nvPr/>
        </p:nvPicPr>
        <p:blipFill>
          <a:blip r:embed="rId3"/>
          <a:srcRect/>
          <a:stretch>
            <a:fillRect/>
          </a:stretch>
        </p:blipFill>
        <p:spPr bwMode="auto">
          <a:xfrm>
            <a:off x="1343028" y="-171450"/>
            <a:ext cx="720725" cy="936625"/>
          </a:xfrm>
          <a:prstGeom prst="rect">
            <a:avLst/>
          </a:prstGeom>
          <a:noFill/>
          <a:ln w="28575">
            <a:solidFill>
              <a:schemeClr val="tx1">
                <a:lumMod val="95000"/>
              </a:schemeClr>
            </a:solidFill>
            <a:miter lim="800000"/>
            <a:headEnd/>
            <a:tailEnd/>
          </a:ln>
        </p:spPr>
      </p:pic>
      <p:sp>
        <p:nvSpPr>
          <p:cNvPr id="6" name="Rechteck 5"/>
          <p:cNvSpPr/>
          <p:nvPr/>
        </p:nvSpPr>
        <p:spPr>
          <a:xfrm>
            <a:off x="2063749" y="-171450"/>
            <a:ext cx="8604251" cy="936625"/>
          </a:xfrm>
          <a:prstGeom prst="rect">
            <a:avLst/>
          </a:prstGeom>
          <a:solidFill>
            <a:srgbClr val="C00000"/>
          </a:solidFill>
          <a:ln>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kern="0" dirty="0" err="1">
                <a:solidFill>
                  <a:prstClr val="white"/>
                </a:solidFill>
                <a:latin typeface="Calibri"/>
                <a:cs typeface="Arial" pitchFamily="34" charset="0"/>
              </a:rPr>
              <a:t>Published</a:t>
            </a:r>
            <a:r>
              <a:rPr lang="de-DE" kern="0" dirty="0">
                <a:solidFill>
                  <a:prstClr val="white"/>
                </a:solidFill>
                <a:latin typeface="Calibri"/>
                <a:cs typeface="Arial" pitchFamily="34" charset="0"/>
              </a:rPr>
              <a:t> </a:t>
            </a:r>
            <a:r>
              <a:rPr lang="de-DE" kern="0" dirty="0" err="1">
                <a:solidFill>
                  <a:prstClr val="white"/>
                </a:solidFill>
                <a:latin typeface="Calibri"/>
                <a:cs typeface="Arial" pitchFamily="34" charset="0"/>
              </a:rPr>
              <a:t>papers</a:t>
            </a:r>
            <a:r>
              <a:rPr lang="de-DE" kern="0" dirty="0">
                <a:solidFill>
                  <a:prstClr val="white"/>
                </a:solidFill>
                <a:latin typeface="Calibri"/>
                <a:cs typeface="Arial" pitchFamily="34" charset="0"/>
              </a:rPr>
              <a:t> </a:t>
            </a:r>
            <a:r>
              <a:rPr lang="de-DE" kern="0" dirty="0" err="1">
                <a:solidFill>
                  <a:prstClr val="white"/>
                </a:solidFill>
                <a:latin typeface="Calibri"/>
                <a:cs typeface="Arial" pitchFamily="34" charset="0"/>
              </a:rPr>
              <a:t>about</a:t>
            </a:r>
            <a:r>
              <a:rPr lang="de-DE" kern="0" dirty="0">
                <a:solidFill>
                  <a:prstClr val="white"/>
                </a:solidFill>
                <a:latin typeface="Calibri"/>
                <a:cs typeface="Arial" pitchFamily="34" charset="0"/>
              </a:rPr>
              <a:t> </a:t>
            </a:r>
            <a:r>
              <a:rPr lang="de-DE" b="1" i="1" kern="0" dirty="0" err="1">
                <a:solidFill>
                  <a:srgbClr val="FFFF00"/>
                </a:solidFill>
                <a:latin typeface="Calibri"/>
                <a:cs typeface="Arial" pitchFamily="34" charset="0"/>
              </a:rPr>
              <a:t>Endocrine</a:t>
            </a:r>
            <a:r>
              <a:rPr lang="de-DE" b="1" i="1" kern="0" dirty="0">
                <a:solidFill>
                  <a:srgbClr val="FFFF00"/>
                </a:solidFill>
                <a:latin typeface="Calibri"/>
                <a:cs typeface="Arial" pitchFamily="34" charset="0"/>
              </a:rPr>
              <a:t> </a:t>
            </a:r>
            <a:r>
              <a:rPr lang="de-DE" b="1" i="1" kern="0" dirty="0" err="1">
                <a:solidFill>
                  <a:srgbClr val="FFFF00"/>
                </a:solidFill>
                <a:latin typeface="Calibri"/>
                <a:cs typeface="Arial" pitchFamily="34" charset="0"/>
              </a:rPr>
              <a:t>Disruptors</a:t>
            </a:r>
            <a:endParaRPr lang="de-DE" b="1" i="1" kern="0" dirty="0">
              <a:solidFill>
                <a:srgbClr val="FFFF00"/>
              </a:solidFill>
              <a:latin typeface="Calibri"/>
              <a:cs typeface="Arial" pitchFamily="34" charset="0"/>
            </a:endParaRPr>
          </a:p>
          <a:p>
            <a:pPr algn="ctr">
              <a:defRPr/>
            </a:pPr>
            <a:r>
              <a:rPr lang="de-DE" kern="0" dirty="0" err="1">
                <a:solidFill>
                  <a:prstClr val="white"/>
                </a:solidFill>
                <a:latin typeface="Calibri"/>
                <a:cs typeface="Arial" pitchFamily="34" charset="0"/>
              </a:rPr>
              <a:t>between</a:t>
            </a:r>
            <a:r>
              <a:rPr lang="de-DE" kern="0" dirty="0">
                <a:solidFill>
                  <a:prstClr val="white"/>
                </a:solidFill>
                <a:latin typeface="Calibri"/>
                <a:cs typeface="Arial" pitchFamily="34" charset="0"/>
              </a:rPr>
              <a:t> 1993 and N</a:t>
            </a:r>
            <a:r>
              <a:rPr lang="de-DE" kern="0" dirty="0" err="1">
                <a:solidFill>
                  <a:prstClr val="white"/>
                </a:solidFill>
                <a:latin typeface="Calibri"/>
                <a:cs typeface="Arial" pitchFamily="34" charset="0"/>
              </a:rPr>
              <a:t>ovember</a:t>
            </a:r>
            <a:r>
              <a:rPr lang="de-DE" kern="0" dirty="0">
                <a:solidFill>
                  <a:prstClr val="white"/>
                </a:solidFill>
                <a:latin typeface="Calibri"/>
                <a:cs typeface="Arial" pitchFamily="34" charset="0"/>
              </a:rPr>
              <a:t> 2006 </a:t>
            </a:r>
            <a:r>
              <a:rPr lang="de-DE" sz="1100" kern="0" dirty="0">
                <a:solidFill>
                  <a:prstClr val="white"/>
                </a:solidFill>
                <a:latin typeface="Calibri"/>
                <a:cs typeface="Arial" pitchFamily="34" charset="0"/>
              </a:rPr>
              <a:t>(Gies)</a:t>
            </a:r>
            <a:r>
              <a:rPr lang="de-DE" sz="2000" kern="0" dirty="0">
                <a:solidFill>
                  <a:prstClr val="white"/>
                </a:solidFill>
                <a:latin typeface="Calibri"/>
                <a:cs typeface="Arial" pitchFamily="34" charset="0"/>
              </a:rPr>
              <a:t> </a:t>
            </a:r>
          </a:p>
        </p:txBody>
      </p:sp>
      <p:sp>
        <p:nvSpPr>
          <p:cNvPr id="7" name="Rechteck 6"/>
          <p:cNvSpPr/>
          <p:nvPr/>
        </p:nvSpPr>
        <p:spPr>
          <a:xfrm>
            <a:off x="1343461" y="765177"/>
            <a:ext cx="9324975" cy="6092825"/>
          </a:xfrm>
          <a:prstGeom prst="rect">
            <a:avLst/>
          </a:prstGeom>
          <a:solidFill>
            <a:schemeClr val="bg1">
              <a:lumMod val="95000"/>
            </a:schemeClr>
          </a:solidFill>
          <a:ln w="28575">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kern="0">
              <a:solidFill>
                <a:sysClr val="windowText" lastClr="000000"/>
              </a:solidFill>
              <a:latin typeface="Calibri"/>
            </a:endParaRPr>
          </a:p>
        </p:txBody>
      </p:sp>
      <p:graphicFrame>
        <p:nvGraphicFramePr>
          <p:cNvPr id="17414" name="Diagramm 8"/>
          <p:cNvGraphicFramePr>
            <a:graphicFrameLocks/>
          </p:cNvGraphicFramePr>
          <p:nvPr/>
        </p:nvGraphicFramePr>
        <p:xfrm>
          <a:off x="1365253" y="785814"/>
          <a:ext cx="9174163" cy="6122987"/>
        </p:xfrm>
        <a:graphic>
          <a:graphicData uri="http://schemas.openxmlformats.org/presentationml/2006/ole">
            <mc:AlternateContent xmlns:mc="http://schemas.openxmlformats.org/markup-compatibility/2006">
              <mc:Choice xmlns:v="urn:schemas-microsoft-com:vml" Requires="v">
                <p:oleObj spid="_x0000_s16404" r:id="rId4" imgW="9175275" imgH="6120914" progId="Excel.Chart.8">
                  <p:embed/>
                </p:oleObj>
              </mc:Choice>
              <mc:Fallback>
                <p:oleObj r:id="rId4" imgW="9175275" imgH="6120914"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5253" y="785814"/>
                        <a:ext cx="9174163" cy="612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Rechteck 9"/>
          <p:cNvSpPr/>
          <p:nvPr/>
        </p:nvSpPr>
        <p:spPr>
          <a:xfrm>
            <a:off x="2495632" y="3860804"/>
            <a:ext cx="3384551" cy="36036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de-DE" sz="1400" kern="0" dirty="0" err="1">
                <a:solidFill>
                  <a:srgbClr val="C00000"/>
                </a:solidFill>
                <a:latin typeface="Calibri"/>
                <a:cs typeface="Arial" pitchFamily="34" charset="0"/>
              </a:rPr>
              <a:t>Colborn</a:t>
            </a:r>
            <a:r>
              <a:rPr lang="de-DE" sz="1400" kern="0" dirty="0">
                <a:solidFill>
                  <a:srgbClr val="C00000"/>
                </a:solidFill>
                <a:latin typeface="Calibri"/>
                <a:cs typeface="Arial" pitchFamily="34" charset="0"/>
              </a:rPr>
              <a:t>, vom Saal, Soto (1993): EHP</a:t>
            </a:r>
          </a:p>
        </p:txBody>
      </p:sp>
      <p:sp>
        <p:nvSpPr>
          <p:cNvPr id="9" name="Rechteck 8"/>
          <p:cNvSpPr/>
          <p:nvPr/>
        </p:nvSpPr>
        <p:spPr>
          <a:xfrm>
            <a:off x="5087939" y="6499926"/>
            <a:ext cx="2255396" cy="24283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de-DE" sz="1600" b="1" i="1" kern="0" dirty="0">
                <a:solidFill>
                  <a:srgbClr val="333399">
                    <a:lumMod val="40000"/>
                    <a:lumOff val="60000"/>
                  </a:srgbClr>
                </a:solidFill>
                <a:latin typeface="Calibri"/>
                <a:cs typeface="Arial" pitchFamily="34" charset="0"/>
              </a:rPr>
              <a:t>E</a:t>
            </a:r>
            <a:r>
              <a:rPr lang="de-DE" sz="1600" b="1" i="1" kern="0" dirty="0" err="1">
                <a:solidFill>
                  <a:srgbClr val="333399">
                    <a:lumMod val="40000"/>
                    <a:lumOff val="60000"/>
                  </a:srgbClr>
                </a:solidFill>
                <a:latin typeface="Calibri"/>
                <a:cs typeface="Arial" pitchFamily="34" charset="0"/>
              </a:rPr>
              <a:t>ndocrine</a:t>
            </a:r>
            <a:r>
              <a:rPr lang="de-DE" sz="1600" b="1" i="1" kern="0" dirty="0">
                <a:solidFill>
                  <a:srgbClr val="333399">
                    <a:lumMod val="40000"/>
                    <a:lumOff val="60000"/>
                  </a:srgbClr>
                </a:solidFill>
                <a:latin typeface="Calibri"/>
                <a:cs typeface="Arial" pitchFamily="34" charset="0"/>
              </a:rPr>
              <a:t> </a:t>
            </a:r>
            <a:r>
              <a:rPr lang="de-DE" sz="1600" b="1" i="1" kern="0" dirty="0" err="1">
                <a:solidFill>
                  <a:srgbClr val="333399">
                    <a:lumMod val="40000"/>
                    <a:lumOff val="60000"/>
                  </a:srgbClr>
                </a:solidFill>
                <a:latin typeface="Calibri"/>
                <a:cs typeface="Arial" pitchFamily="34" charset="0"/>
              </a:rPr>
              <a:t>Disruptors</a:t>
            </a:r>
            <a:endParaRPr lang="de-DE" sz="1600" b="1" i="1" kern="0" dirty="0">
              <a:solidFill>
                <a:srgbClr val="333399">
                  <a:lumMod val="40000"/>
                  <a:lumOff val="60000"/>
                </a:srgbClr>
              </a:solidFill>
              <a:latin typeface="Calibri"/>
              <a:cs typeface="Arial" pitchFamily="34" charset="0"/>
            </a:endParaRPr>
          </a:p>
        </p:txBody>
      </p:sp>
    </p:spTree>
    <p:extLst>
      <p:ext uri="{BB962C8B-B14F-4D97-AF65-F5344CB8AC3E}">
        <p14:creationId xmlns:p14="http://schemas.microsoft.com/office/powerpoint/2010/main" val="3967009434"/>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8371" name="Picture 2"/>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1524434" y="0"/>
            <a:ext cx="5695951" cy="5183188"/>
          </a:xfrm>
        </p:spPr>
      </p:pic>
      <p:pic>
        <p:nvPicPr>
          <p:cNvPr id="58372" name="Picture 3"/>
          <p:cNvPicPr>
            <a:picLocks noGrp="1" noChangeAspect="1" noChangeArrowheads="1"/>
          </p:cNvPicPr>
          <p:nvPr>
            <p:ph idx="4294967295"/>
          </p:nvPr>
        </p:nvPicPr>
        <p:blipFill>
          <a:blip r:embed="rId4">
            <a:extLst>
              <a:ext uri="{28A0092B-C50C-407E-A947-70E740481C1C}">
                <a14:useLocalDpi xmlns:a14="http://schemas.microsoft.com/office/drawing/2010/main" val="0"/>
              </a:ext>
            </a:extLst>
          </a:blip>
          <a:srcRect/>
          <a:stretch>
            <a:fillRect/>
          </a:stretch>
        </p:blipFill>
        <p:spPr>
          <a:xfrm>
            <a:off x="4008437" y="4358341"/>
            <a:ext cx="6659563" cy="2643187"/>
          </a:xfrm>
          <a:ln w="28575">
            <a:solidFill>
              <a:srgbClr val="0000FF"/>
            </a:solidFill>
            <a:miter lim="800000"/>
            <a:headEnd/>
            <a:tailEnd/>
          </a:ln>
        </p:spPr>
      </p:pic>
      <p:sp>
        <p:nvSpPr>
          <p:cNvPr id="58373" name="Line 11"/>
          <p:cNvSpPr>
            <a:spLocks noChangeShapeType="1"/>
          </p:cNvSpPr>
          <p:nvPr/>
        </p:nvSpPr>
        <p:spPr bwMode="auto">
          <a:xfrm>
            <a:off x="5808675" y="5734050"/>
            <a:ext cx="485933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58374" name="Line 13"/>
          <p:cNvSpPr>
            <a:spLocks noChangeShapeType="1"/>
          </p:cNvSpPr>
          <p:nvPr/>
        </p:nvSpPr>
        <p:spPr bwMode="auto">
          <a:xfrm>
            <a:off x="4583117" y="5949950"/>
            <a:ext cx="8651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58375" name="Line 14"/>
          <p:cNvSpPr>
            <a:spLocks noChangeShapeType="1"/>
          </p:cNvSpPr>
          <p:nvPr/>
        </p:nvSpPr>
        <p:spPr bwMode="auto">
          <a:xfrm>
            <a:off x="4583117" y="6453188"/>
            <a:ext cx="8651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58376" name="AutoShape 15"/>
          <p:cNvSpPr>
            <a:spLocks noChangeArrowheads="1"/>
          </p:cNvSpPr>
          <p:nvPr/>
        </p:nvSpPr>
        <p:spPr bwMode="auto">
          <a:xfrm>
            <a:off x="3595735" y="6310966"/>
            <a:ext cx="719137" cy="287337"/>
          </a:xfrm>
          <a:prstGeom prst="rightArrow">
            <a:avLst>
              <a:gd name="adj1" fmla="val 50000"/>
              <a:gd name="adj2" fmla="val 62569"/>
            </a:avLst>
          </a:prstGeom>
          <a:solidFill>
            <a:srgbClr val="0000FF"/>
          </a:solidFill>
          <a:ln w="9525">
            <a:solidFill>
              <a:srgbClr val="FFFF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it-IT" sz="1800" b="0" i="0" u="none" strike="noStrike" kern="0" cap="none" spc="0" normalizeH="0" baseline="0" noProof="0">
              <a:ln>
                <a:noFill/>
              </a:ln>
              <a:solidFill>
                <a:srgbClr val="0000FF"/>
              </a:solidFill>
              <a:effectLst/>
              <a:uLnTx/>
              <a:uFillTx/>
              <a:latin typeface="Calibri" panose="020F0502020204030204" pitchFamily="34" charset="0"/>
              <a:ea typeface="+mn-ea"/>
              <a:cs typeface="+mn-cs"/>
            </a:endParaRPr>
          </a:p>
        </p:txBody>
      </p:sp>
      <p:sp>
        <p:nvSpPr>
          <p:cNvPr id="58377" name="Line 16"/>
          <p:cNvSpPr>
            <a:spLocks noChangeShapeType="1"/>
          </p:cNvSpPr>
          <p:nvPr/>
        </p:nvSpPr>
        <p:spPr bwMode="auto">
          <a:xfrm>
            <a:off x="7391400" y="6453188"/>
            <a:ext cx="3276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58378" name="Line 18"/>
          <p:cNvSpPr>
            <a:spLocks noChangeShapeType="1"/>
          </p:cNvSpPr>
          <p:nvPr/>
        </p:nvSpPr>
        <p:spPr bwMode="auto">
          <a:xfrm>
            <a:off x="8328461" y="6237288"/>
            <a:ext cx="2339975"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58379" name="Rectangle 27"/>
          <p:cNvSpPr>
            <a:spLocks noChangeArrowheads="1"/>
          </p:cNvSpPr>
          <p:nvPr/>
        </p:nvSpPr>
        <p:spPr bwMode="auto">
          <a:xfrm flipV="1">
            <a:off x="4595817" y="6430028"/>
            <a:ext cx="6072187" cy="53975"/>
          </a:xfrm>
          <a:prstGeom prst="rect">
            <a:avLst/>
          </a:prstGeom>
          <a:solidFill>
            <a:srgbClr val="0000FF"/>
          </a:solidFill>
          <a:ln w="9525">
            <a:solidFill>
              <a:srgbClr val="0000FF"/>
            </a:solidFill>
            <a:miter lim="800000"/>
            <a:headEnd/>
            <a:tailEnd/>
          </a:ln>
        </p:spPr>
        <p:txBody>
          <a:bodyPr rot="10800000"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it-IT" sz="1800" b="1" i="0" u="sng" strike="noStrike" kern="0" cap="none" spc="0" normalizeH="0" baseline="0" noProof="0">
              <a:ln>
                <a:noFill/>
              </a:ln>
              <a:solidFill>
                <a:prstClr val="white"/>
              </a:solidFill>
              <a:effectLst/>
              <a:uLnTx/>
              <a:uFillTx/>
              <a:latin typeface="Calibri" panose="020F0502020204030204" pitchFamily="34" charset="0"/>
              <a:ea typeface="+mn-ea"/>
              <a:cs typeface="+mn-cs"/>
            </a:endParaRPr>
          </a:p>
        </p:txBody>
      </p:sp>
      <p:sp>
        <p:nvSpPr>
          <p:cNvPr id="28" name="Rettangolo 27"/>
          <p:cNvSpPr/>
          <p:nvPr/>
        </p:nvSpPr>
        <p:spPr>
          <a:xfrm>
            <a:off x="5524503" y="4714875"/>
            <a:ext cx="5143500" cy="4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rgbClr val="FFFFFF"/>
              </a:solidFill>
              <a:effectLst/>
              <a:uLnTx/>
              <a:uFillTx/>
              <a:latin typeface="Calibri"/>
              <a:ea typeface="ＭＳ Ｐゴシック" pitchFamily="-106" charset="-128"/>
              <a:cs typeface="+mn-cs"/>
            </a:endParaRPr>
          </a:p>
        </p:txBody>
      </p:sp>
      <p:sp>
        <p:nvSpPr>
          <p:cNvPr id="29" name="Rettangolo 28"/>
          <p:cNvSpPr/>
          <p:nvPr/>
        </p:nvSpPr>
        <p:spPr>
          <a:xfrm>
            <a:off x="6096020" y="5214938"/>
            <a:ext cx="3929063" cy="365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rgbClr val="FFFFFF"/>
              </a:solidFill>
              <a:effectLst/>
              <a:uLnTx/>
              <a:uFillTx/>
              <a:latin typeface="Calibri"/>
              <a:ea typeface="ＭＳ Ｐゴシック" pitchFamily="-106" charset="-128"/>
              <a:cs typeface="+mn-cs"/>
            </a:endParaRPr>
          </a:p>
        </p:txBody>
      </p:sp>
      <p:sp>
        <p:nvSpPr>
          <p:cNvPr id="30" name="Rettangolo 29"/>
          <p:cNvSpPr/>
          <p:nvPr/>
        </p:nvSpPr>
        <p:spPr>
          <a:xfrm>
            <a:off x="4595817" y="4929188"/>
            <a:ext cx="2428875" cy="365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rgbClr val="FFFFFF"/>
              </a:solidFill>
              <a:effectLst/>
              <a:uLnTx/>
              <a:uFillTx/>
              <a:latin typeface="Calibri"/>
              <a:ea typeface="ＭＳ Ｐゴシック" pitchFamily="-106" charset="-128"/>
              <a:cs typeface="+mn-cs"/>
            </a:endParaRPr>
          </a:p>
        </p:txBody>
      </p:sp>
      <p:sp>
        <p:nvSpPr>
          <p:cNvPr id="31" name="Rettangolo 30"/>
          <p:cNvSpPr/>
          <p:nvPr/>
        </p:nvSpPr>
        <p:spPr>
          <a:xfrm>
            <a:off x="7310874" y="6206191"/>
            <a:ext cx="3214687" cy="46037"/>
          </a:xfrm>
          <a:prstGeom prst="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rgbClr val="FFFFFF"/>
              </a:solidFill>
              <a:effectLst/>
              <a:uLnTx/>
              <a:uFillTx/>
              <a:latin typeface="Calibri"/>
              <a:ea typeface="ＭＳ Ｐゴシック" pitchFamily="-106" charset="-128"/>
              <a:cs typeface="+mn-cs"/>
            </a:endParaRPr>
          </a:p>
        </p:txBody>
      </p:sp>
      <p:sp>
        <p:nvSpPr>
          <p:cNvPr id="32" name="Rettangolo 31"/>
          <p:cNvSpPr/>
          <p:nvPr/>
        </p:nvSpPr>
        <p:spPr>
          <a:xfrm>
            <a:off x="4595817" y="6715125"/>
            <a:ext cx="3786187" cy="46038"/>
          </a:xfrm>
          <a:prstGeom prst="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rgbClr val="FFFFFF"/>
              </a:solidFill>
              <a:effectLst/>
              <a:uLnTx/>
              <a:uFillTx/>
              <a:latin typeface="Calibri"/>
              <a:ea typeface="ＭＳ Ｐゴシック" pitchFamily="-106" charset="-128"/>
              <a:cs typeface="+mn-cs"/>
            </a:endParaRPr>
          </a:p>
        </p:txBody>
      </p:sp>
      <p:pic>
        <p:nvPicPr>
          <p:cNvPr id="58385" name="Picture 1026" descr="E:\Untitled-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721" y="4231328"/>
            <a:ext cx="1884755" cy="2484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66" name="Rectangle 28"/>
          <p:cNvSpPr>
            <a:spLocks noGrp="1"/>
          </p:cNvSpPr>
          <p:nvPr>
            <p:ph type="body" sz="half" idx="4294967295"/>
          </p:nvPr>
        </p:nvSpPr>
        <p:spPr>
          <a:xfrm>
            <a:off x="7373941" y="82557"/>
            <a:ext cx="4627563" cy="3659187"/>
          </a:xfrm>
          <a:solidFill>
            <a:srgbClr val="FFFF00"/>
          </a:solidFill>
          <a:ln w="28575">
            <a:solidFill>
              <a:srgbClr val="0033CC"/>
            </a:solidFill>
          </a:ln>
        </p:spPr>
        <p:txBody>
          <a:bodyPr>
            <a:normAutofit/>
          </a:bodyPr>
          <a:lstStyle/>
          <a:p>
            <a:pPr eaLnBrk="1" hangingPunct="1">
              <a:lnSpc>
                <a:spcPct val="80000"/>
              </a:lnSpc>
              <a:buFont typeface="Arial" charset="0"/>
              <a:buNone/>
              <a:defRPr/>
            </a:pPr>
            <a:r>
              <a:rPr lang="en-GB" sz="1700" b="1" i="1" u="sng"/>
              <a:t>…</a:t>
            </a:r>
            <a:r>
              <a:rPr lang="en-GB" sz="1700"/>
              <a:t> </a:t>
            </a:r>
            <a:r>
              <a:rPr lang="en-GB" sz="2000"/>
              <a:t>a </a:t>
            </a:r>
            <a:r>
              <a:rPr lang="en-GB" sz="2000" u="sng"/>
              <a:t>technical term that refers to the </a:t>
            </a:r>
            <a:r>
              <a:rPr lang="en-GB" sz="2000" b="1" i="1" u="sng"/>
              <a:t>capability</a:t>
            </a:r>
            <a:r>
              <a:rPr lang="en-GB" sz="2000" u="sng"/>
              <a:t> and, at the same time, the </a:t>
            </a:r>
            <a:r>
              <a:rPr lang="en-GB" sz="2000" b="1" i="1" u="sng"/>
              <a:t>requirement</a:t>
            </a:r>
            <a:r>
              <a:rPr lang="en-GB" sz="2000" u="sng"/>
              <a:t>, for  </a:t>
            </a:r>
            <a:r>
              <a:rPr lang="en-GB" sz="2000" b="1" u="sng"/>
              <a:t>embryo-foetal cells</a:t>
            </a:r>
            <a:r>
              <a:rPr lang="en-GB" sz="2000" b="1"/>
              <a:t> </a:t>
            </a:r>
            <a:r>
              <a:rPr lang="en-GB" sz="2000" b="1" u="sng">
                <a:effectLst>
                  <a:outerShdw blurRad="38100" dist="38100" dir="2700000" algn="tl">
                    <a:srgbClr val="FFFFFF"/>
                  </a:outerShdw>
                </a:effectLst>
              </a:rPr>
              <a:t>to define their epigenetic setting in a predictive and adaptive way </a:t>
            </a:r>
            <a:r>
              <a:rPr lang="en-GB" sz="2000"/>
              <a:t>, </a:t>
            </a:r>
            <a:r>
              <a:rPr lang="en-GB" sz="2000" u="sng"/>
              <a:t>in relation to the information coming from the mother and, through her, from the outer world</a:t>
            </a:r>
            <a:r>
              <a:rPr lang="en-GB" sz="2000"/>
              <a:t> ..</a:t>
            </a:r>
          </a:p>
          <a:p>
            <a:pPr eaLnBrk="1" hangingPunct="1">
              <a:lnSpc>
                <a:spcPct val="80000"/>
              </a:lnSpc>
              <a:buFont typeface="Arial" charset="0"/>
              <a:buNone/>
              <a:defRPr/>
            </a:pPr>
            <a:r>
              <a:rPr lang="en-GB" sz="2000" u="sng"/>
              <a:t>A </a:t>
            </a:r>
            <a:r>
              <a:rPr lang="en-GB" sz="2000" b="1" i="1" u="sng">
                <a:effectLst>
                  <a:outerShdw blurRad="38100" dist="38100" dir="2700000" algn="tl">
                    <a:srgbClr val="FFFFFF"/>
                  </a:outerShdw>
                </a:effectLst>
              </a:rPr>
              <a:t>predictive adaptive response (PAR)</a:t>
            </a:r>
            <a:r>
              <a:rPr lang="en-GB" sz="2000" b="1">
                <a:effectLst>
                  <a:outerShdw blurRad="38100" dist="38100" dir="2700000" algn="tl">
                    <a:srgbClr val="FFFFFF"/>
                  </a:outerShdw>
                </a:effectLst>
              </a:rPr>
              <a:t> </a:t>
            </a:r>
            <a:r>
              <a:rPr lang="en-GB" sz="2000"/>
              <a:t>is a developmental trajectory taken by an organism  </a:t>
            </a:r>
            <a:r>
              <a:rPr lang="en-GB" sz="2000" u="sng"/>
              <a:t>during a period of </a:t>
            </a:r>
            <a:r>
              <a:rPr lang="en-GB" sz="2000" b="1" i="1" u="sng"/>
              <a:t>developmental plasticity</a:t>
            </a:r>
            <a:r>
              <a:rPr lang="en-GB" sz="2000" b="1" i="1"/>
              <a:t>  </a:t>
            </a:r>
            <a:r>
              <a:rPr lang="en-GB" sz="2000"/>
              <a:t>in response to perceived environmental cues.. </a:t>
            </a:r>
            <a:endParaRPr lang="fr-FR" sz="2000">
              <a:cs typeface="Arial" charset="0"/>
            </a:endParaRPr>
          </a:p>
        </p:txBody>
      </p:sp>
      <p:sp>
        <p:nvSpPr>
          <p:cNvPr id="58387" name="Rettangolo 22"/>
          <p:cNvSpPr>
            <a:spLocks noChangeArrowheads="1"/>
          </p:cNvSpPr>
          <p:nvPr/>
        </p:nvSpPr>
        <p:spPr bwMode="auto">
          <a:xfrm>
            <a:off x="2167576" y="1500192"/>
            <a:ext cx="909223" cy="590931"/>
          </a:xfrm>
          <a:prstGeom prst="rect">
            <a:avLst/>
          </a:prstGeom>
          <a:solidFill>
            <a:schemeClr val="tx1"/>
          </a:solidFill>
          <a:ln w="28575">
            <a:solidFill>
              <a:srgbClr val="FF00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90000"/>
              </a:lnSpc>
              <a:spcBef>
                <a:spcPct val="20000"/>
              </a:spcBef>
              <a:spcAft>
                <a:spcPts val="0"/>
              </a:spcAft>
              <a:buClr>
                <a:srgbClr val="0000FF"/>
              </a:buClr>
              <a:buSzPct val="75000"/>
              <a:buFontTx/>
              <a:buNone/>
              <a:tabLst/>
              <a:defRPr/>
            </a:pPr>
            <a:r>
              <a:rPr kumimoji="0" lang="it-IT" altLang="it-IT" sz="1200" b="1" i="1" u="none" strike="noStrike" kern="0" cap="none" spc="0" normalizeH="0" baseline="0" noProof="0">
                <a:ln>
                  <a:noFill/>
                </a:ln>
                <a:solidFill>
                  <a:srgbClr val="FFFF00"/>
                </a:solidFill>
                <a:effectLst/>
                <a:uLnTx/>
                <a:uFillTx/>
                <a:latin typeface="Calibri" panose="020F0502020204030204" pitchFamily="34" charset="0"/>
                <a:ea typeface="+mn-ea"/>
                <a:cs typeface="+mn-cs"/>
              </a:rPr>
              <a:t>Dioxin and </a:t>
            </a:r>
            <a:br>
              <a:rPr kumimoji="0" lang="it-IT" altLang="it-IT" sz="1200" b="1" i="1" u="none" strike="noStrike" kern="0" cap="none" spc="0" normalizeH="0" baseline="0" noProof="0">
                <a:ln>
                  <a:noFill/>
                </a:ln>
                <a:solidFill>
                  <a:srgbClr val="FFFF00"/>
                </a:solidFill>
                <a:effectLst/>
                <a:uLnTx/>
                <a:uFillTx/>
                <a:latin typeface="Calibri" panose="020F0502020204030204" pitchFamily="34" charset="0"/>
                <a:ea typeface="+mn-ea"/>
                <a:cs typeface="+mn-cs"/>
              </a:rPr>
            </a:br>
            <a:r>
              <a:rPr kumimoji="0" lang="it-IT" altLang="it-IT" sz="1200" b="1" i="1" u="none" strike="noStrike" kern="0" cap="none" spc="0" normalizeH="0" baseline="0" noProof="0">
                <a:ln>
                  <a:noFill/>
                </a:ln>
                <a:solidFill>
                  <a:srgbClr val="FFFF00"/>
                </a:solidFill>
                <a:effectLst/>
                <a:uLnTx/>
                <a:uFillTx/>
                <a:latin typeface="Calibri" panose="020F0502020204030204" pitchFamily="34" charset="0"/>
                <a:ea typeface="+mn-ea"/>
                <a:cs typeface="+mn-cs"/>
              </a:rPr>
              <a:t>Dioxin-like </a:t>
            </a:r>
            <a:br>
              <a:rPr kumimoji="0" lang="it-IT" altLang="it-IT" sz="1200" b="1" i="1" u="none" strike="noStrike" kern="0" cap="none" spc="0" normalizeH="0" baseline="0" noProof="0">
                <a:ln>
                  <a:noFill/>
                </a:ln>
                <a:solidFill>
                  <a:srgbClr val="FFFF00"/>
                </a:solidFill>
                <a:effectLst/>
                <a:uLnTx/>
                <a:uFillTx/>
                <a:latin typeface="Calibri" panose="020F0502020204030204" pitchFamily="34" charset="0"/>
                <a:ea typeface="+mn-ea"/>
                <a:cs typeface="+mn-cs"/>
              </a:rPr>
            </a:br>
            <a:r>
              <a:rPr kumimoji="0" lang="it-IT" altLang="it-IT" sz="1200" b="1" i="1" u="none" strike="noStrike" kern="0" cap="none" spc="0" normalizeH="0" baseline="0" noProof="0">
                <a:ln>
                  <a:noFill/>
                </a:ln>
                <a:solidFill>
                  <a:srgbClr val="FFFF00"/>
                </a:solidFill>
                <a:effectLst/>
                <a:uLnTx/>
                <a:uFillTx/>
                <a:latin typeface="Calibri" panose="020F0502020204030204" pitchFamily="34" charset="0"/>
                <a:ea typeface="+mn-ea"/>
                <a:cs typeface="+mn-cs"/>
              </a:rPr>
              <a:t>molecules</a:t>
            </a:r>
          </a:p>
        </p:txBody>
      </p:sp>
      <p:cxnSp>
        <p:nvCxnSpPr>
          <p:cNvPr id="35" name="Connettore 2 34"/>
          <p:cNvCxnSpPr/>
          <p:nvPr/>
        </p:nvCxnSpPr>
        <p:spPr>
          <a:xfrm>
            <a:off x="3095628" y="1714500"/>
            <a:ext cx="785813" cy="642938"/>
          </a:xfrm>
          <a:prstGeom prst="straightConnector1">
            <a:avLst/>
          </a:prstGeom>
          <a:ln w="28575">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58389" name="Rettangolo 35"/>
          <p:cNvSpPr>
            <a:spLocks noChangeArrowheads="1"/>
          </p:cNvSpPr>
          <p:nvPr/>
        </p:nvSpPr>
        <p:spPr bwMode="auto">
          <a:xfrm>
            <a:off x="2162609" y="642938"/>
            <a:ext cx="934871" cy="424732"/>
          </a:xfrm>
          <a:prstGeom prst="rect">
            <a:avLst/>
          </a:prstGeom>
          <a:solidFill>
            <a:srgbClr val="FFFF00"/>
          </a:solidFill>
          <a:ln w="19050">
            <a:solidFill>
              <a:srgbClr val="0000FF"/>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90000"/>
              </a:lnSpc>
              <a:spcBef>
                <a:spcPct val="20000"/>
              </a:spcBef>
              <a:spcAft>
                <a:spcPts val="0"/>
              </a:spcAft>
              <a:buClr>
                <a:srgbClr val="0000FF"/>
              </a:buClr>
              <a:buSzPct val="75000"/>
              <a:buFontTx/>
              <a:buNone/>
              <a:tabLst/>
              <a:defRPr/>
            </a:pPr>
            <a:r>
              <a:rPr kumimoji="0" lang="it-IT" altLang="it-IT" sz="1200" b="1" i="0" u="none" strike="noStrike" kern="0" cap="none" spc="0" normalizeH="0" baseline="0" noProof="0" dirty="0">
                <a:ln>
                  <a:noFill/>
                </a:ln>
                <a:solidFill>
                  <a:prstClr val="black"/>
                </a:solidFill>
                <a:effectLst/>
                <a:uLnTx/>
                <a:uFillTx/>
                <a:latin typeface="Calibri" panose="020F0502020204030204" pitchFamily="34" charset="0"/>
                <a:ea typeface="+mn-ea"/>
                <a:cs typeface="+mn-cs"/>
              </a:rPr>
              <a:t>(</a:t>
            </a:r>
            <a:r>
              <a:rPr kumimoji="0" lang="it-IT" altLang="it-IT" sz="1200" b="1" i="1" u="none" strike="noStrike" kern="0" cap="none" spc="0" normalizeH="0" baseline="0" noProof="0" dirty="0">
                <a:ln>
                  <a:noFill/>
                </a:ln>
                <a:solidFill>
                  <a:prstClr val="black"/>
                </a:solidFill>
                <a:effectLst/>
                <a:uLnTx/>
                <a:uFillTx/>
                <a:latin typeface="Calibri" panose="020F0502020204030204" pitchFamily="34" charset="0"/>
                <a:ea typeface="+mn-ea"/>
                <a:cs typeface="+mn-cs"/>
              </a:rPr>
              <a:t>Ultra)-fine </a:t>
            </a:r>
            <a:br>
              <a:rPr kumimoji="0" lang="it-IT" altLang="it-IT" sz="1200" b="1" i="1" u="none" strike="noStrike" kern="0" cap="none" spc="0" normalizeH="0" baseline="0" noProof="0" dirty="0">
                <a:ln>
                  <a:noFill/>
                </a:ln>
                <a:solidFill>
                  <a:prstClr val="black"/>
                </a:solidFill>
                <a:effectLst/>
                <a:uLnTx/>
                <a:uFillTx/>
                <a:latin typeface="Calibri" panose="020F0502020204030204" pitchFamily="34" charset="0"/>
                <a:ea typeface="+mn-ea"/>
                <a:cs typeface="+mn-cs"/>
              </a:rPr>
            </a:br>
            <a:r>
              <a:rPr kumimoji="0" lang="it-IT" altLang="it-IT" sz="1200" b="1" i="1"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particles</a:t>
            </a:r>
            <a:endParaRPr kumimoji="0" lang="it-IT" altLang="it-IT" sz="1200" b="1" i="1" u="none" strike="noStrike" kern="0" cap="none" spc="0" normalizeH="0" baseline="0" noProof="0" dirty="0">
              <a:ln>
                <a:noFill/>
              </a:ln>
              <a:solidFill>
                <a:prstClr val="black"/>
              </a:solidFill>
              <a:effectLst/>
              <a:uLnTx/>
              <a:uFillTx/>
              <a:latin typeface="Calibri" panose="020F0502020204030204" pitchFamily="34" charset="0"/>
              <a:ea typeface="+mn-ea"/>
              <a:cs typeface="+mn-cs"/>
            </a:endParaRPr>
          </a:p>
        </p:txBody>
      </p:sp>
      <p:cxnSp>
        <p:nvCxnSpPr>
          <p:cNvPr id="37" name="Connettore 2 36"/>
          <p:cNvCxnSpPr/>
          <p:nvPr/>
        </p:nvCxnSpPr>
        <p:spPr>
          <a:xfrm rot="16200000" flipH="1">
            <a:off x="2952750" y="1214764"/>
            <a:ext cx="1214438" cy="785812"/>
          </a:xfrm>
          <a:prstGeom prst="straightConnector1">
            <a:avLst/>
          </a:prstGeom>
          <a:ln w="28575">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1" name="Rectangle 7"/>
          <p:cNvSpPr>
            <a:spLocks noChangeArrowheads="1"/>
          </p:cNvSpPr>
          <p:nvPr/>
        </p:nvSpPr>
        <p:spPr bwMode="auto">
          <a:xfrm>
            <a:off x="1809752" y="1143002"/>
            <a:ext cx="1098378" cy="258532"/>
          </a:xfrm>
          <a:prstGeom prst="rect">
            <a:avLst/>
          </a:prstGeom>
          <a:solidFill>
            <a:schemeClr val="bg2">
              <a:lumMod val="10000"/>
            </a:schemeClr>
          </a:solidFill>
          <a:ln w="19050">
            <a:solidFill>
              <a:srgbClr val="FFC000"/>
            </a:solidFill>
            <a:miter lim="800000"/>
            <a:headEnd/>
            <a:tailEnd/>
          </a:ln>
        </p:spPr>
        <p:txBody>
          <a:bodyPr wrap="none">
            <a:spAutoFit/>
          </a:bodyPr>
          <a:lstStyle/>
          <a:p>
            <a:pPr marL="0" marR="0" lvl="0" indent="0" algn="l" defTabSz="914400" rtl="0" eaLnBrk="1" fontAlgn="auto" latinLnBrk="0" hangingPunct="1">
              <a:lnSpc>
                <a:spcPct val="90000"/>
              </a:lnSpc>
              <a:spcBef>
                <a:spcPct val="20000"/>
              </a:spcBef>
              <a:spcAft>
                <a:spcPts val="0"/>
              </a:spcAft>
              <a:buClr>
                <a:srgbClr val="0000FF"/>
              </a:buClr>
              <a:buSzPct val="75000"/>
              <a:buFontTx/>
              <a:buNone/>
              <a:tabLst/>
              <a:defRPr/>
            </a:pPr>
            <a:r>
              <a:rPr kumimoji="0" lang="it-IT" sz="1200" b="1" i="1" u="none" strike="noStrike" kern="0" cap="none" spc="0" normalizeH="0" baseline="0" noProof="0">
                <a:ln>
                  <a:noFill/>
                </a:ln>
                <a:solidFill>
                  <a:srgbClr val="FFFF00"/>
                </a:solidFill>
                <a:effectLst/>
                <a:uLnTx/>
                <a:uFillTx/>
                <a:latin typeface="Calibri" pitchFamily="34" charset="0"/>
                <a:ea typeface="+mn-ea"/>
                <a:cs typeface="+mn-cs"/>
              </a:rPr>
              <a:t>Heavy  Metals</a:t>
            </a:r>
          </a:p>
        </p:txBody>
      </p:sp>
      <p:sp>
        <p:nvSpPr>
          <p:cNvPr id="58392" name="Rettangolo 41"/>
          <p:cNvSpPr>
            <a:spLocks noChangeArrowheads="1"/>
          </p:cNvSpPr>
          <p:nvPr/>
        </p:nvSpPr>
        <p:spPr bwMode="auto">
          <a:xfrm>
            <a:off x="5238751" y="500063"/>
            <a:ext cx="1500188" cy="424732"/>
          </a:xfrm>
          <a:prstGeom prst="rect">
            <a:avLst/>
          </a:prstGeom>
          <a:solidFill>
            <a:srgbClr val="FFC000"/>
          </a:solidFill>
          <a:ln w="2857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90000"/>
              </a:lnSpc>
              <a:spcBef>
                <a:spcPct val="20000"/>
              </a:spcBef>
              <a:spcAft>
                <a:spcPts val="0"/>
              </a:spcAft>
              <a:buClr>
                <a:srgbClr val="0000FF"/>
              </a:buClr>
              <a:buSzPct val="75000"/>
              <a:buFontTx/>
              <a:buNone/>
              <a:tabLst/>
              <a:defRPr/>
            </a:pPr>
            <a:r>
              <a:rPr kumimoji="0" lang="it-IT" altLang="it-IT" sz="1200" b="1" i="1" u="none" strike="noStrike" kern="0" cap="none" spc="0" normalizeH="0" baseline="0" noProof="0">
                <a:ln>
                  <a:noFill/>
                </a:ln>
                <a:solidFill>
                  <a:prstClr val="black"/>
                </a:solidFill>
                <a:effectLst/>
                <a:uLnTx/>
                <a:uFillTx/>
                <a:latin typeface="Calibri" panose="020F0502020204030204" pitchFamily="34" charset="0"/>
                <a:ea typeface="+mn-ea"/>
                <a:cs typeface="+mn-cs"/>
              </a:rPr>
              <a:t>Polycyclic Aromatic </a:t>
            </a:r>
            <a:br>
              <a:rPr kumimoji="0" lang="it-IT" altLang="it-IT" sz="1200" b="1" i="1" u="none" strike="noStrike" kern="0" cap="none" spc="0" normalizeH="0" baseline="0" noProof="0">
                <a:ln>
                  <a:noFill/>
                </a:ln>
                <a:solidFill>
                  <a:prstClr val="black"/>
                </a:solidFill>
                <a:effectLst/>
                <a:uLnTx/>
                <a:uFillTx/>
                <a:latin typeface="Calibri" panose="020F0502020204030204" pitchFamily="34" charset="0"/>
                <a:ea typeface="+mn-ea"/>
                <a:cs typeface="+mn-cs"/>
              </a:rPr>
            </a:br>
            <a:r>
              <a:rPr kumimoji="0" lang="it-IT" altLang="it-IT" sz="1200" b="1" i="1" u="none" strike="noStrike" kern="0" cap="none" spc="0" normalizeH="0" baseline="0" noProof="0">
                <a:ln>
                  <a:noFill/>
                </a:ln>
                <a:solidFill>
                  <a:prstClr val="black"/>
                </a:solidFill>
                <a:effectLst/>
                <a:uLnTx/>
                <a:uFillTx/>
                <a:latin typeface="Calibri" panose="020F0502020204030204" pitchFamily="34" charset="0"/>
                <a:ea typeface="+mn-ea"/>
                <a:cs typeface="+mn-cs"/>
              </a:rPr>
              <a:t>Hydrocarbons (PAH)</a:t>
            </a:r>
            <a:endParaRPr kumimoji="0" lang="it-IT" altLang="it-IT" sz="1200" b="0" i="1" u="none" strike="noStrike" kern="0" cap="none" spc="0" normalizeH="0" baseline="0" noProof="0">
              <a:ln>
                <a:noFill/>
              </a:ln>
              <a:solidFill>
                <a:srgbClr val="FFFF00"/>
              </a:solidFill>
              <a:effectLst/>
              <a:uLnTx/>
              <a:uFillTx/>
              <a:latin typeface="Calibri" panose="020F0502020204030204" pitchFamily="34" charset="0"/>
              <a:ea typeface="+mn-ea"/>
              <a:cs typeface="+mn-cs"/>
            </a:endParaRPr>
          </a:p>
        </p:txBody>
      </p:sp>
      <p:cxnSp>
        <p:nvCxnSpPr>
          <p:cNvPr id="45" name="Connettore 2 44"/>
          <p:cNvCxnSpPr/>
          <p:nvPr/>
        </p:nvCxnSpPr>
        <p:spPr>
          <a:xfrm rot="5400000">
            <a:off x="4489092" y="1250483"/>
            <a:ext cx="1285875" cy="785812"/>
          </a:xfrm>
          <a:prstGeom prst="straightConnector1">
            <a:avLst/>
          </a:prstGeom>
          <a:ln w="28575">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8" name="Connettore 2 47"/>
          <p:cNvCxnSpPr/>
          <p:nvPr/>
        </p:nvCxnSpPr>
        <p:spPr>
          <a:xfrm>
            <a:off x="2881315" y="1285875"/>
            <a:ext cx="785812" cy="642938"/>
          </a:xfrm>
          <a:prstGeom prst="straightConnector1">
            <a:avLst/>
          </a:prstGeom>
          <a:ln w="28575">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9" name="Rettangolo 48"/>
          <p:cNvSpPr>
            <a:spLocks noChangeArrowheads="1"/>
          </p:cNvSpPr>
          <p:nvPr/>
        </p:nvSpPr>
        <p:spPr bwMode="auto">
          <a:xfrm>
            <a:off x="5453063" y="1357966"/>
            <a:ext cx="787400" cy="276999"/>
          </a:xfrm>
          <a:prstGeom prst="rect">
            <a:avLst/>
          </a:prstGeom>
          <a:solidFill>
            <a:srgbClr val="FFC000"/>
          </a:solidFill>
          <a:ln w="19050">
            <a:solidFill>
              <a:schemeClr val="tx1">
                <a:lumMod val="95000"/>
                <a:lumOff val="5000"/>
              </a:schemeClr>
            </a:solidFill>
            <a:miter lim="800000"/>
            <a:headEnd/>
            <a:tailE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200" b="1" i="1" u="none" strike="noStrike" kern="0" cap="none" spc="0" normalizeH="0" baseline="0" noProof="0">
                <a:ln>
                  <a:noFill/>
                </a:ln>
                <a:solidFill>
                  <a:sysClr val="windowText" lastClr="000000"/>
                </a:solidFill>
                <a:effectLst/>
                <a:uLnTx/>
                <a:uFillTx/>
                <a:latin typeface="Calibri" pitchFamily="34" charset="0"/>
                <a:ea typeface="+mn-ea"/>
                <a:cs typeface="+mn-cs"/>
              </a:rPr>
              <a:t>Benzene</a:t>
            </a:r>
          </a:p>
        </p:txBody>
      </p:sp>
      <p:cxnSp>
        <p:nvCxnSpPr>
          <p:cNvPr id="51" name="Connettore 2 50"/>
          <p:cNvCxnSpPr/>
          <p:nvPr/>
        </p:nvCxnSpPr>
        <p:spPr>
          <a:xfrm rot="5400000">
            <a:off x="4846280" y="1688307"/>
            <a:ext cx="795337" cy="704851"/>
          </a:xfrm>
          <a:prstGeom prst="straightConnector1">
            <a:avLst/>
          </a:prstGeom>
          <a:ln w="28575">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53" name="Freccia in giù 52"/>
          <p:cNvSpPr/>
          <p:nvPr/>
        </p:nvSpPr>
        <p:spPr>
          <a:xfrm rot="1912985">
            <a:off x="4891522" y="736602"/>
            <a:ext cx="285751" cy="428625"/>
          </a:xfrm>
          <a:prstGeom prst="downArrow">
            <a:avLst/>
          </a:prstGeom>
          <a:solidFill>
            <a:srgbClr val="FF00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rgbClr val="FFFFFF"/>
              </a:solidFill>
              <a:effectLst/>
              <a:uLnTx/>
              <a:uFillTx/>
              <a:latin typeface="Calibri"/>
              <a:ea typeface="ＭＳ Ｐゴシック" pitchFamily="-106" charset="-128"/>
              <a:cs typeface="+mn-cs"/>
            </a:endParaRPr>
          </a:p>
        </p:txBody>
      </p:sp>
      <p:sp>
        <p:nvSpPr>
          <p:cNvPr id="54" name="Ovale 53"/>
          <p:cNvSpPr/>
          <p:nvPr/>
        </p:nvSpPr>
        <p:spPr>
          <a:xfrm>
            <a:off x="7320032" y="608013"/>
            <a:ext cx="271463" cy="342900"/>
          </a:xfrm>
          <a:prstGeom prst="ellipse">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0" cap="none" spc="0" normalizeH="0" baseline="0" noProof="0">
                <a:ln>
                  <a:noFill/>
                </a:ln>
                <a:solidFill>
                  <a:prstClr val="black"/>
                </a:solidFill>
                <a:effectLst/>
                <a:uLnTx/>
                <a:uFillTx/>
                <a:latin typeface="Calibri"/>
                <a:ea typeface="ＭＳ Ｐゴシック" pitchFamily="-106" charset="-128"/>
                <a:cs typeface="+mn-cs"/>
              </a:rPr>
              <a:t>1</a:t>
            </a:r>
          </a:p>
        </p:txBody>
      </p:sp>
      <p:sp>
        <p:nvSpPr>
          <p:cNvPr id="55" name="Ovale 54"/>
          <p:cNvSpPr/>
          <p:nvPr/>
        </p:nvSpPr>
        <p:spPr>
          <a:xfrm>
            <a:off x="3935476" y="4652963"/>
            <a:ext cx="271463" cy="342900"/>
          </a:xfrm>
          <a:prstGeom prst="ellipse">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0" cap="none" spc="0" normalizeH="0" baseline="0" noProof="0">
                <a:ln>
                  <a:noFill/>
                </a:ln>
                <a:solidFill>
                  <a:prstClr val="black"/>
                </a:solidFill>
                <a:effectLst/>
                <a:uLnTx/>
                <a:uFillTx/>
                <a:latin typeface="Calibri"/>
                <a:ea typeface="ＭＳ Ｐゴシック" pitchFamily="-106" charset="-128"/>
                <a:cs typeface="+mn-cs"/>
              </a:rPr>
              <a:t>2</a:t>
            </a:r>
          </a:p>
        </p:txBody>
      </p:sp>
      <p:sp>
        <p:nvSpPr>
          <p:cNvPr id="56" name="Ovale 55"/>
          <p:cNvSpPr/>
          <p:nvPr/>
        </p:nvSpPr>
        <p:spPr>
          <a:xfrm>
            <a:off x="3359192" y="6237288"/>
            <a:ext cx="271463" cy="342900"/>
          </a:xfrm>
          <a:prstGeom prst="ellipse">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0" cap="none" spc="0" normalizeH="0" baseline="0" noProof="0">
                <a:ln>
                  <a:noFill/>
                </a:ln>
                <a:solidFill>
                  <a:prstClr val="black"/>
                </a:solidFill>
                <a:effectLst/>
                <a:uLnTx/>
                <a:uFillTx/>
                <a:latin typeface="Calibri"/>
                <a:ea typeface="ＭＳ Ｐゴシック" pitchFamily="-106" charset="-128"/>
                <a:cs typeface="+mn-cs"/>
              </a:rPr>
              <a:t>3</a:t>
            </a:r>
          </a:p>
        </p:txBody>
      </p:sp>
      <p:sp>
        <p:nvSpPr>
          <p:cNvPr id="58401" name="Rettangolo 41"/>
          <p:cNvSpPr>
            <a:spLocks noChangeArrowheads="1"/>
          </p:cNvSpPr>
          <p:nvPr/>
        </p:nvSpPr>
        <p:spPr bwMode="auto">
          <a:xfrm>
            <a:off x="0" y="-18524"/>
            <a:ext cx="4826962" cy="369332"/>
          </a:xfrm>
          <a:prstGeom prst="rect">
            <a:avLst/>
          </a:prstGeom>
          <a:solidFill>
            <a:srgbClr val="FFFF00"/>
          </a:solidFill>
          <a:ln w="9525">
            <a:solidFill>
              <a:schemeClr val="accent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it-IT" sz="1800" b="0" i="0" u="none" strike="noStrike" kern="0" cap="none" spc="0" normalizeH="0" baseline="0" noProof="0">
                <a:ln>
                  <a:noFill/>
                </a:ln>
                <a:solidFill>
                  <a:prstClr val="black"/>
                </a:solidFill>
                <a:effectLst/>
                <a:uLnTx/>
                <a:uFillTx/>
                <a:latin typeface="Arial" panose="020B0604020202020204" pitchFamily="34" charset="0"/>
                <a:ea typeface="+mn-ea"/>
                <a:cs typeface="+mn-cs"/>
              </a:rPr>
              <a:t>The </a:t>
            </a:r>
            <a:r>
              <a:rPr kumimoji="0" lang="en-GB" altLang="it-IT" sz="1800" b="1" i="0" u="none" strike="noStrike" kern="0" cap="none" spc="0" normalizeH="0" baseline="0" noProof="0">
                <a:ln>
                  <a:noFill/>
                </a:ln>
                <a:solidFill>
                  <a:prstClr val="black"/>
                </a:solidFill>
                <a:effectLst/>
                <a:uLnTx/>
                <a:uFillTx/>
                <a:latin typeface="Arial" panose="020B0604020202020204" pitchFamily="34" charset="0"/>
                <a:ea typeface="+mn-ea"/>
                <a:cs typeface="+mn-cs"/>
              </a:rPr>
              <a:t>third</a:t>
            </a:r>
            <a:r>
              <a:rPr kumimoji="0" lang="en-GB" altLang="it-IT" sz="1800" b="0" i="0" u="none" strike="noStrike" kern="0" cap="none" spc="0" normalizeH="0" baseline="0" noProof="0">
                <a:ln>
                  <a:noFill/>
                </a:ln>
                <a:solidFill>
                  <a:prstClr val="black"/>
                </a:solidFill>
                <a:effectLst/>
                <a:uLnTx/>
                <a:uFillTx/>
                <a:latin typeface="Arial" panose="020B0604020202020204" pitchFamily="34" charset="0"/>
                <a:ea typeface="+mn-ea"/>
                <a:cs typeface="+mn-cs"/>
              </a:rPr>
              <a:t> key word is </a:t>
            </a:r>
            <a:r>
              <a:rPr kumimoji="0" lang="en-GB" altLang="it-IT" sz="1800" b="1" i="1" u="none" strike="noStrike" kern="0" cap="none" spc="0" normalizeH="0" baseline="0" noProof="0">
                <a:ln>
                  <a:noFill/>
                </a:ln>
                <a:solidFill>
                  <a:prstClr val="black"/>
                </a:solidFill>
                <a:effectLst/>
                <a:uLnTx/>
                <a:uFillTx/>
                <a:latin typeface="Arial" panose="020B0604020202020204" pitchFamily="34" charset="0"/>
                <a:ea typeface="+mn-ea"/>
                <a:cs typeface="+mn-cs"/>
              </a:rPr>
              <a:t>fetal programming … </a:t>
            </a:r>
            <a:endParaRPr kumimoji="0" lang="it-IT" altLang="it-IT"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8402" name="Rettangolo 41"/>
          <p:cNvSpPr>
            <a:spLocks noChangeArrowheads="1"/>
          </p:cNvSpPr>
          <p:nvPr/>
        </p:nvSpPr>
        <p:spPr bwMode="auto">
          <a:xfrm>
            <a:off x="5519741" y="1989789"/>
            <a:ext cx="1296987" cy="461665"/>
          </a:xfrm>
          <a:prstGeom prst="rect">
            <a:avLst/>
          </a:prstGeom>
          <a:solidFill>
            <a:srgbClr val="FFFF00"/>
          </a:solidFill>
          <a:ln w="38100">
            <a:solidFill>
              <a:srgbClr val="C0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altLang="it-IT" sz="1200" b="1" i="1" u="none" strike="noStrike" kern="0" cap="none" spc="0" normalizeH="0" baseline="0" noProof="0">
                <a:ln>
                  <a:noFill/>
                </a:ln>
                <a:solidFill>
                  <a:prstClr val="black"/>
                </a:solidFill>
                <a:effectLst/>
                <a:uLnTx/>
                <a:uFillTx/>
                <a:latin typeface="Arial Black" panose="020B0A04020102020204" pitchFamily="34" charset="0"/>
                <a:ea typeface="+mn-ea"/>
                <a:cs typeface="+mn-cs"/>
              </a:rPr>
              <a:t>MATERNAL STRESS</a:t>
            </a:r>
          </a:p>
        </p:txBody>
      </p:sp>
      <p:cxnSp>
        <p:nvCxnSpPr>
          <p:cNvPr id="44" name="Connettore 2 43"/>
          <p:cNvCxnSpPr>
            <a:stCxn id="58402" idx="1"/>
          </p:cNvCxnSpPr>
          <p:nvPr/>
        </p:nvCxnSpPr>
        <p:spPr>
          <a:xfrm flipH="1">
            <a:off x="5016509" y="2220622"/>
            <a:ext cx="503232" cy="271754"/>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8404" name="AutoShape 15"/>
          <p:cNvSpPr>
            <a:spLocks noChangeArrowheads="1"/>
          </p:cNvSpPr>
          <p:nvPr/>
        </p:nvSpPr>
        <p:spPr bwMode="auto">
          <a:xfrm rot="20157632">
            <a:off x="6143627" y="3225800"/>
            <a:ext cx="1104900" cy="496888"/>
          </a:xfrm>
          <a:prstGeom prst="rightArrow">
            <a:avLst>
              <a:gd name="adj1" fmla="val 50000"/>
              <a:gd name="adj2" fmla="val 62499"/>
            </a:avLst>
          </a:prstGeom>
          <a:solidFill>
            <a:srgbClr val="FFFF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it-IT" sz="1800" b="0" i="0" u="none" strike="noStrike" kern="0" cap="none" spc="0" normalizeH="0" baseline="0" noProof="0">
              <a:ln>
                <a:noFill/>
              </a:ln>
              <a:solidFill>
                <a:srgbClr val="0000FF"/>
              </a:solidFill>
              <a:effectLst/>
              <a:uLnTx/>
              <a:uFillTx/>
              <a:latin typeface="Calibri" panose="020F0502020204030204" pitchFamily="34" charset="0"/>
              <a:ea typeface="+mn-ea"/>
              <a:cs typeface="+mn-cs"/>
            </a:endParaRPr>
          </a:p>
        </p:txBody>
      </p:sp>
      <p:sp>
        <p:nvSpPr>
          <p:cNvPr id="38" name="Rectangle 7"/>
          <p:cNvSpPr>
            <a:spLocks noChangeArrowheads="1"/>
          </p:cNvSpPr>
          <p:nvPr/>
        </p:nvSpPr>
        <p:spPr bwMode="auto">
          <a:xfrm>
            <a:off x="844968" y="3427806"/>
            <a:ext cx="1358064" cy="313932"/>
          </a:xfrm>
          <a:prstGeom prst="rect">
            <a:avLst/>
          </a:prstGeom>
          <a:solidFill>
            <a:srgbClr val="FFFF00"/>
          </a:solidFill>
          <a:ln w="38100">
            <a:solidFill>
              <a:srgbClr val="009999"/>
            </a:solidFill>
            <a:miter lim="800000"/>
            <a:headEnd/>
            <a:tailEnd/>
          </a:ln>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90000"/>
              </a:lnSpc>
              <a:spcBef>
                <a:spcPct val="20000"/>
              </a:spcBef>
              <a:spcAft>
                <a:spcPts val="0"/>
              </a:spcAft>
              <a:buClr>
                <a:srgbClr val="009999"/>
              </a:buClr>
              <a:buSzPct val="75000"/>
              <a:buFontTx/>
              <a:buNone/>
              <a:tabLst/>
              <a:defRPr/>
            </a:pPr>
            <a:r>
              <a:rPr kumimoji="0" lang="it-IT" altLang="fr-FR" sz="1600" b="1"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ONTOGENY</a:t>
            </a:r>
          </a:p>
        </p:txBody>
      </p:sp>
    </p:spTree>
    <p:extLst>
      <p:ext uri="{BB962C8B-B14F-4D97-AF65-F5344CB8AC3E}">
        <p14:creationId xmlns:p14="http://schemas.microsoft.com/office/powerpoint/2010/main" val="132161244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4" y="428627"/>
            <a:ext cx="59531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
            <a:ext cx="914400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4" name="Picture 2"/>
          <p:cNvPicPr>
            <a:picLocks noGrp="1" noChangeAspect="1" noChangeArrowheads="1"/>
          </p:cNvPicPr>
          <p:nvPr>
            <p:ph idx="4294967295"/>
          </p:nvPr>
        </p:nvPicPr>
        <p:blipFill>
          <a:blip r:embed="rId5">
            <a:extLst>
              <a:ext uri="{28A0092B-C50C-407E-A947-70E740481C1C}">
                <a14:useLocalDpi xmlns:a14="http://schemas.microsoft.com/office/drawing/2010/main" val="0"/>
              </a:ext>
            </a:extLst>
          </a:blip>
          <a:srcRect/>
          <a:stretch>
            <a:fillRect/>
          </a:stretch>
        </p:blipFill>
        <p:spPr>
          <a:xfrm>
            <a:off x="1524000" y="1143000"/>
            <a:ext cx="9144000" cy="5715000"/>
          </a:xfrm>
        </p:spPr>
      </p:pic>
      <p:sp>
        <p:nvSpPr>
          <p:cNvPr id="7" name="Rettangolo 6"/>
          <p:cNvSpPr/>
          <p:nvPr/>
        </p:nvSpPr>
        <p:spPr>
          <a:xfrm>
            <a:off x="6024565" y="3286778"/>
            <a:ext cx="1500187" cy="21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00" b="1" i="0" u="none" strike="noStrike" kern="0" cap="none" spc="0" normalizeH="0" baseline="0" noProof="0">
                <a:ln>
                  <a:noFill/>
                </a:ln>
                <a:solidFill>
                  <a:srgbClr val="000000"/>
                </a:solidFill>
                <a:effectLst/>
                <a:uLnTx/>
                <a:uFillTx/>
                <a:latin typeface="Arial"/>
                <a:ea typeface="MS PGothic" pitchFamily="34" charset="-128"/>
                <a:cs typeface="Arial"/>
              </a:rPr>
              <a:t>Fetal</a:t>
            </a:r>
            <a:r>
              <a:rPr kumimoji="0" lang="it-IT" sz="1200" b="1" i="0" u="none" strike="noStrike" kern="0" cap="none" spc="0" normalizeH="0" baseline="0" noProof="0">
                <a:ln>
                  <a:noFill/>
                </a:ln>
                <a:solidFill>
                  <a:srgbClr val="000000"/>
                </a:solidFill>
                <a:effectLst/>
                <a:uLnTx/>
                <a:uFillTx/>
                <a:latin typeface="Arial"/>
                <a:ea typeface="MS PGothic" pitchFamily="34" charset="-128"/>
                <a:cs typeface="Arial"/>
              </a:rPr>
              <a:t> </a:t>
            </a:r>
            <a:r>
              <a:rPr kumimoji="0" lang="it-IT" sz="1000" b="0" i="0" u="none" strike="noStrike" kern="0" cap="none" spc="0" normalizeH="0" baseline="0" noProof="0">
                <a:ln>
                  <a:noFill/>
                </a:ln>
                <a:solidFill>
                  <a:srgbClr val="000000"/>
                </a:solidFill>
                <a:effectLst/>
                <a:uLnTx/>
                <a:uFillTx/>
                <a:latin typeface="Arial"/>
                <a:ea typeface="MS PGothic" pitchFamily="34" charset="-128"/>
                <a:cs typeface="Arial"/>
              </a:rPr>
              <a:t>Programming</a:t>
            </a:r>
          </a:p>
        </p:txBody>
      </p:sp>
      <p:sp>
        <p:nvSpPr>
          <p:cNvPr id="8" name="Rettangolo 7"/>
          <p:cNvSpPr/>
          <p:nvPr/>
        </p:nvSpPr>
        <p:spPr>
          <a:xfrm>
            <a:off x="6810375" y="3001028"/>
            <a:ext cx="1500188" cy="21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00" b="1" i="0" u="none" strike="noStrike" kern="0" cap="none" spc="0" normalizeH="0" baseline="0" noProof="0">
                <a:ln>
                  <a:noFill/>
                </a:ln>
                <a:solidFill>
                  <a:srgbClr val="000000"/>
                </a:solidFill>
                <a:effectLst/>
                <a:uLnTx/>
                <a:uFillTx/>
                <a:latin typeface="Arial"/>
                <a:ea typeface="MS PGothic" pitchFamily="34" charset="-128"/>
                <a:cs typeface="Arial"/>
              </a:rPr>
              <a:t>Differentiation</a:t>
            </a:r>
            <a:r>
              <a:rPr kumimoji="0" lang="it-IT" sz="1200" b="0" i="0" u="none" strike="noStrike" kern="0" cap="none" spc="0" normalizeH="0" baseline="0" noProof="0">
                <a:ln>
                  <a:noFill/>
                </a:ln>
                <a:solidFill>
                  <a:srgbClr val="000000"/>
                </a:solidFill>
                <a:effectLst/>
                <a:uLnTx/>
                <a:uFillTx/>
                <a:latin typeface="Arial"/>
                <a:ea typeface="MS PGothic" pitchFamily="34" charset="-128"/>
                <a:cs typeface="Arial"/>
              </a:rPr>
              <a:t> </a:t>
            </a:r>
            <a:endParaRPr kumimoji="0" lang="it-IT" sz="1200" b="1" i="1" u="none" strike="noStrike" kern="0" cap="none" spc="0" normalizeH="0" baseline="0" noProof="0">
              <a:ln>
                <a:noFill/>
              </a:ln>
              <a:solidFill>
                <a:srgbClr val="000000"/>
              </a:solidFill>
              <a:effectLst/>
              <a:uLnTx/>
              <a:uFillTx/>
              <a:latin typeface="Arial"/>
              <a:ea typeface="MS PGothic" pitchFamily="34" charset="-128"/>
              <a:cs typeface="Arial"/>
            </a:endParaRPr>
          </a:p>
        </p:txBody>
      </p:sp>
      <p:sp>
        <p:nvSpPr>
          <p:cNvPr id="10" name="Freccia a destra 9"/>
          <p:cNvSpPr/>
          <p:nvPr/>
        </p:nvSpPr>
        <p:spPr>
          <a:xfrm rot="19120432">
            <a:off x="6273803" y="5221941"/>
            <a:ext cx="571500" cy="320675"/>
          </a:xfrm>
          <a:prstGeom prst="rightArrow">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rgbClr val="FFFFFF"/>
              </a:solidFill>
              <a:effectLst/>
              <a:uLnTx/>
              <a:uFillTx/>
              <a:latin typeface="Arial"/>
              <a:ea typeface="ＭＳ Ｐゴシック" pitchFamily="-106" charset="-128"/>
              <a:cs typeface="Arial"/>
            </a:endParaRPr>
          </a:p>
        </p:txBody>
      </p:sp>
      <p:sp>
        <p:nvSpPr>
          <p:cNvPr id="56328" name="Rettangolo 10"/>
          <p:cNvSpPr>
            <a:spLocks noChangeArrowheads="1"/>
          </p:cNvSpPr>
          <p:nvPr/>
        </p:nvSpPr>
        <p:spPr bwMode="auto">
          <a:xfrm>
            <a:off x="7596188" y="5501341"/>
            <a:ext cx="1117614" cy="276999"/>
          </a:xfrm>
          <a:prstGeom prst="rect">
            <a:avLst/>
          </a:prstGeom>
          <a:solidFill>
            <a:srgbClr val="FFFF00"/>
          </a:solidFill>
          <a:ln w="9525">
            <a:solidFill>
              <a:srgbClr val="C00000"/>
            </a:solidFill>
            <a:miter lim="800000"/>
            <a:headEnd/>
            <a:tailEnd/>
          </a:ln>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altLang="it-IT" sz="1200" b="1" i="1" u="none" strike="noStrike" kern="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epi-mutations </a:t>
            </a:r>
            <a:endParaRPr kumimoji="0" lang="it-IT" altLang="it-IT" sz="1200" b="0" i="1" u="none" strike="noStrike" kern="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cxnSp>
        <p:nvCxnSpPr>
          <p:cNvPr id="13" name="Connettore 1 12"/>
          <p:cNvCxnSpPr/>
          <p:nvPr/>
        </p:nvCxnSpPr>
        <p:spPr>
          <a:xfrm rot="10800000">
            <a:off x="6310316" y="5715000"/>
            <a:ext cx="1214437" cy="158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6330" name="Rettangolo 7"/>
          <p:cNvSpPr>
            <a:spLocks noChangeArrowheads="1"/>
          </p:cNvSpPr>
          <p:nvPr/>
        </p:nvSpPr>
        <p:spPr bwMode="auto">
          <a:xfrm>
            <a:off x="1524000" y="0"/>
            <a:ext cx="4435830" cy="36933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it-IT" sz="1800" b="1" i="0" u="none" strike="noStrike" kern="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Cellular </a:t>
            </a:r>
            <a:r>
              <a:rPr kumimoji="0" lang="en-US" altLang="it-IT" sz="1800" b="1" i="0" u="sng" strike="noStrike" kern="0" cap="none" spc="0" normalizeH="0" baseline="0" noProof="0">
                <a:ln>
                  <a:noFill/>
                </a:ln>
                <a:solidFill>
                  <a:srgbClr val="0000FF"/>
                </a:solidFill>
                <a:effectLst/>
                <a:uLnTx/>
                <a:uFillTx/>
                <a:latin typeface="Calibri" panose="020F0502020204030204" pitchFamily="34" charset="0"/>
                <a:ea typeface="+mn-ea"/>
                <a:cs typeface="Arial" panose="020B0604020202020204" pitchFamily="34" charset="0"/>
              </a:rPr>
              <a:t>Differentiation</a:t>
            </a:r>
            <a:r>
              <a:rPr kumimoji="0" lang="en-US" altLang="it-IT" sz="1800" b="1" i="0" u="none" strike="noStrike" kern="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 an </a:t>
            </a:r>
            <a:r>
              <a:rPr kumimoji="0" lang="en-US" altLang="it-IT" sz="1800" b="1" i="0" u="sng" strike="noStrike" kern="0" cap="none" spc="0" normalizeH="0" baseline="0" noProof="0">
                <a:ln>
                  <a:noFill/>
                </a:ln>
                <a:solidFill>
                  <a:srgbClr val="0000FF"/>
                </a:solidFill>
                <a:effectLst/>
                <a:uLnTx/>
                <a:uFillTx/>
                <a:latin typeface="Calibri" panose="020F0502020204030204" pitchFamily="34" charset="0"/>
                <a:ea typeface="+mn-ea"/>
                <a:cs typeface="Arial" panose="020B0604020202020204" pitchFamily="34" charset="0"/>
              </a:rPr>
              <a:t>Epigentic</a:t>
            </a:r>
            <a:r>
              <a:rPr kumimoji="0" lang="en-US" altLang="it-IT" sz="1800" b="1" i="0" u="none" strike="noStrike" kern="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t> process</a:t>
            </a:r>
            <a:endParaRPr kumimoji="0" lang="it-IT" altLang="it-IT" sz="1800" b="0" i="0" u="none" strike="noStrike" kern="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2" name="Rettangolo 11"/>
          <p:cNvSpPr/>
          <p:nvPr/>
        </p:nvSpPr>
        <p:spPr>
          <a:xfrm>
            <a:off x="7389454" y="449555"/>
            <a:ext cx="4738687" cy="738664"/>
          </a:xfrm>
          <a:prstGeom prst="rect">
            <a:avLst/>
          </a:prstGeom>
          <a:solidFill>
            <a:srgbClr val="FFFF00"/>
          </a:solidFill>
          <a:ln>
            <a:solidFill>
              <a:srgbClr val="0000FF"/>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ysClr val="windowText" lastClr="000000"/>
                </a:solidFill>
                <a:effectLst/>
                <a:uLnTx/>
                <a:uFillTx/>
                <a:latin typeface="Arial" charset="0"/>
                <a:ea typeface="+mn-ea"/>
                <a:cs typeface="Arial"/>
              </a:rPr>
              <a:t>The </a:t>
            </a:r>
            <a:r>
              <a:rPr kumimoji="0" lang="en-GB" sz="1400" b="1" i="0" u="sng" strike="noStrike" kern="0" cap="none" spc="0" normalizeH="0" baseline="0" noProof="0" dirty="0">
                <a:ln>
                  <a:noFill/>
                </a:ln>
                <a:solidFill>
                  <a:sysClr val="windowText" lastClr="000000"/>
                </a:solidFill>
                <a:effectLst>
                  <a:outerShdw blurRad="38100" dist="38100" dir="2700000" algn="tl">
                    <a:srgbClr val="FFFFFF"/>
                  </a:outerShdw>
                </a:effectLst>
                <a:highlight>
                  <a:srgbClr val="FFFF00"/>
                </a:highlight>
                <a:uLnTx/>
                <a:uFillTx/>
                <a:latin typeface="Arial" charset="0"/>
                <a:ea typeface="+mn-ea"/>
                <a:cs typeface="Arial"/>
              </a:rPr>
              <a:t>actual genetic program of a single multicellular organism is the product of nine months of </a:t>
            </a:r>
            <a:r>
              <a:rPr kumimoji="0" lang="en-GB" sz="1400" b="1" i="0" u="none" strike="noStrike" kern="0" cap="none" spc="0" normalizeH="0" baseline="0" noProof="0" dirty="0">
                <a:ln>
                  <a:noFill/>
                </a:ln>
                <a:solidFill>
                  <a:sysClr val="windowText" lastClr="000000"/>
                </a:solidFill>
                <a:effectLst/>
                <a:highlight>
                  <a:srgbClr val="FFFF00"/>
                </a:highlight>
                <a:uLnTx/>
                <a:uFillTx/>
                <a:latin typeface="Arial" charset="0"/>
                <a:ea typeface="+mn-ea"/>
                <a:cs typeface="Arial"/>
              </a:rPr>
              <a:t>epigenetic </a:t>
            </a:r>
            <a:br>
              <a:rPr kumimoji="0" lang="en-GB" sz="1400" b="1" i="0" u="none" strike="noStrike" kern="0" cap="none" spc="0" normalizeH="0" baseline="0" noProof="0" dirty="0">
                <a:ln>
                  <a:noFill/>
                </a:ln>
                <a:solidFill>
                  <a:sysClr val="windowText" lastClr="000000"/>
                </a:solidFill>
                <a:effectLst/>
                <a:highlight>
                  <a:srgbClr val="FFFF00"/>
                </a:highlight>
                <a:uLnTx/>
                <a:uFillTx/>
                <a:latin typeface="Arial" charset="0"/>
                <a:ea typeface="+mn-ea"/>
                <a:cs typeface="Arial"/>
              </a:rPr>
            </a:br>
            <a:r>
              <a:rPr kumimoji="0" lang="en-GB" sz="1400" b="1" i="0" u="sng" strike="noStrike" kern="0" cap="none" spc="0" normalizeH="0" baseline="0" noProof="0" dirty="0">
                <a:ln>
                  <a:noFill/>
                </a:ln>
                <a:solidFill>
                  <a:srgbClr val="0000FF"/>
                </a:solidFill>
                <a:effectLst/>
                <a:highlight>
                  <a:srgbClr val="FFFF00"/>
                </a:highlight>
                <a:uLnTx/>
                <a:uFillTx/>
                <a:latin typeface="Arial" charset="0"/>
                <a:ea typeface="+mn-ea"/>
                <a:cs typeface="Arial"/>
              </a:rPr>
              <a:t>adaptive-predictive “formatting” of trillions of cells</a:t>
            </a:r>
            <a:r>
              <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a:rPr>
              <a:t>)</a:t>
            </a:r>
            <a:endParaRPr kumimoji="0" lang="it-IT" sz="1400" b="1" i="0" u="none" strike="noStrike" kern="0" cap="none" spc="0" normalizeH="0" baseline="0" noProof="0" dirty="0">
              <a:ln>
                <a:noFill/>
              </a:ln>
              <a:solidFill>
                <a:sysClr val="windowText" lastClr="000000"/>
              </a:solidFill>
              <a:effectLst/>
              <a:uLnTx/>
              <a:uFillTx/>
              <a:latin typeface="Arial" charset="0"/>
              <a:ea typeface="+mn-ea"/>
              <a:cs typeface="Arial"/>
            </a:endParaRPr>
          </a:p>
        </p:txBody>
      </p:sp>
      <p:sp>
        <p:nvSpPr>
          <p:cNvPr id="348172" name="Rettangolo 13"/>
          <p:cNvSpPr>
            <a:spLocks noChangeArrowheads="1"/>
          </p:cNvSpPr>
          <p:nvPr/>
        </p:nvSpPr>
        <p:spPr bwMode="auto">
          <a:xfrm>
            <a:off x="137942" y="5306965"/>
            <a:ext cx="5464287" cy="738664"/>
          </a:xfrm>
          <a:prstGeom prst="rect">
            <a:avLst/>
          </a:prstGeom>
          <a:solidFill>
            <a:srgbClr val="FFFF00"/>
          </a:solidFill>
          <a:ln w="38100">
            <a:solidFill>
              <a:srgbClr val="0000FF"/>
            </a:solidFill>
            <a:miter lim="800000"/>
            <a:headEnd/>
            <a:tailEnd/>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sysClr val="windowText" lastClr="000000"/>
                </a:solidFill>
                <a:effectLst/>
                <a:uLnTx/>
                <a:uFillTx/>
                <a:latin typeface="Arial" charset="0"/>
                <a:ea typeface="+mn-ea"/>
                <a:cs typeface="Arial"/>
              </a:rPr>
              <a:t>This is the stage of life which is  </a:t>
            </a:r>
            <a:r>
              <a:rPr kumimoji="0" lang="en-GB" sz="1400" b="1" i="0" u="sng" strike="noStrike" kern="0" cap="none" spc="0" normalizeH="0" baseline="0" noProof="0" dirty="0">
                <a:ln>
                  <a:noFill/>
                </a:ln>
                <a:solidFill>
                  <a:sysClr val="windowText" lastClr="000000"/>
                </a:solidFill>
                <a:effectLst/>
                <a:uLnTx/>
                <a:uFillTx/>
                <a:latin typeface="Arial" charset="0"/>
                <a:ea typeface="+mn-ea"/>
                <a:cs typeface="Arial"/>
              </a:rPr>
              <a:t>far more sensitive to </a:t>
            </a:r>
            <a:r>
              <a:rPr kumimoji="0" lang="en-GB" sz="1400" b="1" i="0" u="sng" strike="noStrike" kern="0" cap="none" spc="0" normalizeH="0" baseline="0" noProof="0" dirty="0">
                <a:ln>
                  <a:noFill/>
                </a:ln>
                <a:solidFill>
                  <a:sysClr val="windowText" lastClr="000000"/>
                </a:solidFill>
                <a:effectLst>
                  <a:outerShdw blurRad="38100" dist="38100" dir="2700000" algn="tl">
                    <a:srgbClr val="FFFFFF"/>
                  </a:outerShdw>
                </a:effectLst>
                <a:uLnTx/>
                <a:uFillTx/>
                <a:latin typeface="Arial" charset="0"/>
                <a:ea typeface="+mn-ea"/>
                <a:cs typeface="Arial"/>
              </a:rPr>
              <a:t>information coming from the environment (particularly to maternal-</a:t>
            </a:r>
            <a:r>
              <a:rPr kumimoji="0" lang="en-GB" sz="1400" b="1" i="0" u="sng" strike="noStrike" kern="0" cap="none" spc="0" normalizeH="0" baseline="0" noProof="0" dirty="0" err="1">
                <a:ln>
                  <a:noFill/>
                </a:ln>
                <a:solidFill>
                  <a:sysClr val="windowText" lastClr="000000"/>
                </a:solidFill>
                <a:effectLst>
                  <a:outerShdw blurRad="38100" dist="38100" dir="2700000" algn="tl">
                    <a:srgbClr val="FFFFFF"/>
                  </a:outerShdw>
                </a:effectLst>
                <a:uLnTx/>
                <a:uFillTx/>
                <a:latin typeface="Arial" charset="0"/>
                <a:ea typeface="+mn-ea"/>
                <a:cs typeface="Arial"/>
              </a:rPr>
              <a:t>fetal</a:t>
            </a:r>
            <a:r>
              <a:rPr kumimoji="0" lang="en-GB" sz="1400" b="1" i="0" u="sng" strike="noStrike" kern="0" cap="none" spc="0" normalizeH="0" baseline="0" noProof="0" dirty="0">
                <a:ln>
                  <a:noFill/>
                </a:ln>
                <a:solidFill>
                  <a:sysClr val="windowText" lastClr="000000"/>
                </a:solidFill>
                <a:effectLst>
                  <a:outerShdw blurRad="38100" dist="38100" dir="2700000" algn="tl">
                    <a:srgbClr val="FFFFFF"/>
                  </a:outerShdw>
                </a:effectLst>
                <a:uLnTx/>
                <a:uFillTx/>
                <a:latin typeface="Arial" charset="0"/>
                <a:ea typeface="+mn-ea"/>
                <a:cs typeface="Arial"/>
              </a:rPr>
              <a:t> stress,</a:t>
            </a:r>
            <a:r>
              <a:rPr kumimoji="0" lang="en-GB" sz="1400" b="1" i="0" u="sng" strike="noStrike" kern="0" cap="none" spc="0" normalizeH="0" baseline="0" noProof="0" dirty="0">
                <a:ln>
                  <a:noFill/>
                </a:ln>
                <a:solidFill>
                  <a:sysClr val="windowText" lastClr="000000"/>
                </a:solidFill>
                <a:effectLst/>
                <a:uLnTx/>
                <a:uFillTx/>
                <a:latin typeface="Arial" charset="0"/>
                <a:ea typeface="+mn-ea"/>
                <a:cs typeface="Arial"/>
              </a:rPr>
              <a:t> to nutritional errors, to  pollutants ..)</a:t>
            </a:r>
            <a:endParaRPr kumimoji="0" lang="it-IT" sz="1400" b="1" i="0" u="sng" strike="noStrike" kern="0" cap="none" spc="0" normalizeH="0" baseline="0" noProof="0" dirty="0">
              <a:ln>
                <a:noFill/>
              </a:ln>
              <a:solidFill>
                <a:sysClr val="windowText" lastClr="000000"/>
              </a:solidFill>
              <a:effectLst/>
              <a:uLnTx/>
              <a:uFillTx/>
              <a:latin typeface="Arial" charset="0"/>
              <a:ea typeface="+mn-ea"/>
              <a:cs typeface="Arial"/>
            </a:endParaRPr>
          </a:p>
        </p:txBody>
      </p:sp>
      <p:sp>
        <p:nvSpPr>
          <p:cNvPr id="16" name="Ovale 15"/>
          <p:cNvSpPr/>
          <p:nvPr/>
        </p:nvSpPr>
        <p:spPr>
          <a:xfrm>
            <a:off x="10804935" y="1233488"/>
            <a:ext cx="271463" cy="342900"/>
          </a:xfrm>
          <a:prstGeom prst="ellipse">
            <a:avLst/>
          </a:prstGeom>
          <a:solidFill>
            <a:srgbClr val="FFFF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1" i="0" u="none" strike="noStrike" kern="0" cap="none" spc="0" normalizeH="0" baseline="0" noProof="0">
                <a:ln>
                  <a:noFill/>
                </a:ln>
                <a:solidFill>
                  <a:srgbClr val="C00000"/>
                </a:solidFill>
                <a:effectLst/>
                <a:uLnTx/>
                <a:uFillTx/>
                <a:latin typeface="Arial"/>
                <a:ea typeface="ＭＳ Ｐゴシック" pitchFamily="-106" charset="-128"/>
                <a:cs typeface="Arial"/>
              </a:rPr>
              <a:t>1</a:t>
            </a:r>
          </a:p>
        </p:txBody>
      </p:sp>
      <p:sp>
        <p:nvSpPr>
          <p:cNvPr id="17" name="Ovale 16"/>
          <p:cNvSpPr/>
          <p:nvPr/>
        </p:nvSpPr>
        <p:spPr>
          <a:xfrm>
            <a:off x="11677687" y="1388241"/>
            <a:ext cx="271463" cy="342900"/>
          </a:xfrm>
          <a:prstGeom prst="ellipse">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1" i="0" u="none" strike="noStrike" kern="0" cap="none" spc="0" normalizeH="0" baseline="0" noProof="0">
                <a:ln>
                  <a:noFill/>
                </a:ln>
                <a:solidFill>
                  <a:srgbClr val="0000FF"/>
                </a:solidFill>
                <a:effectLst/>
                <a:uLnTx/>
                <a:uFillTx/>
                <a:latin typeface="Arial"/>
                <a:ea typeface="ＭＳ Ｐゴシック" pitchFamily="-106" charset="-128"/>
                <a:cs typeface="Arial"/>
              </a:rPr>
              <a:t>2</a:t>
            </a:r>
          </a:p>
        </p:txBody>
      </p:sp>
      <p:sp>
        <p:nvSpPr>
          <p:cNvPr id="18" name="Rettangolo 17"/>
          <p:cNvSpPr/>
          <p:nvPr/>
        </p:nvSpPr>
        <p:spPr>
          <a:xfrm>
            <a:off x="2381251" y="1143000"/>
            <a:ext cx="2446504" cy="261610"/>
          </a:xfrm>
          <a:prstGeom prst="rect">
            <a:avLst/>
          </a:prstGeom>
          <a:solidFill>
            <a:schemeClr val="accent1">
              <a:lumMod val="20000"/>
              <a:lumOff val="80000"/>
            </a:schemeClr>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ysClr val="windowText" lastClr="000000"/>
                </a:solidFill>
                <a:effectLst/>
                <a:uLnTx/>
                <a:uFillTx/>
                <a:latin typeface="Arial"/>
                <a:ea typeface="+mn-ea"/>
                <a:cs typeface="Arial"/>
              </a:rPr>
              <a:t>Nature</a:t>
            </a:r>
            <a:r>
              <a:rPr kumimoji="0" lang="en-US" sz="1100" b="0" i="0" u="none" strike="noStrike" kern="0" cap="none" spc="0" normalizeH="0" baseline="0" noProof="0">
                <a:ln>
                  <a:noFill/>
                </a:ln>
                <a:solidFill>
                  <a:sysClr val="windowText" lastClr="000000"/>
                </a:solidFill>
                <a:effectLst/>
                <a:uLnTx/>
                <a:uFillTx/>
                <a:latin typeface="Arial"/>
                <a:ea typeface="+mn-ea"/>
                <a:cs typeface="Arial"/>
              </a:rPr>
              <a:t> 447, 425-432 (24 May 2007)</a:t>
            </a:r>
            <a:endParaRPr kumimoji="0" lang="it-IT" sz="1100" b="0" i="0" u="none" strike="noStrike" kern="0" cap="none" spc="0" normalizeH="0" baseline="0" noProof="0">
              <a:ln>
                <a:noFill/>
              </a:ln>
              <a:solidFill>
                <a:sysClr val="windowText" lastClr="000000"/>
              </a:solidFill>
              <a:effectLst/>
              <a:uLnTx/>
              <a:uFillTx/>
              <a:latin typeface="Arial"/>
              <a:ea typeface="+mn-ea"/>
              <a:cs typeface="Arial"/>
            </a:endParaRPr>
          </a:p>
        </p:txBody>
      </p:sp>
      <p:sp>
        <p:nvSpPr>
          <p:cNvPr id="56339" name="Rettangolo 3"/>
          <p:cNvSpPr>
            <a:spLocks noChangeArrowheads="1"/>
          </p:cNvSpPr>
          <p:nvPr/>
        </p:nvSpPr>
        <p:spPr bwMode="auto">
          <a:xfrm>
            <a:off x="434" y="17550"/>
            <a:ext cx="5940425" cy="369332"/>
          </a:xfrm>
          <a:prstGeom prst="rect">
            <a:avLst/>
          </a:prstGeom>
          <a:solidFill>
            <a:srgbClr val="FFFF00"/>
          </a:solidFill>
          <a:ln w="9525">
            <a:solidFill>
              <a:schemeClr val="accent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it-IT" sz="18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The </a:t>
            </a:r>
            <a:r>
              <a:rPr kumimoji="0" lang="en-GB" altLang="it-IT" sz="1800" b="1"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a:t>
            </a:r>
            <a:r>
              <a:rPr kumimoji="0" lang="en-GB" altLang="it-IT" sz="18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keyword is </a:t>
            </a:r>
            <a:r>
              <a:rPr kumimoji="0" lang="en-GB" altLang="it-IT" sz="1800" b="1" i="1"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developmental plasticity</a:t>
            </a:r>
            <a:endParaRPr kumimoji="0" lang="it-IT" altLang="it-IT" sz="18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9" name="Rettangolo 7"/>
          <p:cNvSpPr>
            <a:spLocks noChangeArrowheads="1"/>
          </p:cNvSpPr>
          <p:nvPr/>
        </p:nvSpPr>
        <p:spPr bwMode="auto">
          <a:xfrm>
            <a:off x="7453527" y="13466"/>
            <a:ext cx="4440639" cy="369332"/>
          </a:xfrm>
          <a:prstGeom prst="rect">
            <a:avLst/>
          </a:prstGeom>
          <a:solidFill>
            <a:srgbClr val="FFFF99"/>
          </a:solidFill>
          <a:ln w="9525">
            <a:solidFill>
              <a:srgbClr val="000000"/>
            </a:solidFill>
            <a:miter lim="800000"/>
            <a:headEnd/>
            <a:tailEnd/>
          </a:ln>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it-IT" sz="1800" b="1" i="1" u="sng" strike="noStrike" kern="0" cap="none" spc="0" normalizeH="0" baseline="0" noProof="0">
                <a:ln>
                  <a:noFill/>
                </a:ln>
                <a:solidFill>
                  <a:srgbClr val="0000FF"/>
                </a:solidFill>
                <a:effectLst/>
                <a:uLnTx/>
                <a:uFillTx/>
                <a:latin typeface="Calibri" panose="020F0502020204030204" pitchFamily="34" charset="0"/>
                <a:ea typeface="+mn-ea"/>
                <a:cs typeface="Arial"/>
              </a:rPr>
              <a:t>Cellular Differentiation</a:t>
            </a:r>
            <a:r>
              <a:rPr kumimoji="0" lang="en-US" altLang="it-IT" sz="1800" b="1" i="0" u="none" strike="noStrike" kern="0" cap="none" spc="0" normalizeH="0" baseline="0" noProof="0">
                <a:ln>
                  <a:noFill/>
                </a:ln>
                <a:solidFill>
                  <a:srgbClr val="000000"/>
                </a:solidFill>
                <a:effectLst/>
                <a:uLnTx/>
                <a:uFillTx/>
                <a:latin typeface="Calibri" panose="020F0502020204030204" pitchFamily="34" charset="0"/>
                <a:ea typeface="+mn-ea"/>
                <a:cs typeface="Arial"/>
              </a:rPr>
              <a:t>: an </a:t>
            </a:r>
            <a:r>
              <a:rPr kumimoji="0" lang="en-US" altLang="it-IT" sz="1800" b="1" i="1" u="sng" strike="noStrike" kern="0" cap="none" spc="0" normalizeH="0" baseline="0" noProof="0">
                <a:ln>
                  <a:noFill/>
                </a:ln>
                <a:solidFill>
                  <a:srgbClr val="0000FF"/>
                </a:solidFill>
                <a:effectLst/>
                <a:uLnTx/>
                <a:uFillTx/>
                <a:latin typeface="Calibri" panose="020F0502020204030204" pitchFamily="34" charset="0"/>
                <a:ea typeface="+mn-ea"/>
                <a:cs typeface="Arial"/>
              </a:rPr>
              <a:t>epigentic</a:t>
            </a:r>
            <a:r>
              <a:rPr kumimoji="0" lang="en-US" altLang="it-IT" sz="1800" b="1" i="1" u="none" strike="noStrike" kern="0" cap="none" spc="0" normalizeH="0" baseline="0" noProof="0">
                <a:ln>
                  <a:noFill/>
                </a:ln>
                <a:solidFill>
                  <a:srgbClr val="0000FF"/>
                </a:solidFill>
                <a:effectLst/>
                <a:uLnTx/>
                <a:uFillTx/>
                <a:latin typeface="Calibri" panose="020F0502020204030204" pitchFamily="34" charset="0"/>
                <a:ea typeface="+mn-ea"/>
                <a:cs typeface="Arial"/>
              </a:rPr>
              <a:t> process</a:t>
            </a:r>
            <a:endParaRPr kumimoji="0" lang="it-IT" altLang="it-IT" sz="1800" b="0" i="1" u="none" strike="noStrike" kern="0" cap="none" spc="0" normalizeH="0" baseline="0" noProof="0">
              <a:ln>
                <a:noFill/>
              </a:ln>
              <a:solidFill>
                <a:srgbClr val="0000FF"/>
              </a:solidFill>
              <a:effectLst/>
              <a:uLnTx/>
              <a:uFillTx/>
              <a:latin typeface="Calibri" panose="020F0502020204030204" pitchFamily="34" charset="0"/>
              <a:ea typeface="+mn-ea"/>
              <a:cs typeface="Arial"/>
            </a:endParaRPr>
          </a:p>
        </p:txBody>
      </p:sp>
      <p:sp>
        <p:nvSpPr>
          <p:cNvPr id="20" name="Rectangle 18"/>
          <p:cNvSpPr>
            <a:spLocks noChangeArrowheads="1"/>
          </p:cNvSpPr>
          <p:nvPr/>
        </p:nvSpPr>
        <p:spPr bwMode="auto">
          <a:xfrm>
            <a:off x="3504046" y="4509151"/>
            <a:ext cx="1649811" cy="646331"/>
          </a:xfrm>
          <a:prstGeom prst="rect">
            <a:avLst/>
          </a:prstGeom>
          <a:solidFill>
            <a:srgbClr val="FFFF00"/>
          </a:solidFill>
          <a:ln w="38100">
            <a:solidFill>
              <a:srgbClr val="C000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it-IT" sz="1800" b="1" i="0" u="sng" strike="noStrike" kern="0" cap="none" spc="0" normalizeH="0" baseline="0" noProof="0">
                <a:ln>
                  <a:noFill/>
                </a:ln>
                <a:solidFill>
                  <a:srgbClr val="000000"/>
                </a:solidFill>
                <a:effectLst/>
                <a:uLnTx/>
                <a:uFillTx/>
                <a:latin typeface="Calibri" panose="020F0502020204030204" pitchFamily="34" charset="0"/>
                <a:ea typeface="+mn-ea"/>
                <a:cs typeface="Arial"/>
              </a:rPr>
              <a:t>Developmental</a:t>
            </a:r>
            <a:br>
              <a:rPr kumimoji="0" lang="en-US" altLang="it-IT" sz="1800" b="1" i="0" u="sng" strike="noStrike" kern="0" cap="none" spc="0" normalizeH="0" baseline="0" noProof="0">
                <a:ln>
                  <a:noFill/>
                </a:ln>
                <a:solidFill>
                  <a:srgbClr val="000000"/>
                </a:solidFill>
                <a:effectLst/>
                <a:uLnTx/>
                <a:uFillTx/>
                <a:latin typeface="Calibri" panose="020F0502020204030204" pitchFamily="34" charset="0"/>
                <a:ea typeface="+mn-ea"/>
                <a:cs typeface="Arial"/>
              </a:rPr>
            </a:br>
            <a:r>
              <a:rPr kumimoji="0" lang="en-US" altLang="it-IT" sz="1800" b="1" i="0" u="sng" strike="noStrike" kern="0" cap="none" spc="0" normalizeH="0" baseline="0" noProof="0">
                <a:ln>
                  <a:noFill/>
                </a:ln>
                <a:solidFill>
                  <a:srgbClr val="000000"/>
                </a:solidFill>
                <a:effectLst/>
                <a:uLnTx/>
                <a:uFillTx/>
                <a:latin typeface="Calibri" panose="020F0502020204030204" pitchFamily="34" charset="0"/>
                <a:ea typeface="+mn-ea"/>
                <a:cs typeface="Arial"/>
              </a:rPr>
              <a:t>PLASTICITY</a:t>
            </a:r>
            <a:endParaRPr kumimoji="0" lang="fr-FR" altLang="it-IT" sz="1800" b="0" i="0" u="none" strike="noStrike" kern="0" cap="none" spc="0" normalizeH="0" baseline="0" noProof="0">
              <a:ln>
                <a:noFill/>
              </a:ln>
              <a:solidFill>
                <a:srgbClr val="000000"/>
              </a:solidFill>
              <a:effectLst/>
              <a:uLnTx/>
              <a:uFillTx/>
              <a:latin typeface="Calibri" panose="020F0502020204030204" pitchFamily="34" charset="0"/>
              <a:ea typeface="+mn-ea"/>
              <a:cs typeface="Arial"/>
            </a:endParaRPr>
          </a:p>
        </p:txBody>
      </p:sp>
      <p:sp>
        <p:nvSpPr>
          <p:cNvPr id="2" name="Rettangolo 1"/>
          <p:cNvSpPr/>
          <p:nvPr/>
        </p:nvSpPr>
        <p:spPr>
          <a:xfrm>
            <a:off x="10671039" y="1802158"/>
            <a:ext cx="1520964" cy="3970318"/>
          </a:xfrm>
          <a:prstGeom prst="rect">
            <a:avLst/>
          </a:prstGeom>
          <a:solidFill>
            <a:srgbClr val="FFFF99"/>
          </a:solidFill>
          <a:ln>
            <a:solidFill>
              <a:srgbClr val="0000FF"/>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0" cap="none" spc="0" normalizeH="0" baseline="0" noProof="0" dirty="0">
                <a:ln>
                  <a:noFill/>
                </a:ln>
                <a:solidFill>
                  <a:srgbClr val="0000FF"/>
                </a:solidFill>
                <a:effectLst/>
                <a:uLnTx/>
                <a:uFillTx/>
                <a:latin typeface="Arial"/>
                <a:ea typeface="+mn-ea"/>
                <a:cs typeface="Arial"/>
              </a:rPr>
              <a:t>Differentiation is the process through </a:t>
            </a:r>
            <a:r>
              <a:rPr kumimoji="0" lang="en-US" sz="1400" b="1" i="0" u="sng" strike="noStrike" kern="0" cap="none" spc="0" normalizeH="0" baseline="0" noProof="0" dirty="0" err="1">
                <a:ln>
                  <a:noFill/>
                </a:ln>
                <a:solidFill>
                  <a:srgbClr val="0000FF"/>
                </a:solidFill>
                <a:effectLst/>
                <a:uLnTx/>
                <a:uFillTx/>
                <a:latin typeface="Arial"/>
                <a:ea typeface="+mn-ea"/>
                <a:cs typeface="Arial"/>
              </a:rPr>
              <a:t>wich</a:t>
            </a:r>
            <a:r>
              <a:rPr kumimoji="0" lang="en-US" sz="1400" b="1" i="0" u="sng" strike="noStrike" kern="0" cap="none" spc="0" normalizeH="0" baseline="0" noProof="0" dirty="0">
                <a:ln>
                  <a:noFill/>
                </a:ln>
                <a:solidFill>
                  <a:srgbClr val="0000FF"/>
                </a:solidFill>
                <a:effectLst/>
                <a:uLnTx/>
                <a:uFillTx/>
                <a:latin typeface="Arial"/>
                <a:ea typeface="+mn-ea"/>
                <a:cs typeface="Arial"/>
              </a:rPr>
              <a:t> </a:t>
            </a:r>
            <a:r>
              <a:rPr kumimoji="0" lang="en-US" sz="1400" b="0" i="0" u="none" strike="noStrike" kern="0" cap="none" spc="0" normalizeH="0" baseline="0" noProof="0" dirty="0">
                <a:ln>
                  <a:noFill/>
                </a:ln>
                <a:solidFill>
                  <a:sysClr val="windowText" lastClr="000000"/>
                </a:solidFill>
                <a:effectLst/>
                <a:uLnTx/>
                <a:uFillTx/>
                <a:latin typeface="Arial"/>
                <a:ea typeface="+mn-ea"/>
                <a:cs typeface="Arial"/>
              </a:rPr>
              <a:t>the organism changes </a:t>
            </a:r>
            <a:r>
              <a:rPr kumimoji="0" lang="en-US" sz="1400" b="1" i="0" u="none" strike="noStrike" kern="0" cap="none" spc="0" normalizeH="0" baseline="0" noProof="0" dirty="0">
                <a:ln>
                  <a:noFill/>
                </a:ln>
                <a:solidFill>
                  <a:srgbClr val="0000FF"/>
                </a:solidFill>
                <a:effectLst/>
                <a:uLnTx/>
                <a:uFillTx/>
                <a:latin typeface="Arial"/>
                <a:ea typeface="+mn-ea"/>
                <a:cs typeface="Arial"/>
              </a:rPr>
              <a:t>from a </a:t>
            </a:r>
            <a:r>
              <a:rPr kumimoji="0" lang="en-US" sz="1400" b="1" i="0" u="none" strike="noStrike" kern="0" cap="none" spc="0" normalizeH="0" baseline="0" noProof="0" dirty="0">
                <a:ln>
                  <a:noFill/>
                </a:ln>
                <a:solidFill>
                  <a:srgbClr val="0000FF"/>
                </a:solidFill>
                <a:effectLst/>
                <a:uLnTx/>
                <a:uFillTx/>
                <a:latin typeface="Arial"/>
                <a:ea typeface="+mn-ea"/>
                <a:cs typeface="Arial"/>
                <a:hlinkClick r:id="rId6" tooltip="Zygote"/>
              </a:rPr>
              <a:t>zygote</a:t>
            </a:r>
            <a:r>
              <a:rPr kumimoji="0" lang="en-US" sz="1400" b="1" i="0" u="none" strike="noStrike" kern="0" cap="none" spc="0" normalizeH="0" baseline="0" noProof="0" dirty="0">
                <a:ln>
                  <a:noFill/>
                </a:ln>
                <a:solidFill>
                  <a:srgbClr val="0000FF"/>
                </a:solidFill>
                <a:effectLst/>
                <a:uLnTx/>
                <a:uFillTx/>
                <a:latin typeface="Arial"/>
                <a:ea typeface="+mn-ea"/>
                <a:cs typeface="Arial"/>
              </a:rPr>
              <a:t> to a complex system </a:t>
            </a:r>
            <a:r>
              <a:rPr kumimoji="0" lang="en-US" sz="1400" b="0" i="0" u="none" strike="noStrike" kern="0" cap="none" spc="0" normalizeH="0" baseline="0" noProof="0" dirty="0">
                <a:ln>
                  <a:noFill/>
                </a:ln>
                <a:solidFill>
                  <a:srgbClr val="0000FF"/>
                </a:solidFill>
                <a:effectLst/>
                <a:uLnTx/>
                <a:uFillTx/>
                <a:latin typeface="Arial"/>
                <a:ea typeface="+mn-ea"/>
                <a:cs typeface="Arial"/>
              </a:rPr>
              <a:t>of</a:t>
            </a:r>
            <a:r>
              <a:rPr kumimoji="0" lang="en-US" sz="1400" b="1" i="0" u="none" strike="noStrike" kern="0" cap="none" spc="0" normalizeH="0" baseline="0" noProof="0" dirty="0">
                <a:ln>
                  <a:noFill/>
                </a:ln>
                <a:solidFill>
                  <a:sysClr val="windowText" lastClr="000000"/>
                </a:solidFill>
                <a:effectLst/>
                <a:uLnTx/>
                <a:uFillTx/>
                <a:latin typeface="Arial"/>
                <a:ea typeface="+mn-ea"/>
                <a:cs typeface="Arial"/>
              </a:rPr>
              <a:t> </a:t>
            </a:r>
            <a:r>
              <a:rPr kumimoji="0" lang="en-US" sz="1400" b="1" i="0" u="none" strike="noStrike" kern="0" cap="none" spc="0" normalizeH="0" baseline="0" noProof="0" dirty="0">
                <a:ln>
                  <a:noFill/>
                </a:ln>
                <a:solidFill>
                  <a:sysClr val="windowText" lastClr="000000"/>
                </a:solidFill>
                <a:effectLst/>
                <a:uLnTx/>
                <a:uFillTx/>
                <a:latin typeface="Arial"/>
                <a:ea typeface="+mn-ea"/>
                <a:cs typeface="Arial"/>
                <a:hlinkClick r:id="rId7" tooltip="Tissue (biology)"/>
              </a:rPr>
              <a:t>tissues</a:t>
            </a:r>
            <a:r>
              <a:rPr kumimoji="0" lang="en-US" sz="1400" b="1" i="0" u="none" strike="noStrike" kern="0" cap="none" spc="0" normalizeH="0" baseline="0" noProof="0" dirty="0">
                <a:ln>
                  <a:noFill/>
                </a:ln>
                <a:solidFill>
                  <a:sysClr val="windowText" lastClr="000000"/>
                </a:solidFill>
                <a:effectLst/>
                <a:uLnTx/>
                <a:uFillTx/>
                <a:latin typeface="Arial"/>
                <a:ea typeface="+mn-ea"/>
                <a:cs typeface="Arial"/>
              </a:rPr>
              <a:t> and </a:t>
            </a:r>
            <a:r>
              <a:rPr kumimoji="0" lang="en-US" sz="1400" b="1" i="0" u="sng" strike="noStrike" kern="0" cap="none" spc="0" normalizeH="0" baseline="0" noProof="0" dirty="0">
                <a:ln>
                  <a:noFill/>
                </a:ln>
                <a:solidFill>
                  <a:srgbClr val="C00000"/>
                </a:solidFill>
                <a:effectLst/>
                <a:uLnTx/>
                <a:uFillTx/>
                <a:latin typeface="Arial"/>
                <a:ea typeface="+mn-ea"/>
                <a:cs typeface="Arial"/>
              </a:rPr>
              <a:t>200 cell types </a:t>
            </a:r>
            <a:r>
              <a:rPr kumimoji="0" lang="en-US" sz="1400" b="1" i="0" u="none" strike="noStrike" kern="0" cap="none" spc="0" normalizeH="0" baseline="0" noProof="0" dirty="0">
                <a:ln>
                  <a:noFill/>
                </a:ln>
                <a:solidFill>
                  <a:srgbClr val="C00000"/>
                </a:solidFill>
                <a:effectLst/>
                <a:uLnTx/>
                <a:uFillTx/>
                <a:latin typeface="Arial"/>
                <a:ea typeface="+mn-ea"/>
                <a:cs typeface="Arial"/>
              </a:rPr>
              <a:t>(</a:t>
            </a:r>
            <a:r>
              <a:rPr kumimoji="0" lang="en-US" sz="1400" b="1" i="0" u="sng" strike="noStrike" kern="0" cap="none" spc="0" normalizeH="0" baseline="0" noProof="0" dirty="0">
                <a:ln>
                  <a:noFill/>
                </a:ln>
                <a:solidFill>
                  <a:srgbClr val="C00000"/>
                </a:solidFill>
                <a:effectLst/>
                <a:uLnTx/>
                <a:uFillTx/>
                <a:latin typeface="Arial"/>
                <a:ea typeface="+mn-ea"/>
                <a:cs typeface="Arial"/>
              </a:rPr>
              <a:t>genetically identical</a:t>
            </a:r>
            <a:r>
              <a:rPr kumimoji="0" lang="en-US" sz="1400" b="1" i="0" u="none" strike="noStrike" kern="0" cap="none" spc="0" normalizeH="0" baseline="0" noProof="0" dirty="0">
                <a:ln>
                  <a:noFill/>
                </a:ln>
                <a:solidFill>
                  <a:sysClr val="windowText" lastClr="000000"/>
                </a:solidFill>
                <a:effectLst/>
                <a:uLnTx/>
                <a:uFillTx/>
                <a:latin typeface="Arial"/>
                <a:ea typeface="+mn-ea"/>
                <a:cs typeface="Arial" pitchFamily="34" charset="0"/>
              </a:rPr>
              <a:t>.. each with its </a:t>
            </a:r>
            <a:r>
              <a:rPr kumimoji="0" lang="en-US" sz="1400" b="1" i="0" u="sng" strike="noStrike" kern="0" cap="none" spc="0" normalizeH="0" baseline="0" noProof="0" dirty="0">
                <a:ln>
                  <a:noFill/>
                </a:ln>
                <a:solidFill>
                  <a:sysClr val="windowText" lastClr="000000"/>
                </a:solidFill>
                <a:effectLst/>
                <a:uLnTx/>
                <a:uFillTx/>
                <a:latin typeface="Arial"/>
                <a:ea typeface="+mn-ea"/>
                <a:cs typeface="Arial" pitchFamily="34" charset="0"/>
              </a:rPr>
              <a:t>own epigenetic and </a:t>
            </a:r>
            <a:r>
              <a:rPr kumimoji="0" lang="en-US" sz="1400" b="1" i="0" u="sng" strike="noStrike" kern="0" cap="none" spc="0" normalizeH="0" baseline="0" noProof="0" dirty="0" err="1">
                <a:ln>
                  <a:noFill/>
                </a:ln>
                <a:solidFill>
                  <a:sysClr val="windowText" lastClr="000000"/>
                </a:solidFill>
                <a:effectLst/>
                <a:uLnTx/>
                <a:uFillTx/>
                <a:latin typeface="Arial"/>
                <a:ea typeface="+mn-ea"/>
                <a:cs typeface="Arial" pitchFamily="34" charset="0"/>
              </a:rPr>
              <a:t>morpho</a:t>
            </a:r>
            <a:r>
              <a:rPr kumimoji="0" lang="en-US" sz="1400" b="1" i="0" u="sng" strike="noStrike" kern="0" cap="none" spc="0" normalizeH="0" baseline="0" noProof="0" dirty="0">
                <a:ln>
                  <a:noFill/>
                </a:ln>
                <a:solidFill>
                  <a:sysClr val="windowText" lastClr="000000"/>
                </a:solidFill>
                <a:effectLst/>
                <a:uLnTx/>
                <a:uFillTx/>
                <a:latin typeface="Arial"/>
                <a:ea typeface="+mn-ea"/>
                <a:cs typeface="Arial" pitchFamily="34" charset="0"/>
              </a:rPr>
              <a:t>-functional</a:t>
            </a:r>
            <a:r>
              <a:rPr kumimoji="0" lang="en-US" sz="1400" b="1" i="0" u="none" strike="noStrike" kern="0" cap="none" spc="0" normalizeH="0" baseline="0" noProof="0" dirty="0">
                <a:ln>
                  <a:noFill/>
                </a:ln>
                <a:solidFill>
                  <a:sysClr val="windowText" lastClr="000000"/>
                </a:solidFill>
                <a:effectLst/>
                <a:uLnTx/>
                <a:uFillTx/>
                <a:latin typeface="Arial"/>
                <a:ea typeface="+mn-ea"/>
                <a:cs typeface="Arial" pitchFamily="34" charset="0"/>
              </a:rPr>
              <a:t> characteristics)..</a:t>
            </a:r>
            <a:endParaRPr kumimoji="0" lang="it-IT" sz="1400" b="0" i="0" u="none" strike="noStrike" kern="0" cap="none" spc="0" normalizeH="0" baseline="0" noProof="0" dirty="0">
              <a:ln>
                <a:noFill/>
              </a:ln>
              <a:solidFill>
                <a:sysClr val="windowText" lastClr="000000"/>
              </a:solidFill>
              <a:effectLst/>
              <a:uLnTx/>
              <a:uFillTx/>
              <a:latin typeface="Arial"/>
              <a:ea typeface="+mn-ea"/>
              <a:cs typeface="Arial" pitchFamily="34" charset="0"/>
            </a:endParaRPr>
          </a:p>
        </p:txBody>
      </p:sp>
      <p:sp>
        <p:nvSpPr>
          <p:cNvPr id="3" name="Freccia a destra 2"/>
          <p:cNvSpPr/>
          <p:nvPr/>
        </p:nvSpPr>
        <p:spPr>
          <a:xfrm rot="5400000">
            <a:off x="11116600" y="1370160"/>
            <a:ext cx="433390" cy="241660"/>
          </a:xfrm>
          <a:prstGeom prst="rightArrow">
            <a:avLst/>
          </a:prstGeom>
          <a:solidFill>
            <a:srgbClr val="FFFF99"/>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a:ea typeface="+mn-ea"/>
              <a:cs typeface="Arial"/>
            </a:endParaRPr>
          </a:p>
        </p:txBody>
      </p:sp>
      <p:sp>
        <p:nvSpPr>
          <p:cNvPr id="23" name="Ovale 22"/>
          <p:cNvSpPr/>
          <p:nvPr/>
        </p:nvSpPr>
        <p:spPr>
          <a:xfrm>
            <a:off x="437115" y="4936609"/>
            <a:ext cx="271463" cy="342900"/>
          </a:xfrm>
          <a:prstGeom prst="ellipse">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1" i="0" u="none" strike="noStrike" kern="0" cap="none" spc="0" normalizeH="0" baseline="0" noProof="0" dirty="0">
                <a:ln>
                  <a:noFill/>
                </a:ln>
                <a:solidFill>
                  <a:srgbClr val="0000FF"/>
                </a:solidFill>
                <a:effectLst/>
                <a:uLnTx/>
                <a:uFillTx/>
                <a:latin typeface="Arial"/>
                <a:ea typeface="ＭＳ Ｐゴシック" pitchFamily="-106" charset="-128"/>
                <a:cs typeface="Arial"/>
              </a:rPr>
              <a:t>3</a:t>
            </a:r>
          </a:p>
        </p:txBody>
      </p:sp>
      <p:sp>
        <p:nvSpPr>
          <p:cNvPr id="4" name="Rettangolo 3"/>
          <p:cNvSpPr/>
          <p:nvPr/>
        </p:nvSpPr>
        <p:spPr>
          <a:xfrm>
            <a:off x="64297" y="6517460"/>
            <a:ext cx="5858787" cy="338554"/>
          </a:xfrm>
          <a:prstGeom prst="rect">
            <a:avLst/>
          </a:prstGeom>
          <a:solidFill>
            <a:srgbClr val="FFFF00"/>
          </a:solidFill>
          <a:ln>
            <a:solidFill>
              <a:srgbClr val="0000FF"/>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FF"/>
                </a:solidFill>
                <a:effectLst/>
                <a:uLnTx/>
                <a:uFillTx/>
                <a:latin typeface="Calibri" panose="020F0502020204030204" pitchFamily="34" charset="0"/>
                <a:ea typeface="+mn-ea"/>
                <a:cs typeface="Arial"/>
              </a:rPr>
              <a:t>The </a:t>
            </a:r>
            <a:r>
              <a:rPr kumimoji="0" lang="en-US" sz="1600" b="1" i="1" u="none" strike="noStrike" kern="0" cap="none" spc="0" normalizeH="0" baseline="0" noProof="0" dirty="0">
                <a:ln>
                  <a:noFill/>
                </a:ln>
                <a:solidFill>
                  <a:srgbClr val="0000FF"/>
                </a:solidFill>
                <a:effectLst/>
                <a:uLnTx/>
                <a:uFillTx/>
                <a:latin typeface="Calibri" panose="020F0502020204030204" pitchFamily="34" charset="0"/>
                <a:ea typeface="+mn-ea"/>
                <a:cs typeface="Arial"/>
              </a:rPr>
              <a:t>brain**</a:t>
            </a:r>
            <a:r>
              <a:rPr kumimoji="0" lang="en-US" sz="1600" b="0" i="0" u="none" strike="noStrike" kern="0" cap="none" spc="0" normalizeH="0" baseline="0" noProof="0" dirty="0">
                <a:ln>
                  <a:noFill/>
                </a:ln>
                <a:solidFill>
                  <a:srgbClr val="0000FF"/>
                </a:solidFill>
                <a:effectLst/>
                <a:uLnTx/>
                <a:uFillTx/>
                <a:latin typeface="Calibri" panose="020F0502020204030204" pitchFamily="34" charset="0"/>
                <a:ea typeface="+mn-ea"/>
                <a:cs typeface="Arial"/>
              </a:rPr>
              <a:t> is by far the </a:t>
            </a:r>
            <a:r>
              <a:rPr kumimoji="0" lang="en-US" sz="1600" b="1" i="1" u="none"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Calibri" panose="020F0502020204030204" pitchFamily="34" charset="0"/>
                <a:ea typeface="+mn-ea"/>
                <a:cs typeface="Arial"/>
              </a:rPr>
              <a:t>most plastic organ</a:t>
            </a:r>
            <a:r>
              <a:rPr kumimoji="0" lang="en-US" sz="1600" b="0" i="0" u="none"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Calibri" panose="020F0502020204030204" pitchFamily="34" charset="0"/>
                <a:ea typeface="+mn-ea"/>
                <a:cs typeface="Arial"/>
              </a:rPr>
              <a:t> during all (human) life</a:t>
            </a:r>
            <a:endParaRPr kumimoji="0" lang="it-IT" sz="1600" b="0" i="0" u="none"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Calibri" panose="020F0502020204030204" pitchFamily="34" charset="0"/>
              <a:ea typeface="+mn-ea"/>
              <a:cs typeface="Arial"/>
            </a:endParaRPr>
          </a:p>
        </p:txBody>
      </p:sp>
      <p:cxnSp>
        <p:nvCxnSpPr>
          <p:cNvPr id="6" name="Connettore a gomito 5"/>
          <p:cNvCxnSpPr/>
          <p:nvPr/>
        </p:nvCxnSpPr>
        <p:spPr>
          <a:xfrm>
            <a:off x="708144" y="6073085"/>
            <a:ext cx="946485" cy="275845"/>
          </a:xfrm>
          <a:prstGeom prst="bentConnector3">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9" name="Rettangolo 8"/>
          <p:cNvSpPr/>
          <p:nvPr/>
        </p:nvSpPr>
        <p:spPr>
          <a:xfrm>
            <a:off x="8713801" y="4330414"/>
            <a:ext cx="415499" cy="338554"/>
          </a:xfrm>
          <a:prstGeom prst="rect">
            <a:avLst/>
          </a:prstGeom>
          <a:solidFill>
            <a:srgbClr val="FFFF00"/>
          </a:solidFill>
          <a:ln>
            <a:solidFill>
              <a:srgbClr val="0000FF"/>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0" cap="none" spc="0" normalizeH="0" baseline="0" noProof="0" dirty="0">
                <a:ln>
                  <a:noFill/>
                </a:ln>
                <a:solidFill>
                  <a:srgbClr val="0000FF"/>
                </a:solidFill>
                <a:effectLst/>
                <a:uLnTx/>
                <a:uFillTx/>
                <a:latin typeface="Calibri" panose="020F0502020204030204" pitchFamily="34" charset="0"/>
                <a:ea typeface="+mn-ea"/>
                <a:cs typeface="Arial"/>
              </a:rPr>
              <a:t>**</a:t>
            </a:r>
            <a:endParaRPr kumimoji="0" lang="it-IT" sz="1600" b="0" i="0" u="none" strike="noStrike" kern="0" cap="none" spc="0" normalizeH="0" baseline="0" noProof="0" dirty="0">
              <a:ln>
                <a:noFill/>
              </a:ln>
              <a:solidFill>
                <a:sysClr val="windowText" lastClr="000000"/>
              </a:solidFill>
              <a:effectLst/>
              <a:uLnTx/>
              <a:uFillTx/>
              <a:latin typeface="Arial"/>
              <a:ea typeface="+mn-ea"/>
              <a:cs typeface="Arial"/>
            </a:endParaRPr>
          </a:p>
        </p:txBody>
      </p:sp>
    </p:spTree>
    <p:extLst>
      <p:ext uri="{BB962C8B-B14F-4D97-AF65-F5344CB8AC3E}">
        <p14:creationId xmlns:p14="http://schemas.microsoft.com/office/powerpoint/2010/main" val="9919672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8370" name="Picture 2" descr="C:\Documents and Settings\Utente\Desktop\ch17f36.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99565" y="129908"/>
            <a:ext cx="2928939" cy="6509684"/>
          </a:xfrm>
          <a:prstGeom prst="rect">
            <a:avLst/>
          </a:pr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5837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05453"/>
            <a:ext cx="6084888" cy="413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ttangolo 3"/>
          <p:cNvSpPr/>
          <p:nvPr/>
        </p:nvSpPr>
        <p:spPr>
          <a:xfrm>
            <a:off x="275432" y="4671557"/>
            <a:ext cx="8472488" cy="1815882"/>
          </a:xfrm>
          <a:prstGeom prst="rect">
            <a:avLst/>
          </a:prstGeom>
          <a:solidFill>
            <a:srgbClr val="FFFF00"/>
          </a:solidFill>
          <a:ln w="28575">
            <a:solidFill>
              <a:srgbClr val="0000FF"/>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Arial" charset="0"/>
                <a:ea typeface="+mn-ea"/>
                <a:cs typeface="Arial"/>
              </a:rPr>
              <a:t>This image clearly shows the</a:t>
            </a:r>
            <a:r>
              <a:rPr kumimoji="0" lang="en-US" sz="1600" b="1" i="0" u="sng" strike="noStrike" kern="0" cap="none" spc="0" normalizeH="0" baseline="0" noProof="0" dirty="0">
                <a:ln>
                  <a:noFill/>
                </a:ln>
                <a:solidFill>
                  <a:srgbClr val="0000FF"/>
                </a:solidFill>
                <a:effectLst/>
                <a:uLnTx/>
                <a:uFillTx/>
                <a:latin typeface="Arial" charset="0"/>
                <a:ea typeface="+mn-ea"/>
                <a:cs typeface="Arial"/>
              </a:rPr>
              <a:t> </a:t>
            </a:r>
            <a:r>
              <a:rPr kumimoji="0" lang="en-US" sz="1600" b="1" i="0" u="sng" strike="noStrike" kern="0" cap="none" spc="0" normalizeH="0" baseline="0" noProof="0" dirty="0">
                <a:ln>
                  <a:noFill/>
                </a:ln>
                <a:solidFill>
                  <a:sysClr val="windowText" lastClr="000000"/>
                </a:solidFill>
                <a:effectLst/>
                <a:uLnTx/>
                <a:uFillTx/>
                <a:latin typeface="Arial" charset="0"/>
                <a:ea typeface="+mn-ea"/>
                <a:cs typeface="Arial"/>
              </a:rPr>
              <a:t>"power" of the epigenome </a:t>
            </a:r>
            <a:r>
              <a:rPr kumimoji="0" lang="en-US" sz="1600" b="0" i="0" u="none" strike="noStrike" kern="0" cap="none" spc="0" normalizeH="0" baseline="0" noProof="0" dirty="0">
                <a:ln>
                  <a:noFill/>
                </a:ln>
                <a:solidFill>
                  <a:sysClr val="windowText" lastClr="000000"/>
                </a:solidFill>
                <a:effectLst/>
                <a:uLnTx/>
                <a:uFillTx/>
                <a:latin typeface="Arial" charset="0"/>
                <a:ea typeface="+mn-ea"/>
                <a:cs typeface="Arial"/>
              </a:rPr>
              <a:t>and the </a:t>
            </a:r>
            <a:r>
              <a:rPr kumimoji="0" lang="en-US" sz="1600" b="1" i="0" u="sng" strike="noStrike" kern="0" cap="none" spc="0" normalizeH="0" baseline="0" noProof="0" dirty="0">
                <a:ln>
                  <a:noFill/>
                </a:ln>
                <a:solidFill>
                  <a:sysClr val="windowText" lastClr="000000"/>
                </a:solidFill>
                <a:effectLst/>
                <a:uLnTx/>
                <a:uFillTx/>
                <a:latin typeface="Arial" charset="0"/>
                <a:ea typeface="+mn-ea"/>
                <a:cs typeface="Arial"/>
              </a:rPr>
              <a:t>predominant role of environmental information in the phenotypic shaping of cells, tissues , organisms </a:t>
            </a:r>
            <a:r>
              <a:rPr kumimoji="0" lang="en-US" sz="1600" b="0" i="0" u="none" strike="noStrike" kern="0" cap="none" spc="0" normalizeH="0" baseline="0" noProof="0" dirty="0">
                <a:ln>
                  <a:noFill/>
                </a:ln>
                <a:solidFill>
                  <a:sysClr val="windowText" lastClr="000000"/>
                </a:solidFill>
                <a:effectLst/>
                <a:uLnTx/>
                <a:uFillTx/>
                <a:latin typeface="Arial" charset="0"/>
                <a:ea typeface="+mn-ea"/>
                <a:cs typeface="Arial"/>
              </a:rPr>
              <a:t>.. the </a:t>
            </a:r>
            <a:r>
              <a:rPr kumimoji="0" lang="en-US" sz="1600" b="1" i="0" u="none" strike="noStrike" kern="0" cap="none" spc="0" normalizeH="0" baseline="0" noProof="0" dirty="0">
                <a:ln>
                  <a:noFill/>
                </a:ln>
                <a:solidFill>
                  <a:sysClr val="windowText" lastClr="000000"/>
                </a:solidFill>
                <a:effectLst/>
                <a:uLnTx/>
                <a:uFillTx/>
                <a:latin typeface="Arial" charset="0"/>
                <a:ea typeface="+mn-ea"/>
                <a:cs typeface="Arial"/>
              </a:rPr>
              <a:t>huge </a:t>
            </a:r>
            <a:r>
              <a:rPr kumimoji="0" lang="en-US" sz="1600" b="1" i="0" u="sng" strike="noStrike" kern="0" cap="none" spc="0" normalizeH="0" baseline="0" noProof="0" dirty="0">
                <a:ln>
                  <a:noFill/>
                </a:ln>
                <a:solidFill>
                  <a:sysClr val="windowText" lastClr="000000"/>
                </a:solidFill>
                <a:effectLst/>
                <a:uLnTx/>
                <a:uFillTx/>
                <a:latin typeface="Arial" charset="0"/>
                <a:ea typeface="+mn-ea"/>
                <a:cs typeface="Arial"/>
              </a:rPr>
              <a:t>phenotypic (</a:t>
            </a:r>
            <a:r>
              <a:rPr kumimoji="0" lang="en-US" sz="1600" b="1" i="0" u="sng" strike="noStrike" kern="0" cap="none" spc="0" normalizeH="0" baseline="0" noProof="0" dirty="0" err="1">
                <a:ln>
                  <a:noFill/>
                </a:ln>
                <a:solidFill>
                  <a:sysClr val="windowText" lastClr="000000"/>
                </a:solidFill>
                <a:effectLst/>
                <a:uLnTx/>
                <a:uFillTx/>
                <a:latin typeface="Arial" charset="0"/>
                <a:ea typeface="+mn-ea"/>
                <a:cs typeface="Arial"/>
              </a:rPr>
              <a:t>morpho</a:t>
            </a:r>
            <a:r>
              <a:rPr kumimoji="0" lang="en-US" sz="1600" b="1" i="0" u="sng" strike="noStrike" kern="0" cap="none" spc="0" normalizeH="0" baseline="0" noProof="0" dirty="0">
                <a:ln>
                  <a:noFill/>
                </a:ln>
                <a:solidFill>
                  <a:sysClr val="windowText" lastClr="000000"/>
                </a:solidFill>
                <a:effectLst/>
                <a:uLnTx/>
                <a:uFillTx/>
                <a:latin typeface="Arial" charset="0"/>
                <a:ea typeface="+mn-ea"/>
                <a:cs typeface="Arial"/>
              </a:rPr>
              <a:t>- functional) difference </a:t>
            </a:r>
            <a:r>
              <a:rPr kumimoji="0" lang="en-US" sz="1600" b="0" i="0" u="none" strike="noStrike" kern="0" cap="none" spc="0" normalizeH="0" baseline="0" noProof="0" dirty="0">
                <a:ln>
                  <a:noFill/>
                </a:ln>
                <a:solidFill>
                  <a:sysClr val="windowText" lastClr="000000"/>
                </a:solidFill>
                <a:effectLst/>
                <a:uLnTx/>
                <a:uFillTx/>
                <a:latin typeface="Arial" charset="0"/>
                <a:ea typeface="+mn-ea"/>
                <a:cs typeface="Arial"/>
              </a:rPr>
              <a:t>between a </a:t>
            </a:r>
            <a:r>
              <a:rPr kumimoji="0" lang="en-US" sz="1600" b="0" i="1" u="none" strike="noStrike" kern="0" cap="none" spc="0" normalizeH="0" baseline="0" noProof="0" dirty="0">
                <a:ln>
                  <a:noFill/>
                </a:ln>
                <a:solidFill>
                  <a:sysClr val="windowText" lastClr="000000"/>
                </a:solidFill>
                <a:effectLst/>
                <a:uLnTx/>
                <a:uFillTx/>
                <a:latin typeface="Arial" charset="0"/>
                <a:ea typeface="+mn-ea"/>
                <a:cs typeface="Arial"/>
              </a:rPr>
              <a:t>lymphocyte</a:t>
            </a:r>
            <a:r>
              <a:rPr kumimoji="0" lang="en-US" sz="1600" b="0" i="0" u="none" strike="noStrike" kern="0" cap="none" spc="0" normalizeH="0" baseline="0" noProof="0" dirty="0">
                <a:ln>
                  <a:noFill/>
                </a:ln>
                <a:solidFill>
                  <a:sysClr val="windowText" lastClr="000000"/>
                </a:solidFill>
                <a:effectLst/>
                <a:uLnTx/>
                <a:uFillTx/>
                <a:latin typeface="Arial" charset="0"/>
                <a:ea typeface="+mn-ea"/>
                <a:cs typeface="Arial"/>
              </a:rPr>
              <a:t> and a </a:t>
            </a:r>
            <a:r>
              <a:rPr kumimoji="0" lang="en-US" sz="1600" b="0" i="1" u="none" strike="noStrike" kern="0" cap="none" spc="0" normalizeH="0" baseline="0" noProof="0" dirty="0">
                <a:ln>
                  <a:noFill/>
                </a:ln>
                <a:solidFill>
                  <a:sysClr val="windowText" lastClr="000000"/>
                </a:solidFill>
                <a:effectLst/>
                <a:uLnTx/>
                <a:uFillTx/>
                <a:latin typeface="Arial" charset="0"/>
                <a:ea typeface="+mn-ea"/>
                <a:cs typeface="Arial"/>
              </a:rPr>
              <a:t>neuron</a:t>
            </a:r>
            <a:r>
              <a:rPr kumimoji="0" lang="en-US" sz="1600" b="0" i="0" u="none" strike="noStrike" kern="0" cap="none" spc="0" normalizeH="0" baseline="0" noProof="0" dirty="0">
                <a:ln>
                  <a:noFill/>
                </a:ln>
                <a:solidFill>
                  <a:sysClr val="windowText" lastClr="000000"/>
                </a:solidFill>
                <a:effectLst/>
                <a:uLnTx/>
                <a:uFillTx/>
                <a:latin typeface="Arial" charset="0"/>
                <a:ea typeface="+mn-ea"/>
                <a:cs typeface="Arial"/>
              </a:rPr>
              <a:t> </a:t>
            </a:r>
            <a:r>
              <a:rPr kumimoji="0" lang="en-US" sz="1600" b="1" i="0" u="none" strike="noStrike" kern="0" cap="none" spc="0" normalizeH="0" baseline="0" noProof="0" dirty="0">
                <a:ln>
                  <a:noFill/>
                </a:ln>
                <a:solidFill>
                  <a:sysClr val="windowText" lastClr="000000"/>
                </a:solidFill>
                <a:effectLst/>
                <a:uLnTx/>
                <a:uFillTx/>
                <a:latin typeface="Arial" charset="0"/>
                <a:ea typeface="+mn-ea"/>
                <a:cs typeface="Arial"/>
              </a:rPr>
              <a:t>is not due to DNA, which is virtually identical in the two cells </a:t>
            </a:r>
            <a:r>
              <a:rPr kumimoji="0" lang="en-US" sz="1600" b="0" i="0" u="none" strike="noStrike" kern="0" cap="none" spc="0" normalizeH="0" baseline="0" noProof="0" dirty="0">
                <a:ln>
                  <a:noFill/>
                </a:ln>
                <a:solidFill>
                  <a:sysClr val="windowText" lastClr="000000"/>
                </a:solidFill>
                <a:effectLst/>
                <a:uLnTx/>
                <a:uFillTx/>
                <a:latin typeface="Arial" charset="0"/>
                <a:ea typeface="+mn-ea"/>
                <a:cs typeface="Arial"/>
              </a:rPr>
              <a:t>, but to the manner in which </a:t>
            </a:r>
            <a:r>
              <a:rPr kumimoji="0" lang="en-US" sz="1600" b="1" i="0" u="none" strike="noStrike" kern="0" cap="none" spc="0" normalizeH="0" baseline="0" noProof="0" dirty="0">
                <a:ln>
                  <a:noFill/>
                </a:ln>
                <a:solidFill>
                  <a:sysClr val="windowText" lastClr="000000"/>
                </a:solidFill>
                <a:effectLst/>
                <a:uLnTx/>
                <a:uFillTx/>
                <a:latin typeface="Arial" charset="0"/>
                <a:ea typeface="+mn-ea"/>
                <a:cs typeface="Arial"/>
              </a:rPr>
              <a:t>the same genome has been  utilized by the two cells</a:t>
            </a:r>
            <a:r>
              <a:rPr kumimoji="0" lang="en-US" sz="1600" b="0" i="0" u="none" strike="noStrike" kern="0" cap="none" spc="0" normalizeH="0" baseline="0" noProof="0" dirty="0">
                <a:ln>
                  <a:noFill/>
                </a:ln>
                <a:solidFill>
                  <a:sysClr val="windowText" lastClr="000000"/>
                </a:solidFill>
                <a:effectLst/>
                <a:uLnTx/>
                <a:uFillTx/>
                <a:latin typeface="Arial" charset="0"/>
                <a:ea typeface="+mn-ea"/>
                <a:cs typeface="Arial"/>
              </a:rPr>
              <a:t>, on the basis of the </a:t>
            </a:r>
            <a:r>
              <a:rPr kumimoji="0" lang="en-US" sz="16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charset="0"/>
                <a:ea typeface="+mn-ea"/>
                <a:cs typeface="Arial"/>
              </a:rPr>
              <a:t>in</a:t>
            </a:r>
            <a:r>
              <a:rPr kumimoji="0" lang="en-US" sz="1600" b="1"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charset="0"/>
                <a:ea typeface="+mn-ea"/>
                <a:cs typeface="Arial"/>
              </a:rPr>
              <a:t>formation (positional and environmental) received during the first months </a:t>
            </a:r>
            <a:br>
              <a:rPr kumimoji="0" lang="en-US" sz="1600" b="1"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charset="0"/>
                <a:ea typeface="+mn-ea"/>
                <a:cs typeface="Arial"/>
              </a:rPr>
            </a:br>
            <a:r>
              <a:rPr kumimoji="0" lang="en-US" sz="1600" b="1"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charset="0"/>
                <a:ea typeface="+mn-ea"/>
                <a:cs typeface="Arial"/>
              </a:rPr>
              <a:t>of life (for neuron in the first 2 years) </a:t>
            </a:r>
            <a:r>
              <a:rPr kumimoji="0" lang="en-US" sz="16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charset="0"/>
                <a:ea typeface="+mn-ea"/>
                <a:cs typeface="Arial"/>
              </a:rPr>
              <a:t>and </a:t>
            </a:r>
            <a:r>
              <a:rPr kumimoji="0" lang="en-US" sz="1600" b="1"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charset="0"/>
                <a:ea typeface="+mn-ea"/>
                <a:cs typeface="Arial"/>
              </a:rPr>
              <a:t>processed by the epigenetic networks</a:t>
            </a:r>
          </a:p>
        </p:txBody>
      </p:sp>
      <p:cxnSp>
        <p:nvCxnSpPr>
          <p:cNvPr id="6" name="Connettore 1 5"/>
          <p:cNvCxnSpPr/>
          <p:nvPr/>
        </p:nvCxnSpPr>
        <p:spPr>
          <a:xfrm>
            <a:off x="1919289" y="1268413"/>
            <a:ext cx="2592387" cy="0"/>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8" name="Connettore 2 7"/>
          <p:cNvCxnSpPr/>
          <p:nvPr/>
        </p:nvCxnSpPr>
        <p:spPr>
          <a:xfrm>
            <a:off x="4583115" y="1557338"/>
            <a:ext cx="4814104" cy="1512094"/>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0" name="Connettore 1 9"/>
          <p:cNvCxnSpPr/>
          <p:nvPr/>
        </p:nvCxnSpPr>
        <p:spPr>
          <a:xfrm>
            <a:off x="1992313" y="1502581"/>
            <a:ext cx="251936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Connettore 2 13"/>
          <p:cNvCxnSpPr/>
          <p:nvPr/>
        </p:nvCxnSpPr>
        <p:spPr>
          <a:xfrm>
            <a:off x="6431672" y="1557338"/>
            <a:ext cx="2965655" cy="119993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Connettore 1 19"/>
          <p:cNvCxnSpPr/>
          <p:nvPr/>
        </p:nvCxnSpPr>
        <p:spPr>
          <a:xfrm>
            <a:off x="2057835" y="1752600"/>
            <a:ext cx="1008063" cy="0"/>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
        <p:nvSpPr>
          <p:cNvPr id="21" name="Freccia a destra 20"/>
          <p:cNvSpPr/>
          <p:nvPr/>
        </p:nvSpPr>
        <p:spPr>
          <a:xfrm rot="19815876">
            <a:off x="8766971" y="5582567"/>
            <a:ext cx="865188" cy="360362"/>
          </a:xfrm>
          <a:prstGeom prst="rightArrow">
            <a:avLst/>
          </a:prstGeom>
          <a:solidFill>
            <a:srgbClr val="0000FF"/>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a:ea typeface="+mn-ea"/>
              <a:cs typeface="Arial"/>
            </a:endParaRPr>
          </a:p>
        </p:txBody>
      </p:sp>
      <p:sp>
        <p:nvSpPr>
          <p:cNvPr id="11" name="Rettangolo 3"/>
          <p:cNvSpPr>
            <a:spLocks noChangeArrowheads="1"/>
          </p:cNvSpPr>
          <p:nvPr/>
        </p:nvSpPr>
        <p:spPr bwMode="auto">
          <a:xfrm>
            <a:off x="434" y="17550"/>
            <a:ext cx="5940425" cy="369332"/>
          </a:xfrm>
          <a:prstGeom prst="rect">
            <a:avLst/>
          </a:prstGeom>
          <a:solidFill>
            <a:srgbClr val="FFFF00"/>
          </a:solidFill>
          <a:ln w="9525">
            <a:solidFill>
              <a:schemeClr val="accent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it-IT" sz="18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The </a:t>
            </a:r>
            <a:r>
              <a:rPr kumimoji="0" lang="en-GB" altLang="it-IT" sz="1800" b="1"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a:t>
            </a:r>
            <a:r>
              <a:rPr kumimoji="0" lang="en-GB" altLang="it-IT" sz="18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keyword is </a:t>
            </a:r>
            <a:r>
              <a:rPr kumimoji="0" lang="en-GB" altLang="it-IT" sz="1800" b="1" i="1"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developmental plasticity</a:t>
            </a:r>
            <a:endParaRPr kumimoji="0" lang="it-IT" altLang="it-IT" sz="18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20122766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ttangolo 24"/>
          <p:cNvSpPr>
            <a:spLocks noChangeArrowheads="1"/>
          </p:cNvSpPr>
          <p:nvPr/>
        </p:nvSpPr>
        <p:spPr bwMode="auto">
          <a:xfrm>
            <a:off x="7034215" y="2786714"/>
            <a:ext cx="2662237" cy="584775"/>
          </a:xfrm>
          <a:prstGeom prst="rect">
            <a:avLst/>
          </a:prstGeom>
          <a:solidFill>
            <a:srgbClr val="FFFF00"/>
          </a:solidFill>
          <a:ln w="28575">
            <a:solidFill>
              <a:srgbClr val="0000FF"/>
            </a:solidFill>
            <a:miter lim="800000"/>
            <a:headEnd/>
            <a:tailE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Arial"/>
                <a:ea typeface="+mn-ea"/>
                <a:cs typeface="Arial"/>
              </a:rPr>
              <a:t>And of </a:t>
            </a:r>
            <a:r>
              <a:rPr kumimoji="0" lang="en-US" sz="16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a:ea typeface="+mn-ea"/>
                <a:cs typeface="Arial"/>
              </a:rPr>
              <a:t>9 months of an  individual development</a:t>
            </a:r>
            <a:endParaRPr kumimoji="0" lang="it-IT" sz="16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a:ea typeface="+mn-ea"/>
              <a:cs typeface="Arial"/>
            </a:endParaRPr>
          </a:p>
        </p:txBody>
      </p:sp>
      <p:pic>
        <p:nvPicPr>
          <p:cNvPr id="64515" name="Picture 6" descr="C:\Documents and Settings\Utente\Documenti\Immagini\AMBIENTE E SALUTE\fetu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4817" y="2572403"/>
            <a:ext cx="1285875" cy="1285875"/>
          </a:xfrm>
          <a:prstGeom prst="rect">
            <a:avLst/>
          </a:pr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6451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9671" y="530878"/>
            <a:ext cx="2016127" cy="1374775"/>
          </a:xfrm>
          <a:prstGeom prst="rect">
            <a:avLst/>
          </a:prstGeom>
          <a:noFill/>
          <a:ln w="57150">
            <a:solidFill>
              <a:srgbClr val="8EC02F"/>
            </a:solidFill>
            <a:round/>
            <a:headEnd/>
            <a:tailEnd/>
          </a:ln>
          <a:extLst>
            <a:ext uri="{909E8E84-426E-40DD-AFC4-6F175D3DCCD1}">
              <a14:hiddenFill xmlns:a14="http://schemas.microsoft.com/office/drawing/2010/main">
                <a:solidFill>
                  <a:srgbClr val="FFFFFF"/>
                </a:solidFill>
              </a14:hiddenFill>
            </a:ext>
          </a:extLst>
        </p:spPr>
      </p:pic>
      <p:sp>
        <p:nvSpPr>
          <p:cNvPr id="20486" name="Rettangolo 12"/>
          <p:cNvSpPr>
            <a:spLocks noChangeArrowheads="1"/>
          </p:cNvSpPr>
          <p:nvPr/>
        </p:nvSpPr>
        <p:spPr bwMode="auto">
          <a:xfrm>
            <a:off x="6178549" y="571502"/>
            <a:ext cx="4148139" cy="830997"/>
          </a:xfrm>
          <a:prstGeom prst="rect">
            <a:avLst/>
          </a:prstGeom>
          <a:solidFill>
            <a:srgbClr val="FFFF00"/>
          </a:solidFill>
          <a:ln w="9525">
            <a:solidFill>
              <a:srgbClr val="FF0000"/>
            </a:solidFill>
            <a:miter lim="800000"/>
            <a:headEnd/>
            <a:tailE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a:ea typeface="+mn-ea"/>
                <a:cs typeface="Arial"/>
              </a:rPr>
              <a:t>of 4 billion years of molecular </a:t>
            </a:r>
            <a:r>
              <a:rPr kumimoji="0" lang="en-GB" sz="1600" b="1" i="0" u="none" strike="noStrike" kern="0" cap="none" spc="0" normalizeH="0" baseline="0" noProof="0" dirty="0" err="1">
                <a:ln>
                  <a:noFill/>
                </a:ln>
                <a:solidFill>
                  <a:sysClr val="windowText" lastClr="000000"/>
                </a:solidFill>
                <a:effectLst>
                  <a:outerShdw blurRad="38100" dist="38100" dir="2700000" algn="tl">
                    <a:srgbClr val="000000">
                      <a:alpha val="43137"/>
                    </a:srgbClr>
                  </a:outerShdw>
                </a:effectLst>
                <a:uLnTx/>
                <a:uFillTx/>
                <a:latin typeface="Arial"/>
                <a:ea typeface="+mn-ea"/>
                <a:cs typeface="Arial"/>
              </a:rPr>
              <a:t>coevolution</a:t>
            </a:r>
            <a:r>
              <a:rPr kumimoji="0" lang="en-GB" sz="16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a:ea typeface="+mn-ea"/>
                <a:cs typeface="Arial"/>
              </a:rPr>
              <a:t> </a:t>
            </a:r>
            <a:r>
              <a:rPr kumimoji="0" lang="en-GB" sz="1600" b="0" i="0" u="none" strike="noStrike" kern="0" cap="none" spc="0" normalizeH="0" baseline="0" noProof="0" dirty="0">
                <a:ln>
                  <a:noFill/>
                </a:ln>
                <a:solidFill>
                  <a:sysClr val="windowText" lastClr="000000"/>
                </a:solidFill>
                <a:effectLst/>
                <a:uLnTx/>
                <a:uFillTx/>
                <a:latin typeface="Arial"/>
                <a:ea typeface="+mn-ea"/>
                <a:cs typeface="Arial"/>
              </a:rPr>
              <a:t>* (in particular, our </a:t>
            </a:r>
            <a:r>
              <a:rPr kumimoji="0" lang="en-GB" sz="16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a:ea typeface="+mn-ea"/>
                <a:cs typeface="Arial"/>
              </a:rPr>
              <a:t>DNA</a:t>
            </a:r>
            <a:r>
              <a:rPr kumimoji="0" lang="en-GB" sz="1600" b="0" i="0" u="none" strike="noStrike" kern="0" cap="none" spc="0" normalizeH="0" baseline="0" noProof="0" dirty="0">
                <a:ln>
                  <a:noFill/>
                </a:ln>
                <a:solidFill>
                  <a:sysClr val="windowText" lastClr="000000"/>
                </a:solidFill>
                <a:effectLst/>
                <a:uLnTx/>
                <a:uFillTx/>
                <a:latin typeface="Arial"/>
                <a:ea typeface="+mn-ea"/>
                <a:cs typeface="Arial"/>
              </a:rPr>
              <a:t> is the </a:t>
            </a:r>
            <a:r>
              <a:rPr kumimoji="0" lang="en-GB" sz="1600" b="1" i="0" u="none" strike="noStrike" kern="0" cap="none" spc="0" normalizeH="0" baseline="0" noProof="0" dirty="0">
                <a:ln>
                  <a:noFill/>
                </a:ln>
                <a:solidFill>
                  <a:sysClr val="windowText" lastClr="000000"/>
                </a:solidFill>
                <a:effectLst/>
                <a:uLnTx/>
                <a:uFillTx/>
                <a:latin typeface="Arial"/>
                <a:ea typeface="+mn-ea"/>
                <a:cs typeface="Arial"/>
              </a:rPr>
              <a:t>product</a:t>
            </a:r>
            <a:r>
              <a:rPr kumimoji="0" lang="en-GB" sz="1600" b="0" i="0" u="none" strike="noStrike" kern="0" cap="none" spc="0" normalizeH="0" baseline="0" noProof="0" dirty="0">
                <a:ln>
                  <a:noFill/>
                </a:ln>
                <a:solidFill>
                  <a:sysClr val="windowText" lastClr="000000"/>
                </a:solidFill>
                <a:effectLst/>
                <a:uLnTx/>
                <a:uFillTx/>
                <a:latin typeface="Arial"/>
                <a:ea typeface="+mn-ea"/>
                <a:cs typeface="Arial"/>
              </a:rPr>
              <a:t> of this long journey) ..</a:t>
            </a:r>
            <a:endParaRPr kumimoji="0" lang="it-IT" sz="1600" b="0" i="0" u="none" strike="noStrike" kern="0" cap="none" spc="0" normalizeH="0" baseline="0" noProof="0" dirty="0">
              <a:ln>
                <a:noFill/>
              </a:ln>
              <a:solidFill>
                <a:sysClr val="windowText" lastClr="000000"/>
              </a:solidFill>
              <a:effectLst/>
              <a:uLnTx/>
              <a:uFillTx/>
              <a:latin typeface="Arial"/>
              <a:ea typeface="+mn-ea"/>
              <a:cs typeface="Arial"/>
            </a:endParaRPr>
          </a:p>
        </p:txBody>
      </p:sp>
      <p:sp>
        <p:nvSpPr>
          <p:cNvPr id="14" name="Rettangolo 13"/>
          <p:cNvSpPr/>
          <p:nvPr/>
        </p:nvSpPr>
        <p:spPr>
          <a:xfrm>
            <a:off x="8945564" y="160340"/>
            <a:ext cx="1569660" cy="369332"/>
          </a:xfrm>
          <a:prstGeom prst="rect">
            <a:avLst/>
          </a:prstGeom>
          <a:solidFill>
            <a:srgbClr val="FFFF00"/>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1" u="sng" strike="noStrike" kern="0" cap="none" spc="0" normalizeH="0" baseline="0" noProof="0" dirty="0" err="1">
                <a:ln>
                  <a:noFill/>
                </a:ln>
                <a:solidFill>
                  <a:sysClr val="windowText" lastClr="000000"/>
                </a:solidFill>
                <a:effectLst>
                  <a:outerShdw blurRad="38100" dist="38100" dir="2700000" algn="tl">
                    <a:srgbClr val="000000">
                      <a:alpha val="43137"/>
                    </a:srgbClr>
                  </a:outerShdw>
                </a:effectLst>
                <a:uLnTx/>
                <a:uFillTx/>
                <a:latin typeface="Arial"/>
                <a:ea typeface="+mn-ea"/>
                <a:cs typeface="Arial"/>
              </a:rPr>
              <a:t>Phylogenesis</a:t>
            </a:r>
            <a:r>
              <a:rPr kumimoji="0" lang="it-IT" sz="1800" b="1" i="0" u="none" strike="noStrike" kern="0" cap="none" spc="0" normalizeH="0" baseline="0" noProof="0" dirty="0">
                <a:ln>
                  <a:noFill/>
                </a:ln>
                <a:solidFill>
                  <a:sysClr val="windowText" lastClr="000000"/>
                </a:solidFill>
                <a:effectLst/>
                <a:uLnTx/>
                <a:uFillTx/>
                <a:latin typeface="Arial"/>
                <a:ea typeface="+mn-ea"/>
                <a:cs typeface="Arial"/>
              </a:rPr>
              <a:t> </a:t>
            </a:r>
            <a:endParaRPr kumimoji="0" lang="it-IT" sz="1800" b="0" i="0" u="none" strike="noStrike" kern="0" cap="none" spc="0" normalizeH="0" baseline="0" noProof="0" dirty="0">
              <a:ln>
                <a:noFill/>
              </a:ln>
              <a:solidFill>
                <a:sysClr val="windowText" lastClr="000000"/>
              </a:solidFill>
              <a:effectLst/>
              <a:uLnTx/>
              <a:uFillTx/>
              <a:latin typeface="Arial"/>
              <a:ea typeface="+mn-ea"/>
              <a:cs typeface="Arial"/>
            </a:endParaRPr>
          </a:p>
        </p:txBody>
      </p:sp>
      <p:pic>
        <p:nvPicPr>
          <p:cNvPr id="6451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35365" y="3929063"/>
            <a:ext cx="2936875" cy="1962150"/>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20489" name="Rettangolo 16"/>
          <p:cNvSpPr>
            <a:spLocks noChangeArrowheads="1"/>
          </p:cNvSpPr>
          <p:nvPr/>
        </p:nvSpPr>
        <p:spPr bwMode="auto">
          <a:xfrm>
            <a:off x="3332598" y="2379988"/>
            <a:ext cx="2511425" cy="1200329"/>
          </a:xfrm>
          <a:prstGeom prst="rect">
            <a:avLst/>
          </a:prstGeom>
          <a:solidFill>
            <a:srgbClr val="FFFF00"/>
          </a:solidFill>
          <a:ln w="38100">
            <a:solidFill>
              <a:srgbClr val="0000FF"/>
            </a:solidFill>
            <a:miter lim="800000"/>
            <a:headEnd/>
            <a:tailE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Arial"/>
                <a:ea typeface="+mn-ea"/>
                <a:cs typeface="Arial"/>
              </a:rPr>
              <a:t>We should never forget that </a:t>
            </a:r>
            <a:r>
              <a:rPr kumimoji="0" lang="en-US" sz="18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a:ea typeface="+mn-ea"/>
                <a:cs typeface="Arial"/>
              </a:rPr>
              <a:t>we are </a:t>
            </a:r>
            <a:br>
              <a:rPr kumimoji="0" lang="en-US" sz="18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a:ea typeface="+mn-ea"/>
                <a:cs typeface="Arial"/>
              </a:rPr>
            </a:br>
            <a:r>
              <a:rPr kumimoji="0" lang="en-US" sz="18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a:ea typeface="+mn-ea"/>
                <a:cs typeface="Arial"/>
              </a:rPr>
              <a:t>at the same time </a:t>
            </a:r>
            <a:br>
              <a:rPr kumimoji="0" lang="en-US" sz="18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a:ea typeface="+mn-ea"/>
                <a:cs typeface="Arial"/>
              </a:rPr>
            </a:br>
            <a:r>
              <a:rPr kumimoji="0" lang="en-US" sz="1800" b="1"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a:ea typeface="+mn-ea"/>
                <a:cs typeface="Arial"/>
              </a:rPr>
              <a:t>the product</a:t>
            </a:r>
            <a:endParaRPr kumimoji="0" lang="it-IT" sz="1800" b="1"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a:ea typeface="+mn-ea"/>
              <a:cs typeface="Arial"/>
            </a:endParaRPr>
          </a:p>
        </p:txBody>
      </p:sp>
      <p:cxnSp>
        <p:nvCxnSpPr>
          <p:cNvPr id="21" name="Connettore 4 20"/>
          <p:cNvCxnSpPr>
            <a:cxnSpLocks noChangeShapeType="1"/>
          </p:cNvCxnSpPr>
          <p:nvPr/>
        </p:nvCxnSpPr>
        <p:spPr bwMode="auto">
          <a:xfrm rot="5400000">
            <a:off x="5815013" y="1533527"/>
            <a:ext cx="800100" cy="742951"/>
          </a:xfrm>
          <a:prstGeom prst="bentConnector3">
            <a:avLst>
              <a:gd name="adj1" fmla="val 50000"/>
            </a:avLst>
          </a:prstGeom>
          <a:noFill/>
          <a:ln w="25400">
            <a:solidFill>
              <a:schemeClr val="accent1"/>
            </a:solidFill>
            <a:miter lim="800000"/>
            <a:headEnd/>
            <a:tailEnd type="arrow" w="med" len="med"/>
          </a:ln>
          <a:effectLst>
            <a:outerShdw blurRad="63500" dist="20000" dir="5400000" rotWithShape="0">
              <a:srgbClr val="000000">
                <a:alpha val="37999"/>
              </a:srgbClr>
            </a:outerShdw>
          </a:effectLst>
          <a:extLst/>
        </p:spPr>
      </p:cxnSp>
      <p:pic>
        <p:nvPicPr>
          <p:cNvPr id="64522" name="Picture 2" descr="C:\Documents and Settings\Utente\Desktop\ClickHandler.ashx.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95752" y="160338"/>
            <a:ext cx="13811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3" name="Picture 3" descr="C:\Documents and Settings\Utente\Documenti\Immagini\Genetics\dna.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39683" y="1238250"/>
            <a:ext cx="1087439"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24" name="Rettangolo 25"/>
          <p:cNvSpPr>
            <a:spLocks noChangeArrowheads="1"/>
          </p:cNvSpPr>
          <p:nvPr/>
        </p:nvSpPr>
        <p:spPr bwMode="auto">
          <a:xfrm>
            <a:off x="1775260" y="4653614"/>
            <a:ext cx="1608133" cy="1200329"/>
          </a:xfrm>
          <a:prstGeom prst="rect">
            <a:avLst/>
          </a:prstGeom>
          <a:solidFill>
            <a:srgbClr val="FFFF00"/>
          </a:solidFill>
          <a:ln w="38100">
            <a:solidFill>
              <a:srgbClr val="0000FF"/>
            </a:solidFill>
            <a:miter lim="800000"/>
            <a:headEnd/>
            <a:tailEnd/>
          </a:ln>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altLang="it-IT" sz="1800" b="1" i="1"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Ontogeny</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altLang="it-IT" sz="18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Recapitulates</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altLang="it-IT" sz="18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t>
            </a:r>
            <a:r>
              <a:rPr kumimoji="0" lang="it-IT" altLang="it-IT" sz="1800" b="1" i="1" u="none" strike="noStrike" kern="0" cap="none" spc="0" normalizeH="0" baseline="0" noProof="0">
                <a:ln>
                  <a:noFill/>
                </a:ln>
                <a:solidFill>
                  <a:srgbClr val="0000FF"/>
                </a:solidFill>
                <a:effectLst/>
                <a:uLnTx/>
                <a:uFillTx/>
                <a:latin typeface="Arial" panose="020B0604020202020204" pitchFamily="34" charset="0"/>
                <a:ea typeface="+mn-ea"/>
                <a:cs typeface="Arial" panose="020B0604020202020204" pitchFamily="34" charset="0"/>
              </a:rPr>
              <a:t>anticipates</a:t>
            </a:r>
            <a:r>
              <a:rPr kumimoji="0" lang="it-IT" altLang="it-IT" sz="18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altLang="it-IT" sz="1800" b="1" i="1"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Phylogeny</a:t>
            </a:r>
            <a:endParaRPr kumimoji="0" lang="it-IT" altLang="it-IT" sz="1800" b="1"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4525" name="Rettangolo 26"/>
          <p:cNvSpPr>
            <a:spLocks noChangeArrowheads="1"/>
          </p:cNvSpPr>
          <p:nvPr/>
        </p:nvSpPr>
        <p:spPr bwMode="auto">
          <a:xfrm>
            <a:off x="1560512" y="4092575"/>
            <a:ext cx="1249060" cy="369332"/>
          </a:xfrm>
          <a:prstGeom prst="rect">
            <a:avLst/>
          </a:prstGeom>
          <a:solidFill>
            <a:srgbClr val="FFFF00"/>
          </a:solidFill>
          <a:ln w="28575">
            <a:solidFill>
              <a:srgbClr val="0000FF"/>
            </a:solidFill>
            <a:miter lim="800000"/>
            <a:headEnd/>
            <a:tailEnd/>
          </a:ln>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altLang="it-IT" sz="1800" b="1" i="1"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Devo-Evo</a:t>
            </a:r>
          </a:p>
        </p:txBody>
      </p:sp>
      <p:cxnSp>
        <p:nvCxnSpPr>
          <p:cNvPr id="29" name="Connettore 4 28"/>
          <p:cNvCxnSpPr>
            <a:cxnSpLocks noChangeShapeType="1"/>
          </p:cNvCxnSpPr>
          <p:nvPr/>
        </p:nvCxnSpPr>
        <p:spPr bwMode="auto">
          <a:xfrm rot="10800000">
            <a:off x="6024565" y="2760663"/>
            <a:ext cx="893763" cy="361950"/>
          </a:xfrm>
          <a:prstGeom prst="bentConnector3">
            <a:avLst>
              <a:gd name="adj1" fmla="val 50000"/>
            </a:avLst>
          </a:prstGeom>
          <a:noFill/>
          <a:ln w="25400">
            <a:solidFill>
              <a:schemeClr val="accent1"/>
            </a:solidFill>
            <a:miter lim="800000"/>
            <a:headEnd/>
            <a:tailEnd type="arrow" w="med" len="med"/>
          </a:ln>
          <a:effectLst>
            <a:outerShdw blurRad="63500" dist="20000" dir="5400000" rotWithShape="0">
              <a:srgbClr val="000000">
                <a:alpha val="37999"/>
              </a:srgbClr>
            </a:outerShdw>
          </a:effectLst>
          <a:extLst/>
        </p:spPr>
      </p:cxnSp>
      <p:sp>
        <p:nvSpPr>
          <p:cNvPr id="64527" name="Rettangolo 30"/>
          <p:cNvSpPr>
            <a:spLocks noChangeArrowheads="1"/>
          </p:cNvSpPr>
          <p:nvPr/>
        </p:nvSpPr>
        <p:spPr bwMode="auto">
          <a:xfrm>
            <a:off x="7688265" y="3370591"/>
            <a:ext cx="2820987" cy="1569660"/>
          </a:xfrm>
          <a:prstGeom prst="rect">
            <a:avLst/>
          </a:prstGeom>
          <a:solidFill>
            <a:srgbClr val="FFFF00"/>
          </a:solidFill>
          <a:ln w="38100">
            <a:solidFill>
              <a:srgbClr val="0000FF"/>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it-IT" sz="16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our </a:t>
            </a:r>
            <a:r>
              <a:rPr kumimoji="0" lang="en-GB" altLang="it-IT" sz="1600" b="1"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epigenome</a:t>
            </a:r>
            <a:r>
              <a:rPr kumimoji="0" lang="en-GB" altLang="it-IT" sz="16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being the product of nine months of </a:t>
            </a:r>
            <a:r>
              <a:rPr kumimoji="0" lang="en-GB" altLang="it-IT" sz="1600" b="1" i="1"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cellular and tissue programming</a:t>
            </a:r>
            <a:r>
              <a:rPr kumimoji="0" lang="en-GB" altLang="it-IT" sz="16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a:t>
            </a:r>
            <a:br>
              <a:rPr kumimoji="0" lang="en-GB" altLang="it-IT" sz="16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br>
            <a:r>
              <a:rPr kumimoji="0" lang="en-GB" altLang="it-IT" sz="16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t>
            </a:r>
            <a:r>
              <a:rPr kumimoji="0" lang="en-GB" altLang="it-IT" sz="1600" b="1"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adaptive</a:t>
            </a:r>
            <a:r>
              <a:rPr kumimoji="0" lang="en-GB" altLang="it-IT" sz="16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to an environment that is rapidly changing)</a:t>
            </a:r>
            <a:r>
              <a:rPr kumimoji="0" lang="it-IT" altLang="it-IT" sz="16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t>
            </a:r>
          </a:p>
        </p:txBody>
      </p:sp>
      <p:sp>
        <p:nvSpPr>
          <p:cNvPr id="40" name="Freccia in giù 39"/>
          <p:cNvSpPr>
            <a:spLocks noChangeArrowheads="1"/>
          </p:cNvSpPr>
          <p:nvPr/>
        </p:nvSpPr>
        <p:spPr bwMode="auto">
          <a:xfrm>
            <a:off x="8751889" y="1565277"/>
            <a:ext cx="193675" cy="1006475"/>
          </a:xfrm>
          <a:prstGeom prst="downArrow">
            <a:avLst>
              <a:gd name="adj1" fmla="val 50000"/>
              <a:gd name="adj2" fmla="val 49994"/>
            </a:avLst>
          </a:prstGeom>
          <a:gradFill rotWithShape="1">
            <a:gsLst>
              <a:gs pos="0">
                <a:srgbClr val="3F80CD"/>
              </a:gs>
              <a:gs pos="100000">
                <a:srgbClr val="9BC1FF"/>
              </a:gs>
            </a:gsLst>
            <a:lin ang="16200000"/>
          </a:gradFill>
          <a:ln w="9525">
            <a:solidFill>
              <a:srgbClr val="4A7EBB"/>
            </a:solidFill>
            <a:miter lim="800000"/>
            <a:headEnd/>
            <a:tailEnd/>
          </a:ln>
          <a:effectLst>
            <a:outerShdw blurRad="63500" dist="23000" dir="5400000" rotWithShape="0">
              <a:srgbClr val="000000">
                <a:alpha val="34999"/>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rgbClr val="FFFFFF"/>
              </a:solidFill>
              <a:effectLst/>
              <a:uLnTx/>
              <a:uFillTx/>
              <a:latin typeface="Arial"/>
              <a:ea typeface="+mn-ea"/>
              <a:cs typeface="Arial"/>
            </a:endParaRPr>
          </a:p>
        </p:txBody>
      </p:sp>
      <p:sp>
        <p:nvSpPr>
          <p:cNvPr id="42" name="Freccia in su 41"/>
          <p:cNvSpPr>
            <a:spLocks noChangeArrowheads="1"/>
          </p:cNvSpPr>
          <p:nvPr/>
        </p:nvSpPr>
        <p:spPr bwMode="auto">
          <a:xfrm>
            <a:off x="7391404" y="1484318"/>
            <a:ext cx="187325" cy="1006475"/>
          </a:xfrm>
          <a:prstGeom prst="upArrow">
            <a:avLst>
              <a:gd name="adj1" fmla="val 50000"/>
              <a:gd name="adj2" fmla="val 49998"/>
            </a:avLst>
          </a:prstGeom>
          <a:gradFill rotWithShape="1">
            <a:gsLst>
              <a:gs pos="0">
                <a:srgbClr val="3F80CD"/>
              </a:gs>
              <a:gs pos="100000">
                <a:srgbClr val="9BC1FF"/>
              </a:gs>
            </a:gsLst>
            <a:lin ang="16200000"/>
          </a:gradFill>
          <a:ln w="9525">
            <a:solidFill>
              <a:srgbClr val="4A7EBB"/>
            </a:solidFill>
            <a:miter lim="800000"/>
            <a:headEnd/>
            <a:tailEnd/>
          </a:ln>
          <a:effectLst>
            <a:outerShdw blurRad="63500" dist="23000" dir="5400000" rotWithShape="0">
              <a:srgbClr val="000000">
                <a:alpha val="34999"/>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rgbClr val="FFFFFF"/>
              </a:solidFill>
              <a:effectLst/>
              <a:uLnTx/>
              <a:uFillTx/>
              <a:latin typeface="Arial"/>
              <a:ea typeface="+mn-ea"/>
              <a:cs typeface="Arial"/>
            </a:endParaRPr>
          </a:p>
        </p:txBody>
      </p:sp>
      <p:sp>
        <p:nvSpPr>
          <p:cNvPr id="43" name="Rettangolo 42"/>
          <p:cNvSpPr/>
          <p:nvPr/>
        </p:nvSpPr>
        <p:spPr>
          <a:xfrm>
            <a:off x="2135624" y="6274451"/>
            <a:ext cx="7678737" cy="584775"/>
          </a:xfrm>
          <a:prstGeom prst="rect">
            <a:avLst/>
          </a:prstGeom>
          <a:solidFill>
            <a:srgbClr val="FFC000"/>
          </a:solidFill>
          <a:ln w="38100">
            <a:solidFill>
              <a:srgbClr val="FF0000"/>
            </a:solid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sysClr val="windowText" lastClr="000000"/>
                </a:solidFill>
                <a:effectLst/>
                <a:uLnTx/>
                <a:uFillTx/>
                <a:latin typeface="Arial"/>
                <a:ea typeface="+mn-ea"/>
                <a:cs typeface="Arial"/>
              </a:rPr>
              <a:t>A </a:t>
            </a:r>
            <a:r>
              <a:rPr kumimoji="0" lang="en-GB" sz="1600" b="1" i="1" u="none" strike="noStrike" kern="0" cap="none" spc="0" normalizeH="0" baseline="0" noProof="0" dirty="0">
                <a:ln>
                  <a:noFill/>
                </a:ln>
                <a:solidFill>
                  <a:sysClr val="windowText" lastClr="000000"/>
                </a:solidFill>
                <a:effectLst/>
                <a:uLnTx/>
                <a:uFillTx/>
                <a:latin typeface="Arial"/>
                <a:ea typeface="+mn-ea"/>
                <a:cs typeface="Arial"/>
              </a:rPr>
              <a:t>major risk</a:t>
            </a:r>
            <a:r>
              <a:rPr kumimoji="0" lang="en-GB" sz="1600" b="0" i="0" u="none" strike="noStrike" kern="0" cap="none" spc="0" normalizeH="0" baseline="0" noProof="0" dirty="0">
                <a:ln>
                  <a:noFill/>
                </a:ln>
                <a:solidFill>
                  <a:sysClr val="windowText" lastClr="000000"/>
                </a:solidFill>
                <a:effectLst/>
                <a:uLnTx/>
                <a:uFillTx/>
                <a:latin typeface="Arial"/>
                <a:ea typeface="+mn-ea"/>
                <a:cs typeface="Arial"/>
              </a:rPr>
              <a:t>: the </a:t>
            </a:r>
            <a:r>
              <a:rPr kumimoji="0" lang="en-GB" sz="1600" b="1" i="0" u="none" strike="noStrike" kern="0" cap="none" spc="0" normalizeH="0" baseline="0" noProof="0" dirty="0" err="1">
                <a:ln>
                  <a:noFill/>
                </a:ln>
                <a:solidFill>
                  <a:sysClr val="windowText" lastClr="000000"/>
                </a:solidFill>
                <a:effectLst/>
                <a:uLnTx/>
                <a:uFillTx/>
                <a:latin typeface="Arial"/>
                <a:ea typeface="+mn-ea"/>
                <a:cs typeface="Arial"/>
              </a:rPr>
              <a:t>EDCs</a:t>
            </a:r>
            <a:r>
              <a:rPr kumimoji="0" lang="en-GB" sz="1600" b="0" i="0" u="none" strike="noStrike" kern="0" cap="none" spc="0" normalizeH="0" baseline="0" noProof="0" dirty="0">
                <a:ln>
                  <a:noFill/>
                </a:ln>
                <a:solidFill>
                  <a:sysClr val="windowText" lastClr="000000"/>
                </a:solidFill>
                <a:effectLst/>
                <a:uLnTx/>
                <a:uFillTx/>
                <a:latin typeface="Arial"/>
                <a:ea typeface="+mn-ea"/>
                <a:cs typeface="Arial"/>
              </a:rPr>
              <a:t> and other </a:t>
            </a:r>
            <a:r>
              <a:rPr kumimoji="0" lang="en-GB" sz="1600" b="1" i="1" u="none" strike="noStrike" kern="0" cap="none" spc="0" normalizeH="0" baseline="0" noProof="0" dirty="0" err="1">
                <a:ln>
                  <a:noFill/>
                </a:ln>
                <a:solidFill>
                  <a:sysClr val="windowText" lastClr="000000"/>
                </a:solidFill>
                <a:effectLst/>
                <a:uLnTx/>
                <a:uFillTx/>
                <a:latin typeface="Arial"/>
                <a:ea typeface="+mn-ea"/>
                <a:cs typeface="Arial"/>
              </a:rPr>
              <a:t>xenobiotics</a:t>
            </a:r>
            <a:r>
              <a:rPr kumimoji="0" lang="en-GB" sz="1600" b="0" i="0" u="none" strike="noStrike" kern="0" cap="none" spc="0" normalizeH="0" baseline="0" noProof="0" dirty="0">
                <a:ln>
                  <a:noFill/>
                </a:ln>
                <a:solidFill>
                  <a:sysClr val="windowText" lastClr="000000"/>
                </a:solidFill>
                <a:effectLst/>
                <a:uLnTx/>
                <a:uFillTx/>
                <a:latin typeface="Arial"/>
                <a:ea typeface="+mn-ea"/>
                <a:cs typeface="Arial"/>
              </a:rPr>
              <a:t> (</a:t>
            </a:r>
            <a:r>
              <a:rPr kumimoji="0" lang="en-GB" sz="1600" b="1" i="1" u="none" strike="noStrike" kern="0" cap="none" spc="0" normalizeH="0" baseline="0" noProof="0" dirty="0">
                <a:ln>
                  <a:noFill/>
                </a:ln>
                <a:solidFill>
                  <a:sysClr val="windowText" lastClr="000000"/>
                </a:solidFill>
                <a:effectLst/>
                <a:uLnTx/>
                <a:uFillTx/>
                <a:latin typeface="Arial"/>
                <a:ea typeface="+mn-ea"/>
                <a:cs typeface="Arial"/>
              </a:rPr>
              <a:t>not</a:t>
            </a:r>
            <a:r>
              <a:rPr kumimoji="0" lang="en-GB" sz="1600" b="0" i="0" u="none" strike="noStrike" kern="0" cap="none" spc="0" normalizeH="0" baseline="0" noProof="0" dirty="0">
                <a:ln>
                  <a:noFill/>
                </a:ln>
                <a:solidFill>
                  <a:sysClr val="windowText" lastClr="000000"/>
                </a:solidFill>
                <a:effectLst/>
                <a:uLnTx/>
                <a:uFillTx/>
                <a:latin typeface="Arial"/>
                <a:ea typeface="+mn-ea"/>
                <a:cs typeface="Arial"/>
              </a:rPr>
              <a:t> being the product of </a:t>
            </a:r>
            <a:r>
              <a:rPr kumimoji="0" lang="en-GB" sz="1600" b="1" i="1" u="none" strike="noStrike" kern="0" cap="none" spc="0" normalizeH="0" baseline="0" noProof="0" dirty="0">
                <a:ln>
                  <a:noFill/>
                </a:ln>
                <a:solidFill>
                  <a:sysClr val="windowText" lastClr="000000"/>
                </a:solidFill>
                <a:effectLst/>
                <a:uLnTx/>
                <a:uFillTx/>
                <a:latin typeface="Arial"/>
                <a:ea typeface="+mn-ea"/>
                <a:cs typeface="Arial"/>
              </a:rPr>
              <a:t>molecular </a:t>
            </a:r>
            <a:r>
              <a:rPr kumimoji="0" lang="en-GB" sz="1600" b="1" i="1" u="none" strike="noStrike" kern="0" cap="none" spc="0" normalizeH="0" baseline="0" noProof="0" dirty="0" err="1">
                <a:ln>
                  <a:noFill/>
                </a:ln>
                <a:solidFill>
                  <a:sysClr val="windowText" lastClr="000000"/>
                </a:solidFill>
                <a:effectLst/>
                <a:uLnTx/>
                <a:uFillTx/>
                <a:latin typeface="Arial"/>
                <a:ea typeface="+mn-ea"/>
                <a:cs typeface="Arial"/>
              </a:rPr>
              <a:t>coevolution</a:t>
            </a:r>
            <a:r>
              <a:rPr kumimoji="0" lang="en-GB" sz="1600" b="0" i="0" u="none" strike="noStrike" kern="0" cap="none" spc="0" normalizeH="0" baseline="0" noProof="0" dirty="0">
                <a:ln>
                  <a:noFill/>
                </a:ln>
                <a:solidFill>
                  <a:sysClr val="windowText" lastClr="000000"/>
                </a:solidFill>
                <a:effectLst/>
                <a:uLnTx/>
                <a:uFillTx/>
                <a:latin typeface="Arial"/>
                <a:ea typeface="+mn-ea"/>
                <a:cs typeface="Arial"/>
              </a:rPr>
              <a:t>) can interfere at this level, acting as </a:t>
            </a:r>
            <a:r>
              <a:rPr kumimoji="0" lang="en-GB" sz="1600" b="1" i="1" u="none" strike="noStrike" kern="0" cap="none" spc="0" normalizeH="0" baseline="0" noProof="0" dirty="0">
                <a:ln>
                  <a:noFill/>
                </a:ln>
                <a:solidFill>
                  <a:sysClr val="windowText" lastClr="000000"/>
                </a:solidFill>
                <a:effectLst/>
                <a:uLnTx/>
                <a:uFillTx/>
                <a:latin typeface="Arial"/>
                <a:ea typeface="+mn-ea"/>
                <a:cs typeface="Arial"/>
              </a:rPr>
              <a:t>pseudo-</a:t>
            </a:r>
            <a:r>
              <a:rPr kumimoji="0" lang="en-GB" sz="1600" b="1" i="1" u="none" strike="noStrike" kern="0" cap="none" spc="0" normalizeH="0" baseline="0" noProof="0" dirty="0" err="1">
                <a:ln>
                  <a:noFill/>
                </a:ln>
                <a:solidFill>
                  <a:sysClr val="windowText" lastClr="000000"/>
                </a:solidFill>
                <a:effectLst/>
                <a:uLnTx/>
                <a:uFillTx/>
                <a:latin typeface="Arial"/>
                <a:ea typeface="+mn-ea"/>
                <a:cs typeface="Arial"/>
              </a:rPr>
              <a:t>morphogens</a:t>
            </a:r>
            <a:r>
              <a:rPr kumimoji="0" lang="en-GB" sz="1600" b="1" i="1" u="none" strike="noStrike" kern="0" cap="none" spc="0" normalizeH="0" baseline="0" noProof="0" dirty="0">
                <a:ln>
                  <a:noFill/>
                </a:ln>
                <a:solidFill>
                  <a:sysClr val="windowText" lastClr="000000"/>
                </a:solidFill>
                <a:effectLst/>
                <a:uLnTx/>
                <a:uFillTx/>
                <a:latin typeface="Arial"/>
                <a:ea typeface="+mn-ea"/>
                <a:cs typeface="Arial"/>
              </a:rPr>
              <a:t> </a:t>
            </a:r>
            <a:endParaRPr kumimoji="0" lang="it-IT" sz="1600" b="1" i="1" u="none" strike="noStrike" kern="0" cap="none" spc="0" normalizeH="0" baseline="0" noProof="0" dirty="0">
              <a:ln>
                <a:noFill/>
              </a:ln>
              <a:solidFill>
                <a:sysClr val="windowText" lastClr="000000"/>
              </a:solidFill>
              <a:effectLst>
                <a:outerShdw blurRad="38100" dist="38100" dir="2700000" algn="tl">
                  <a:srgbClr val="FFFFFF"/>
                </a:outerShdw>
              </a:effectLst>
              <a:uLnTx/>
              <a:uFillTx/>
              <a:latin typeface="Arial"/>
              <a:ea typeface="+mn-ea"/>
              <a:cs typeface="Arial"/>
            </a:endParaRPr>
          </a:p>
        </p:txBody>
      </p:sp>
      <p:sp>
        <p:nvSpPr>
          <p:cNvPr id="15" name="Rettangolo 14"/>
          <p:cNvSpPr/>
          <p:nvPr/>
        </p:nvSpPr>
        <p:spPr>
          <a:xfrm>
            <a:off x="9099552" y="2500315"/>
            <a:ext cx="1426994" cy="338554"/>
          </a:xfrm>
          <a:prstGeom prst="rect">
            <a:avLst/>
          </a:prstGeom>
          <a:solidFill>
            <a:srgbClr val="FFFF00"/>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1" u="sng" strike="noStrike" kern="0" cap="none" spc="0" normalizeH="0" baseline="0" noProof="0" dirty="0" err="1">
                <a:ln>
                  <a:noFill/>
                </a:ln>
                <a:solidFill>
                  <a:srgbClr val="0000FF"/>
                </a:solidFill>
                <a:effectLst>
                  <a:outerShdw blurRad="38100" dist="38100" dir="2700000" algn="tl">
                    <a:srgbClr val="000000">
                      <a:alpha val="43137"/>
                    </a:srgbClr>
                  </a:outerShdw>
                </a:effectLst>
                <a:uLnTx/>
                <a:uFillTx/>
                <a:latin typeface="Arial"/>
                <a:ea typeface="+mn-ea"/>
                <a:cs typeface="Arial"/>
              </a:rPr>
              <a:t>Ontogenesis</a:t>
            </a:r>
            <a:endParaRPr kumimoji="0" lang="it-IT" sz="1800" b="0" i="0" u="none" strike="noStrike" kern="0" cap="none" spc="0" normalizeH="0" baseline="0" noProof="0" dirty="0">
              <a:ln>
                <a:noFill/>
              </a:ln>
              <a:solidFill>
                <a:srgbClr val="0000FF"/>
              </a:solidFill>
              <a:effectLst>
                <a:outerShdw blurRad="38100" dist="38100" dir="2700000" algn="tl">
                  <a:srgbClr val="000000">
                    <a:alpha val="43137"/>
                  </a:srgbClr>
                </a:outerShdw>
              </a:effectLst>
              <a:uLnTx/>
              <a:uFillTx/>
              <a:latin typeface="Arial"/>
              <a:ea typeface="+mn-ea"/>
              <a:cs typeface="Arial"/>
            </a:endParaRPr>
          </a:p>
        </p:txBody>
      </p:sp>
      <p:sp>
        <p:nvSpPr>
          <p:cNvPr id="44" name="Rettangolo 43"/>
          <p:cNvSpPr/>
          <p:nvPr/>
        </p:nvSpPr>
        <p:spPr>
          <a:xfrm>
            <a:off x="7570819" y="1916115"/>
            <a:ext cx="1189749" cy="338554"/>
          </a:xfrm>
          <a:prstGeom prst="rect">
            <a:avLst/>
          </a:prstGeom>
          <a:solidFill>
            <a:srgbClr val="FFFF00"/>
          </a:solidFill>
          <a:ln w="28575">
            <a:solidFill>
              <a:srgbClr val="0000CC"/>
            </a:solid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1" u="none" strike="noStrike" kern="0" cap="none" spc="0" normalizeH="0" baseline="0" noProof="0" dirty="0">
                <a:ln>
                  <a:noFill/>
                </a:ln>
                <a:solidFill>
                  <a:srgbClr val="000066"/>
                </a:solidFill>
                <a:effectLst>
                  <a:outerShdw blurRad="38100" dist="38100" dir="2700000" algn="tl">
                    <a:srgbClr val="000000"/>
                  </a:outerShdw>
                </a:effectLst>
                <a:uLnTx/>
                <a:uFillTx/>
                <a:latin typeface="Arial" charset="0"/>
                <a:ea typeface="MS PGothic" charset="0"/>
                <a:cs typeface="MS PGothic" charset="0"/>
              </a:rPr>
              <a:t>Mismatch</a:t>
            </a:r>
            <a:r>
              <a:rPr kumimoji="0" lang="it-IT" sz="1600" b="1" i="1" u="none" strike="noStrike" kern="0" cap="none" spc="0" normalizeH="0" baseline="0" noProof="0" dirty="0">
                <a:ln>
                  <a:noFill/>
                </a:ln>
                <a:solidFill>
                  <a:srgbClr val="C00000"/>
                </a:solidFill>
                <a:effectLst>
                  <a:outerShdw blurRad="38100" dist="38100" dir="2700000" algn="tl">
                    <a:srgbClr val="000000"/>
                  </a:outerShdw>
                </a:effectLst>
                <a:uLnTx/>
                <a:uFillTx/>
                <a:latin typeface="Arial" charset="0"/>
                <a:ea typeface="MS PGothic" charset="0"/>
                <a:cs typeface="MS PGothic" charset="0"/>
              </a:rPr>
              <a:t> </a:t>
            </a:r>
            <a:endParaRPr kumimoji="0" lang="it-IT" sz="1800" b="0" i="0" u="none" strike="noStrike" kern="0" cap="none" spc="0" normalizeH="0" baseline="0" noProof="0" dirty="0">
              <a:ln>
                <a:noFill/>
              </a:ln>
              <a:solidFill>
                <a:srgbClr val="C00000"/>
              </a:solidFill>
              <a:effectLst/>
              <a:uLnTx/>
              <a:uFillTx/>
              <a:latin typeface="Arial" charset="0"/>
              <a:ea typeface="MS PGothic" charset="0"/>
              <a:cs typeface="MS PGothic" charset="0"/>
            </a:endParaRPr>
          </a:p>
        </p:txBody>
      </p:sp>
      <p:pic>
        <p:nvPicPr>
          <p:cNvPr id="64533" name="Picture 1"/>
          <p:cNvPicPr>
            <a:picLocks noChangeAspect="1" noChangeArrowheads="1"/>
          </p:cNvPicPr>
          <p:nvPr/>
        </p:nvPicPr>
        <p:blipFill>
          <a:blip r:embed="rId8" cstate="print">
            <a:extLst>
              <a:ext uri="{28A0092B-C50C-407E-A947-70E740481C1C}">
                <a14:useLocalDpi xmlns:a14="http://schemas.microsoft.com/office/drawing/2010/main" val="0"/>
              </a:ext>
            </a:extLst>
          </a:blip>
          <a:srcRect b="5101"/>
          <a:stretch>
            <a:fillRect/>
          </a:stretch>
        </p:blipFill>
        <p:spPr bwMode="auto">
          <a:xfrm>
            <a:off x="6584951" y="3986213"/>
            <a:ext cx="1041400" cy="1905000"/>
          </a:xfrm>
          <a:prstGeom prst="rect">
            <a:avLst/>
          </a:pr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pic>
      <p:sp>
        <p:nvSpPr>
          <p:cNvPr id="24" name="Freccia in su 23"/>
          <p:cNvSpPr/>
          <p:nvPr/>
        </p:nvSpPr>
        <p:spPr>
          <a:xfrm rot="19659716">
            <a:off x="4594227" y="5433078"/>
            <a:ext cx="368300" cy="733425"/>
          </a:xfrm>
          <a:prstGeom prst="upArrow">
            <a:avLst/>
          </a:prstGeom>
          <a:solidFill>
            <a:srgbClr val="FF0000"/>
          </a:solidFill>
          <a:ln>
            <a:solidFill>
              <a:srgbClr val="0000FF"/>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Arial"/>
              <a:ea typeface="+mn-ea"/>
              <a:cs typeface="Arial"/>
            </a:endParaRPr>
          </a:p>
        </p:txBody>
      </p:sp>
      <p:sp>
        <p:nvSpPr>
          <p:cNvPr id="25" name="Freccia circolare in giù 24"/>
          <p:cNvSpPr/>
          <p:nvPr/>
        </p:nvSpPr>
        <p:spPr>
          <a:xfrm rot="15218150">
            <a:off x="6281797" y="2843866"/>
            <a:ext cx="1558925" cy="50482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27672871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6">
                <a:lumMod val="60000"/>
                <a:lumOff val="40000"/>
              </a:schemeClr>
            </a:gs>
            <a:gs pos="68000">
              <a:schemeClr val="accent1">
                <a:lumMod val="0"/>
                <a:lumOff val="100000"/>
              </a:schemeClr>
            </a:gs>
            <a:gs pos="100000">
              <a:schemeClr val="accent1">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graphicFrame>
        <p:nvGraphicFramePr>
          <p:cNvPr id="18434" name="Object 2"/>
          <p:cNvGraphicFramePr>
            <a:graphicFrameLocks noGrp="1" noChangeAspect="1"/>
          </p:cNvGraphicFramePr>
          <p:nvPr>
            <p:ph sz="half" idx="4294967295"/>
          </p:nvPr>
        </p:nvGraphicFramePr>
        <p:xfrm>
          <a:off x="3423215" y="2343158"/>
          <a:ext cx="6101953" cy="3456385"/>
        </p:xfrm>
        <a:graphic>
          <a:graphicData uri="http://schemas.openxmlformats.org/presentationml/2006/ole">
            <mc:AlternateContent xmlns:mc="http://schemas.openxmlformats.org/markup-compatibility/2006">
              <mc:Choice xmlns:v="urn:schemas-microsoft-com:vml" Requires="v">
                <p:oleObj spid="_x0000_s17444" name="Graphique" r:id="rId4" imgW="7543922" imgH="4114959" progId="MSGraph.Chart.8">
                  <p:embed followColorScheme="full"/>
                </p:oleObj>
              </mc:Choice>
              <mc:Fallback>
                <p:oleObj name="Graphique" r:id="rId4" imgW="7543922" imgH="4114959" progId="MSGraph.Chart.8">
                  <p:embed followColorScheme="full"/>
                  <p:pic>
                    <p:nvPicPr>
                      <p:cNvPr id="18434" name="Object 2"/>
                      <p:cNvPicPr>
                        <a:picLocks noChangeAspect="1" noChangeArrowheads="1"/>
                      </p:cNvPicPr>
                      <p:nvPr/>
                    </p:nvPicPr>
                    <p:blipFill>
                      <a:blip r:embed="rId5"/>
                      <a:srcRect/>
                      <a:stretch>
                        <a:fillRect/>
                      </a:stretch>
                    </p:blipFill>
                    <p:spPr bwMode="auto">
                      <a:xfrm>
                        <a:off x="3423215" y="2343158"/>
                        <a:ext cx="6101953" cy="345638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35" name="Rectangle 5"/>
          <p:cNvSpPr>
            <a:spLocks noChangeArrowheads="1"/>
          </p:cNvSpPr>
          <p:nvPr/>
        </p:nvSpPr>
        <p:spPr bwMode="auto">
          <a:xfrm rot="16200000">
            <a:off x="2203112" y="3533158"/>
            <a:ext cx="1907895" cy="300082"/>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it-IT" sz="1350" b="0" i="1" u="none" strike="noStrike" kern="0" cap="none" spc="0" normalizeH="0" baseline="0" noProof="0">
                <a:ln>
                  <a:noFill/>
                </a:ln>
                <a:solidFill>
                  <a:srgbClr val="002060"/>
                </a:solidFill>
                <a:effectLst/>
                <a:uLnTx/>
                <a:uFillTx/>
                <a:latin typeface="Tahoma" panose="020B0604030504040204" pitchFamily="34" charset="0"/>
                <a:ea typeface="+mn-ea"/>
                <a:cs typeface="+mn-cs"/>
              </a:rPr>
              <a:t>Thousands per Annum</a:t>
            </a:r>
          </a:p>
        </p:txBody>
      </p:sp>
      <p:graphicFrame>
        <p:nvGraphicFramePr>
          <p:cNvPr id="18436" name="Object 7"/>
          <p:cNvGraphicFramePr>
            <a:graphicFrameLocks noChangeAspect="1"/>
          </p:cNvGraphicFramePr>
          <p:nvPr>
            <p:extLst/>
          </p:nvPr>
        </p:nvGraphicFramePr>
        <p:xfrm>
          <a:off x="3423051" y="2051104"/>
          <a:ext cx="7130980" cy="4278588"/>
        </p:xfrm>
        <a:graphic>
          <a:graphicData uri="http://schemas.openxmlformats.org/presentationml/2006/ole">
            <mc:AlternateContent xmlns:mc="http://schemas.openxmlformats.org/markup-compatibility/2006">
              <mc:Choice xmlns:v="urn:schemas-microsoft-com:vml" Requires="v">
                <p:oleObj spid="_x0000_s17445" name="Graphique" r:id="rId6" imgW="7543922" imgH="4114959" progId="MSGraph.Chart.8">
                  <p:embed followColorScheme="full"/>
                </p:oleObj>
              </mc:Choice>
              <mc:Fallback>
                <p:oleObj name="Graphique" r:id="rId6" imgW="7543922" imgH="4114959" progId="MSGraph.Chart.8">
                  <p:embed followColorScheme="full"/>
                  <p:pic>
                    <p:nvPicPr>
                      <p:cNvPr id="18436" name="Object 7"/>
                      <p:cNvPicPr>
                        <a:picLocks noChangeAspect="1" noChangeArrowheads="1"/>
                      </p:cNvPicPr>
                      <p:nvPr/>
                    </p:nvPicPr>
                    <p:blipFill>
                      <a:blip r:embed="rId7"/>
                      <a:srcRect/>
                      <a:stretch>
                        <a:fillRect/>
                      </a:stretch>
                    </p:blipFill>
                    <p:spPr bwMode="auto">
                      <a:xfrm>
                        <a:off x="3423051" y="2051104"/>
                        <a:ext cx="7130980" cy="4278588"/>
                      </a:xfrm>
                      <a:prstGeom prst="rect">
                        <a:avLst/>
                      </a:prstGeom>
                      <a:solidFill>
                        <a:srgbClr val="FFFF99"/>
                      </a:solidFill>
                      <a:ln>
                        <a:noFill/>
                      </a:ln>
                      <a:effectLst/>
                      <a:extLst/>
                    </p:spPr>
                  </p:pic>
                </p:oleObj>
              </mc:Fallback>
            </mc:AlternateContent>
          </a:graphicData>
        </a:graphic>
      </p:graphicFrame>
      <p:pic>
        <p:nvPicPr>
          <p:cNvPr id="18437" name="Picture 6" descr="National Cancer Institute">
            <a:hlinkClick r:id="rId8" action="ppaction://hlinkfil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4" y="652"/>
            <a:ext cx="4594623" cy="702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egnaposto contenuto 2"/>
          <p:cNvSpPr txBox="1">
            <a:spLocks/>
          </p:cNvSpPr>
          <p:nvPr/>
        </p:nvSpPr>
        <p:spPr bwMode="auto">
          <a:xfrm>
            <a:off x="683455" y="873458"/>
            <a:ext cx="9644576" cy="826388"/>
          </a:xfrm>
          <a:prstGeom prst="rect">
            <a:avLst/>
          </a:prstGeom>
          <a:solidFill>
            <a:srgbClr val="FFFF66"/>
          </a:solidFill>
          <a:ln w="9525">
            <a:noFill/>
            <a:miter lim="800000"/>
            <a:headEnd/>
            <a:tailEnd/>
          </a:ln>
        </p:spPr>
        <p:txBody>
          <a:bodyPr/>
          <a:lstStyle/>
          <a:p>
            <a:pPr marL="257175" marR="0" lvl="0" indent="-257175" algn="l" defTabSz="685800" rtl="0" eaLnBrk="1" fontAlgn="auto" latinLnBrk="0" hangingPunct="1">
              <a:lnSpc>
                <a:spcPct val="100000"/>
              </a:lnSpc>
              <a:spcBef>
                <a:spcPct val="20000"/>
              </a:spcBef>
              <a:spcAft>
                <a:spcPts val="0"/>
              </a:spcAft>
              <a:buClrTx/>
              <a:buSzTx/>
              <a:buFontTx/>
              <a:buNone/>
              <a:tabLst/>
              <a:defRPr/>
            </a:pPr>
            <a:r>
              <a:rPr kumimoji="0" lang="en-US" sz="2000" b="0" i="0" u="sng" strike="noStrike" kern="0" cap="none" spc="0" normalizeH="0" baseline="0" noProof="0" dirty="0">
                <a:ln>
                  <a:noFill/>
                </a:ln>
                <a:solidFill>
                  <a:srgbClr val="CC0000"/>
                </a:solidFill>
                <a:effectLst/>
                <a:uLnTx/>
                <a:uFillTx/>
                <a:latin typeface="Calibri" pitchFamily="34" charset="0"/>
                <a:ea typeface="+mn-ea"/>
                <a:cs typeface="+mn-cs"/>
              </a:rPr>
              <a:t>the </a:t>
            </a:r>
            <a:r>
              <a:rPr kumimoji="0" lang="en-US" sz="2000" b="0" i="0" u="sng" strike="noStrike" kern="0" cap="none" spc="0" normalizeH="0" baseline="0" noProof="0" dirty="0">
                <a:ln>
                  <a:noFill/>
                </a:ln>
                <a:solidFill>
                  <a:srgbClr val="CC0000"/>
                </a:solidFill>
                <a:effectLst>
                  <a:outerShdw blurRad="38100" dist="38100" dir="2700000" algn="tl">
                    <a:srgbClr val="000000"/>
                  </a:outerShdw>
                </a:effectLst>
                <a:uLnTx/>
                <a:uFillTx/>
                <a:latin typeface="Calibri" pitchFamily="34" charset="0"/>
                <a:ea typeface="+mn-ea"/>
                <a:cs typeface="+mn-cs"/>
              </a:rPr>
              <a:t>significant increase  in the Less Developed Countries</a:t>
            </a:r>
            <a:r>
              <a:rPr kumimoji="0" lang="en-US" sz="2000" b="0" i="0" u="sng" strike="noStrike" kern="0" cap="none" spc="0" normalizeH="0" baseline="0" noProof="0" dirty="0">
                <a:ln>
                  <a:noFill/>
                </a:ln>
                <a:solidFill>
                  <a:srgbClr val="0000FF"/>
                </a:solidFill>
                <a:effectLst/>
                <a:uLnTx/>
                <a:uFillTx/>
                <a:latin typeface="Calibri" pitchFamily="34" charset="0"/>
                <a:ea typeface="+mn-ea"/>
                <a:cs typeface="+mn-cs"/>
              </a:rPr>
              <a:t> </a:t>
            </a:r>
            <a:r>
              <a:rPr kumimoji="0" lang="en-US" sz="2000" b="0" i="0" u="none" strike="noStrike" kern="0" cap="none" spc="0" normalizeH="0" baseline="0" noProof="0" dirty="0">
                <a:ln>
                  <a:noFill/>
                </a:ln>
                <a:solidFill>
                  <a:srgbClr val="0000FF"/>
                </a:solidFill>
                <a:effectLst/>
                <a:uLnTx/>
                <a:uFillTx/>
                <a:latin typeface="Calibri" pitchFamily="34" charset="0"/>
                <a:ea typeface="+mn-ea"/>
                <a:cs typeface="+mn-cs"/>
              </a:rPr>
              <a:t>&amp; </a:t>
            </a:r>
            <a:r>
              <a:rPr kumimoji="0" lang="en-US" sz="2000" b="0" i="0" u="sng" strike="noStrike" kern="0" cap="none" spc="0" normalizeH="0" baseline="0" noProof="0" dirty="0">
                <a:ln>
                  <a:noFill/>
                </a:ln>
                <a:solidFill>
                  <a:srgbClr val="0000FF"/>
                </a:solidFill>
                <a:effectLst>
                  <a:outerShdw blurRad="38100" dist="38100" dir="2700000" algn="tl">
                    <a:srgbClr val="000000"/>
                  </a:outerShdw>
                </a:effectLst>
                <a:uLnTx/>
                <a:uFillTx/>
                <a:latin typeface="Calibri" pitchFamily="34" charset="0"/>
                <a:ea typeface="+mn-ea"/>
                <a:cs typeface="+mn-cs"/>
              </a:rPr>
              <a:t>in young people all over</a:t>
            </a:r>
          </a:p>
          <a:p>
            <a:pPr marL="257175" marR="0" lvl="0" indent="-257175" algn="l" defTabSz="685800" rtl="0" eaLnBrk="1" fontAlgn="auto" latinLnBrk="0" hangingPunct="1">
              <a:lnSpc>
                <a:spcPct val="100000"/>
              </a:lnSpc>
              <a:spcBef>
                <a:spcPct val="20000"/>
              </a:spcBef>
              <a:spcAft>
                <a:spcPts val="0"/>
              </a:spcAft>
              <a:buClrTx/>
              <a:buSzTx/>
              <a:buFontTx/>
              <a:buNone/>
              <a:tabLst/>
              <a:defRPr/>
            </a:pPr>
            <a:r>
              <a:rPr kumimoji="0" lang="en-US" sz="2000" b="0" i="0" u="sng" strike="noStrike" kern="0" cap="none" spc="0" normalizeH="0" baseline="0" noProof="0" dirty="0">
                <a:ln>
                  <a:noFill/>
                </a:ln>
                <a:solidFill>
                  <a:srgbClr val="0000FF"/>
                </a:solidFill>
                <a:effectLst>
                  <a:outerShdw blurRad="38100" dist="38100" dir="2700000" algn="tl">
                    <a:srgbClr val="000000"/>
                  </a:outerShdw>
                </a:effectLst>
                <a:uLnTx/>
                <a:uFillTx/>
                <a:latin typeface="Calibri" pitchFamily="34" charset="0"/>
                <a:ea typeface="+mn-ea"/>
                <a:cs typeface="+mn-cs"/>
              </a:rPr>
              <a:t>the world</a:t>
            </a:r>
            <a:r>
              <a:rPr kumimoji="0" lang="en-US" sz="2000" b="0" i="0" u="none" strike="noStrike" kern="0" cap="none" spc="0" normalizeH="0" baseline="0" noProof="0" dirty="0">
                <a:ln>
                  <a:noFill/>
                </a:ln>
                <a:solidFill>
                  <a:sysClr val="windowText" lastClr="000000"/>
                </a:solidFill>
                <a:effectLst/>
                <a:uLnTx/>
                <a:uFillTx/>
                <a:latin typeface="Calibri" pitchFamily="34" charset="0"/>
                <a:ea typeface="+mn-ea"/>
                <a:cs typeface="+mn-cs"/>
              </a:rPr>
              <a:t> demonstrates the </a:t>
            </a:r>
            <a:r>
              <a:rPr kumimoji="0" lang="en-US" sz="2000" b="0" i="0" u="sng" strike="noStrike" kern="0" cap="none" spc="0" normalizeH="0" baseline="0" noProof="0" dirty="0">
                <a:ln>
                  <a:noFill/>
                </a:ln>
                <a:solidFill>
                  <a:srgbClr val="C0504D"/>
                </a:solidFill>
                <a:effectLst>
                  <a:outerShdw blurRad="38100" dist="38100" dir="2700000" algn="tl">
                    <a:srgbClr val="000000"/>
                  </a:outerShdw>
                </a:effectLst>
                <a:uLnTx/>
                <a:uFillTx/>
                <a:latin typeface="Calibri" pitchFamily="34" charset="0"/>
                <a:ea typeface="+mn-ea"/>
                <a:cs typeface="+mn-cs"/>
              </a:rPr>
              <a:t>limits of the SMT (</a:t>
            </a:r>
            <a:r>
              <a:rPr kumimoji="0" lang="en-US" sz="2000" b="0" i="0" u="sng" strike="noStrike" kern="0" cap="none" spc="0" normalizeH="0" baseline="0" noProof="0" dirty="0">
                <a:ln>
                  <a:noFill/>
                </a:ln>
                <a:solidFill>
                  <a:srgbClr val="C0504D"/>
                </a:solidFill>
                <a:effectLst>
                  <a:outerShdw blurRad="38100" dist="38100" dir="2700000" algn="tl">
                    <a:srgbClr val="000000"/>
                  </a:outerShdw>
                </a:effectLst>
                <a:uLnTx/>
                <a:uFillTx/>
                <a:latin typeface="Calibri" pitchFamily="34" charset="0"/>
                <a:ea typeface="+mn-ea"/>
                <a:cs typeface="+mn-cs"/>
                <a:sym typeface="Wingdings" pitchFamily="2" charset="2"/>
              </a:rPr>
              <a:t></a:t>
            </a:r>
            <a:r>
              <a:rPr kumimoji="0" lang="en-US" sz="2000" b="0" i="0" u="sng" strike="noStrike" kern="0" cap="none" spc="0" normalizeH="0" baseline="0" noProof="0" dirty="0">
                <a:ln>
                  <a:noFill/>
                </a:ln>
                <a:solidFill>
                  <a:srgbClr val="C0504D"/>
                </a:solidFill>
                <a:effectLst>
                  <a:outerShdw blurRad="38100" dist="38100" dir="2700000" algn="tl">
                    <a:srgbClr val="000000"/>
                  </a:outerShdw>
                </a:effectLst>
                <a:uLnTx/>
                <a:uFillTx/>
                <a:latin typeface="Calibri" pitchFamily="34" charset="0"/>
                <a:ea typeface="+mn-ea"/>
                <a:cs typeface="+mn-cs"/>
              </a:rPr>
              <a:t>necessary link between </a:t>
            </a:r>
            <a:r>
              <a:rPr kumimoji="0" lang="en-US" sz="2000" b="0" i="1" u="sng" strike="noStrike" kern="0" cap="none" spc="0" normalizeH="0" baseline="0" noProof="0" dirty="0">
                <a:ln>
                  <a:noFill/>
                </a:ln>
                <a:solidFill>
                  <a:srgbClr val="C0504D"/>
                </a:solidFill>
                <a:effectLst>
                  <a:outerShdw blurRad="38100" dist="38100" dir="2700000" algn="tl">
                    <a:srgbClr val="000000"/>
                  </a:outerShdw>
                </a:effectLst>
                <a:uLnTx/>
                <a:uFillTx/>
                <a:latin typeface="Calibri" pitchFamily="34" charset="0"/>
                <a:ea typeface="+mn-ea"/>
                <a:cs typeface="+mn-cs"/>
              </a:rPr>
              <a:t>aging</a:t>
            </a:r>
            <a:r>
              <a:rPr kumimoji="0" lang="en-US" sz="2000" b="0" i="0" u="sng" strike="noStrike" kern="0" cap="none" spc="0" normalizeH="0" baseline="0" noProof="0" dirty="0">
                <a:ln>
                  <a:noFill/>
                </a:ln>
                <a:solidFill>
                  <a:srgbClr val="C0504D"/>
                </a:solidFill>
                <a:effectLst>
                  <a:outerShdw blurRad="38100" dist="38100" dir="2700000" algn="tl">
                    <a:srgbClr val="000000"/>
                  </a:outerShdw>
                </a:effectLst>
                <a:uLnTx/>
                <a:uFillTx/>
                <a:latin typeface="Calibri" pitchFamily="34" charset="0"/>
                <a:ea typeface="+mn-ea"/>
                <a:cs typeface="+mn-cs"/>
              </a:rPr>
              <a:t> &amp;CA)</a:t>
            </a:r>
            <a:endParaRPr kumimoji="0" lang="it-IT" sz="2000" b="0" i="0" u="sng" strike="noStrike" kern="0" cap="none" spc="0" normalizeH="0" baseline="0" noProof="0" dirty="0">
              <a:ln>
                <a:noFill/>
              </a:ln>
              <a:solidFill>
                <a:srgbClr val="C0504D"/>
              </a:solidFill>
              <a:effectLst>
                <a:outerShdw blurRad="38100" dist="38100" dir="2700000" algn="tl">
                  <a:srgbClr val="000000"/>
                </a:outerShdw>
              </a:effectLst>
              <a:uLnTx/>
              <a:uFillTx/>
              <a:latin typeface="Calibri" pitchFamily="34" charset="0"/>
              <a:ea typeface="+mn-ea"/>
              <a:cs typeface="+mn-cs"/>
            </a:endParaRPr>
          </a:p>
        </p:txBody>
      </p:sp>
    </p:spTree>
    <p:extLst>
      <p:ext uri="{BB962C8B-B14F-4D97-AF65-F5344CB8AC3E}">
        <p14:creationId xmlns:p14="http://schemas.microsoft.com/office/powerpoint/2010/main" val="458158248"/>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Immagine 1">
            <a:extLst>
              <a:ext uri="{FF2B5EF4-FFF2-40B4-BE49-F238E27FC236}">
                <a16:creationId xmlns:a16="http://schemas.microsoft.com/office/drawing/2014/main" xmlns="" id="{544BBE47-A585-4889-B045-B3B8105C7C2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 y="-14288"/>
            <a:ext cx="8018463" cy="2586038"/>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41987" name="Immagine 3">
            <a:extLst>
              <a:ext uri="{FF2B5EF4-FFF2-40B4-BE49-F238E27FC236}">
                <a16:creationId xmlns:a16="http://schemas.microsoft.com/office/drawing/2014/main" xmlns="" id="{D711D190-2FC6-4529-BCA2-0E8DEB266C1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4" y="2538420"/>
            <a:ext cx="1603375" cy="2173287"/>
          </a:xfrm>
          <a:prstGeom prst="rect">
            <a:avLst/>
          </a:pr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41988" name="Picture 2" descr="C:\Documents and Settings\Utente\Documenti\+ ERNESTO Doc\- RICERCA\EMBRIOLOGY-DEVELOPMENT\21954601.JPG">
            <a:extLst>
              <a:ext uri="{FF2B5EF4-FFF2-40B4-BE49-F238E27FC236}">
                <a16:creationId xmlns:a16="http://schemas.microsoft.com/office/drawing/2014/main" xmlns="" id="{33615B33-F451-489F-9EAD-2101DF12D95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391" y="4763152"/>
            <a:ext cx="1598612" cy="1998663"/>
          </a:xfrm>
          <a:prstGeom prst="rect">
            <a:avLst/>
          </a:pr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41989" name="Immagine 5">
            <a:extLst>
              <a:ext uri="{FF2B5EF4-FFF2-40B4-BE49-F238E27FC236}">
                <a16:creationId xmlns:a16="http://schemas.microsoft.com/office/drawing/2014/main" xmlns="" id="{DB9F42F6-7B97-4073-A607-6BF8AE5676C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938372" y="3559175"/>
            <a:ext cx="4095751" cy="2001838"/>
          </a:xfrm>
          <a:prstGeom prst="rect">
            <a:avLst/>
          </a:prstGeom>
          <a:solidFill>
            <a:srgbClr val="FFFF00"/>
          </a:solidFill>
          <a:ln w="28575">
            <a:solidFill>
              <a:srgbClr val="0000FF"/>
            </a:solidFill>
            <a:miter lim="800000"/>
            <a:headEnd/>
            <a:tailEnd/>
          </a:ln>
        </p:spPr>
      </p:pic>
      <p:sp>
        <p:nvSpPr>
          <p:cNvPr id="7" name="Rettangolo con angoli arrotondati 6">
            <a:extLst>
              <a:ext uri="{FF2B5EF4-FFF2-40B4-BE49-F238E27FC236}">
                <a16:creationId xmlns:a16="http://schemas.microsoft.com/office/drawing/2014/main" xmlns="" id="{A82367F4-B74E-4904-90AC-643B7422FB0A}"/>
              </a:ext>
            </a:extLst>
          </p:cNvPr>
          <p:cNvSpPr/>
          <p:nvPr/>
        </p:nvSpPr>
        <p:spPr>
          <a:xfrm>
            <a:off x="2010210" y="3881438"/>
            <a:ext cx="703263" cy="1270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t-IT" sz="1100" dirty="0">
                <a:solidFill>
                  <a:srgbClr val="000000"/>
                </a:solidFill>
                <a:latin typeface="Verdana" panose="020B0604030504040204" pitchFamily="34" charset="0"/>
                <a:ea typeface="Verdana" panose="020B0604030504040204" pitchFamily="34" charset="0"/>
                <a:cs typeface="Verdana" panose="020B0604030504040204" pitchFamily="34" charset="0"/>
              </a:rPr>
              <a:t>from</a:t>
            </a:r>
          </a:p>
        </p:txBody>
      </p:sp>
      <p:sp>
        <p:nvSpPr>
          <p:cNvPr id="8" name="Rettangolo con angoli arrotondati 7">
            <a:extLst>
              <a:ext uri="{FF2B5EF4-FFF2-40B4-BE49-F238E27FC236}">
                <a16:creationId xmlns:a16="http://schemas.microsoft.com/office/drawing/2014/main" xmlns="" id="{22E288D9-E833-4614-B4CF-CCB5B589363E}"/>
              </a:ext>
            </a:extLst>
          </p:cNvPr>
          <p:cNvSpPr/>
          <p:nvPr/>
        </p:nvSpPr>
        <p:spPr>
          <a:xfrm>
            <a:off x="3314701" y="4064000"/>
            <a:ext cx="436563" cy="182563"/>
          </a:xfrm>
          <a:prstGeom prst="roundRect">
            <a:avLst/>
          </a:prstGeom>
          <a:solidFill>
            <a:schemeClr val="bg2">
              <a:lumMod val="60000"/>
              <a:lumOff val="4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t-IT" sz="1100" b="1" dirty="0">
                <a:solidFill>
                  <a:srgbClr val="000000"/>
                </a:solidFill>
                <a:latin typeface="Verdana" panose="020B0604030504040204" pitchFamily="34" charset="0"/>
                <a:ea typeface="Verdana" panose="020B0604030504040204" pitchFamily="34" charset="0"/>
                <a:cs typeface="Verdana" panose="020B0604030504040204" pitchFamily="34" charset="0"/>
              </a:rPr>
              <a:t>to</a:t>
            </a:r>
          </a:p>
        </p:txBody>
      </p:sp>
      <p:sp>
        <p:nvSpPr>
          <p:cNvPr id="9" name="Text Box 5">
            <a:extLst>
              <a:ext uri="{FF2B5EF4-FFF2-40B4-BE49-F238E27FC236}">
                <a16:creationId xmlns:a16="http://schemas.microsoft.com/office/drawing/2014/main" xmlns="" id="{6EB7C558-5C31-44E5-B374-01B7B06A8776}"/>
              </a:ext>
            </a:extLst>
          </p:cNvPr>
          <p:cNvSpPr txBox="1">
            <a:spLocks noChangeArrowheads="1"/>
          </p:cNvSpPr>
          <p:nvPr/>
        </p:nvSpPr>
        <p:spPr bwMode="auto">
          <a:xfrm>
            <a:off x="6452034" y="3579813"/>
            <a:ext cx="5167313" cy="857250"/>
          </a:xfrm>
          <a:prstGeom prst="rect">
            <a:avLst/>
          </a:prstGeom>
          <a:solidFill>
            <a:schemeClr val="bg1">
              <a:lumMod val="95000"/>
            </a:schemeClr>
          </a:solidFill>
          <a:ln w="28575">
            <a:solidFill>
              <a:srgbClr val="0000FF"/>
            </a:solidFill>
            <a:miter lim="800000"/>
            <a:headEnd/>
            <a:tailEnd/>
          </a:ln>
        </p:spPr>
        <p:txBody>
          <a:bodyPr lIns="90000" tIns="46800" rIns="90000" bIns="46800">
            <a:spAutoFit/>
          </a:bodyPr>
          <a:lstStyle/>
          <a:p>
            <a:pPr defTabSz="457200" eaLnBrk="1" fontAlgn="auto" hangingPunct="1">
              <a:spcBef>
                <a:spcPts val="100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it-IT" b="1" kern="0" cap="small" dirty="0">
                <a:solidFill>
                  <a:srgbClr val="0000CC"/>
                </a:solidFill>
                <a:latin typeface="Arial"/>
                <a:ea typeface="MS PGothic"/>
              </a:rPr>
              <a:t>Ernesto Burgio</a:t>
            </a:r>
            <a:r>
              <a:rPr lang="it-IT" sz="1600" b="1" kern="0" dirty="0">
                <a:solidFill>
                  <a:srgbClr val="0000CC"/>
                </a:solidFill>
                <a:latin typeface="Arial"/>
                <a:ea typeface="MS PGothic"/>
              </a:rPr>
              <a:t/>
            </a:r>
            <a:br>
              <a:rPr lang="it-IT" sz="1600" b="1" kern="0" dirty="0">
                <a:solidFill>
                  <a:srgbClr val="0000CC"/>
                </a:solidFill>
                <a:latin typeface="Arial"/>
                <a:ea typeface="MS PGothic"/>
              </a:rPr>
            </a:br>
            <a:r>
              <a:rPr lang="it-IT" sz="1600" b="1" kern="0" dirty="0">
                <a:solidFill>
                  <a:srgbClr val="0000CC"/>
                </a:solidFill>
                <a:latin typeface="Arial"/>
                <a:ea typeface="MS PGothic"/>
              </a:rPr>
              <a:t>ECERI - </a:t>
            </a:r>
            <a:r>
              <a:rPr lang="en-US" sz="1600" b="1" kern="0" dirty="0">
                <a:solidFill>
                  <a:srgbClr val="0000CC"/>
                </a:solidFill>
                <a:latin typeface="Arial"/>
              </a:rPr>
              <a:t>European Cancer and Environment Research Institute</a:t>
            </a:r>
            <a:endParaRPr lang="en-GB" sz="1600" b="1" kern="0" dirty="0">
              <a:solidFill>
                <a:srgbClr val="0000CC"/>
              </a:solidFill>
              <a:latin typeface="Arial"/>
              <a:ea typeface="MS PGothic"/>
            </a:endParaRPr>
          </a:p>
        </p:txBody>
      </p:sp>
      <p:pic>
        <p:nvPicPr>
          <p:cNvPr id="41993" name="Picture 30" descr="C:\Documents and Settings\Utente\Documenti\Immagini\loghi\eceri.png">
            <a:extLst>
              <a:ext uri="{FF2B5EF4-FFF2-40B4-BE49-F238E27FC236}">
                <a16:creationId xmlns:a16="http://schemas.microsoft.com/office/drawing/2014/main" xmlns="" id="{41CE0ED9-CBAA-44B4-B93F-E8DE0C0C1A6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63434" y="4492625"/>
            <a:ext cx="2855913" cy="914400"/>
          </a:xfrm>
          <a:prstGeom prst="rect">
            <a:avLst/>
          </a:prstGeom>
          <a:solidFill>
            <a:srgbClr val="FFFFFF"/>
          </a:solidFill>
          <a:ln w="28575">
            <a:solidFill>
              <a:srgbClr val="0000FF"/>
            </a:solidFill>
            <a:miter lim="800000"/>
            <a:headEnd/>
            <a:tailEnd/>
          </a:ln>
        </p:spPr>
      </p:pic>
      <p:sp>
        <p:nvSpPr>
          <p:cNvPr id="41994" name="Rettangolo 9">
            <a:extLst>
              <a:ext uri="{FF2B5EF4-FFF2-40B4-BE49-F238E27FC236}">
                <a16:creationId xmlns:a16="http://schemas.microsoft.com/office/drawing/2014/main" xmlns="" id="{254E7277-4DD5-4E29-89BE-4E5C3CB2138C}"/>
              </a:ext>
            </a:extLst>
          </p:cNvPr>
          <p:cNvSpPr>
            <a:spLocks noChangeArrowheads="1"/>
          </p:cNvSpPr>
          <p:nvPr/>
        </p:nvSpPr>
        <p:spPr bwMode="auto">
          <a:xfrm>
            <a:off x="2713473" y="2570815"/>
            <a:ext cx="8905643" cy="954107"/>
          </a:xfrm>
          <a:prstGeom prst="rect">
            <a:avLst/>
          </a:prstGeom>
          <a:solidFill>
            <a:schemeClr val="bg1"/>
          </a:solidFill>
          <a:ln w="38100">
            <a:solidFill>
              <a:srgbClr val="0000FF"/>
            </a:solidFill>
            <a:miter lim="800000"/>
            <a:headEnd/>
            <a:tailEnd/>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it-IT" sz="2800" b="1">
                <a:solidFill>
                  <a:srgbClr val="000000"/>
                </a:solidFill>
                <a:cs typeface="Calibri" panose="020F0502020204030204" pitchFamily="34" charset="0"/>
              </a:rPr>
              <a:t>Evolution of DOHaD: the impact of environmental hazards </a:t>
            </a:r>
          </a:p>
          <a:p>
            <a:pPr eaLnBrk="1" hangingPunct="1">
              <a:spcBef>
                <a:spcPct val="0"/>
              </a:spcBef>
              <a:buFontTx/>
              <a:buNone/>
            </a:pPr>
            <a:r>
              <a:rPr lang="en-US" altLang="it-IT" sz="2800" b="1">
                <a:solidFill>
                  <a:srgbClr val="000000"/>
                </a:solidFill>
                <a:cs typeface="Calibri" panose="020F0502020204030204" pitchFamily="34" charset="0"/>
              </a:rPr>
              <a:t>on the origins of current “pandemics”</a:t>
            </a:r>
            <a:endParaRPr lang="it-IT" altLang="it-IT" sz="1100">
              <a:solidFill>
                <a:srgbClr val="000000"/>
              </a:solidFill>
              <a:cs typeface="Calibri" panose="020F0502020204030204" pitchFamily="34" charset="0"/>
            </a:endParaRPr>
          </a:p>
        </p:txBody>
      </p:sp>
      <p:pic>
        <p:nvPicPr>
          <p:cNvPr id="41995" name="Picture 3" descr="evoluzioneobesità">
            <a:extLst>
              <a:ext uri="{FF2B5EF4-FFF2-40B4-BE49-F238E27FC236}">
                <a16:creationId xmlns:a16="http://schemas.microsoft.com/office/drawing/2014/main" xmlns="" id="{E8860862-5631-4C5C-A02D-EAE3AF12B8F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58671" y="493713"/>
            <a:ext cx="3003551" cy="2017712"/>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12" name="Freccia a destra 11">
            <a:extLst>
              <a:ext uri="{FF2B5EF4-FFF2-40B4-BE49-F238E27FC236}">
                <a16:creationId xmlns:a16="http://schemas.microsoft.com/office/drawing/2014/main" xmlns="" id="{6EBFEF59-A5DE-4652-8B67-F19FC9C16AFB}"/>
              </a:ext>
            </a:extLst>
          </p:cNvPr>
          <p:cNvSpPr/>
          <p:nvPr/>
        </p:nvSpPr>
        <p:spPr>
          <a:xfrm>
            <a:off x="2770623" y="4137025"/>
            <a:ext cx="395287" cy="90488"/>
          </a:xfrm>
          <a:prstGeom prst="rightArrow">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t-IT">
              <a:solidFill>
                <a:srgbClr val="FFFFFF"/>
              </a:solidFill>
              <a:latin typeface="Arial"/>
            </a:endParaRPr>
          </a:p>
        </p:txBody>
      </p:sp>
      <p:sp>
        <p:nvSpPr>
          <p:cNvPr id="13" name="Rettangolo 12">
            <a:extLst>
              <a:ext uri="{FF2B5EF4-FFF2-40B4-BE49-F238E27FC236}">
                <a16:creationId xmlns:a16="http://schemas.microsoft.com/office/drawing/2014/main" xmlns="" id="{13CE6408-A1E9-49C0-8DD8-2B048FA4E0FE}"/>
              </a:ext>
            </a:extLst>
          </p:cNvPr>
          <p:cNvSpPr/>
          <p:nvPr/>
        </p:nvSpPr>
        <p:spPr>
          <a:xfrm>
            <a:off x="1723921" y="5494151"/>
            <a:ext cx="10415320" cy="1169551"/>
          </a:xfrm>
          <a:prstGeom prst="rect">
            <a:avLst/>
          </a:prstGeom>
          <a:solidFill>
            <a:schemeClr val="bg1"/>
          </a:solidFill>
          <a:ln w="28575">
            <a:solidFill>
              <a:srgbClr val="3333FF"/>
            </a:solidFill>
          </a:ln>
        </p:spPr>
        <p:txBody>
          <a:bodyPr>
            <a:spAutoFit/>
          </a:bodyPr>
          <a:lstStyle/>
          <a:p>
            <a:pPr>
              <a:defRPr/>
            </a:pPr>
            <a:r>
              <a:rPr lang="en-US" sz="1400" dirty="0"/>
              <a:t>On </a:t>
            </a:r>
            <a:r>
              <a:rPr lang="en-US" sz="1400" dirty="0" err="1"/>
              <a:t>sait</a:t>
            </a:r>
            <a:r>
              <a:rPr lang="en-US" sz="1400" dirty="0"/>
              <a:t> </a:t>
            </a:r>
            <a:r>
              <a:rPr lang="en-US" sz="1400" dirty="0" err="1"/>
              <a:t>depuis</a:t>
            </a:r>
            <a:r>
              <a:rPr lang="en-US" sz="1400" dirty="0"/>
              <a:t> de </a:t>
            </a:r>
            <a:r>
              <a:rPr lang="en-US" sz="1400" dirty="0" err="1"/>
              <a:t>nombreuses</a:t>
            </a:r>
            <a:r>
              <a:rPr lang="en-US" sz="1400" dirty="0"/>
              <a:t> </a:t>
            </a:r>
            <a:r>
              <a:rPr lang="en-US" sz="1400" dirty="0" err="1"/>
              <a:t>années</a:t>
            </a:r>
            <a:r>
              <a:rPr lang="en-US" sz="1400" dirty="0"/>
              <a:t> que </a:t>
            </a:r>
            <a:r>
              <a:rPr lang="en-US" sz="1400" b="1" dirty="0">
                <a:highlight>
                  <a:srgbClr val="FFFF00"/>
                </a:highlight>
              </a:rPr>
              <a:t>le fetus </a:t>
            </a:r>
            <a:r>
              <a:rPr lang="en-US" sz="1400" b="1" dirty="0" err="1">
                <a:highlight>
                  <a:srgbClr val="FFFF00"/>
                </a:highlight>
              </a:rPr>
              <a:t>n'est</a:t>
            </a:r>
            <a:r>
              <a:rPr lang="en-US" sz="1400" b="1" dirty="0">
                <a:highlight>
                  <a:srgbClr val="FFFF00"/>
                </a:highlight>
              </a:rPr>
              <a:t> pas </a:t>
            </a:r>
            <a:r>
              <a:rPr lang="en-US" sz="1400" b="1" dirty="0" err="1">
                <a:highlight>
                  <a:srgbClr val="FFFF00"/>
                </a:highlight>
              </a:rPr>
              <a:t>entièrement</a:t>
            </a:r>
            <a:r>
              <a:rPr lang="en-US" sz="1400" b="1" dirty="0">
                <a:highlight>
                  <a:srgbClr val="FFFF00"/>
                </a:highlight>
              </a:rPr>
              <a:t> protégé </a:t>
            </a:r>
            <a:r>
              <a:rPr lang="en-US" sz="1400" b="1" dirty="0"/>
              <a:t>dans le </a:t>
            </a:r>
            <a:r>
              <a:rPr lang="en-US" sz="1400" b="1" dirty="0" err="1"/>
              <a:t>microenvironnement</a:t>
            </a:r>
            <a:r>
              <a:rPr lang="en-US" sz="1400" b="1" dirty="0"/>
              <a:t> </a:t>
            </a:r>
            <a:r>
              <a:rPr lang="en-US" sz="1400" b="1" dirty="0" err="1"/>
              <a:t>utérin</a:t>
            </a:r>
            <a:r>
              <a:rPr lang="en-US" sz="1400" dirty="0"/>
              <a:t>. </a:t>
            </a:r>
          </a:p>
          <a:p>
            <a:pPr>
              <a:defRPr/>
            </a:pPr>
            <a:r>
              <a:rPr lang="en-US" sz="1400" b="1" u="sng" dirty="0" err="1">
                <a:highlight>
                  <a:srgbClr val="FFFF00"/>
                </a:highlight>
              </a:rPr>
              <a:t>Mais</a:t>
            </a:r>
            <a:r>
              <a:rPr lang="en-US" sz="1400" b="1" u="sng" dirty="0">
                <a:highlight>
                  <a:srgbClr val="FFFF00"/>
                </a:highlight>
              </a:rPr>
              <a:t> </a:t>
            </a:r>
            <a:r>
              <a:rPr lang="en-US" sz="1400" b="1" u="sng" dirty="0" err="1">
                <a:highlight>
                  <a:srgbClr val="FFFF00"/>
                </a:highlight>
              </a:rPr>
              <a:t>seulement</a:t>
            </a:r>
            <a:r>
              <a:rPr lang="en-US" sz="1400" b="1" u="sng" dirty="0">
                <a:highlight>
                  <a:srgbClr val="FFFF00"/>
                </a:highlight>
              </a:rPr>
              <a:t> au </a:t>
            </a:r>
            <a:r>
              <a:rPr lang="en-US" sz="1400" b="1" u="sng" dirty="0" err="1">
                <a:highlight>
                  <a:srgbClr val="FFFF00"/>
                </a:highlight>
              </a:rPr>
              <a:t>cours</a:t>
            </a:r>
            <a:r>
              <a:rPr lang="en-US" sz="1400" b="1" u="sng" dirty="0">
                <a:highlight>
                  <a:srgbClr val="FFFF00"/>
                </a:highlight>
              </a:rPr>
              <a:t> de la </a:t>
            </a:r>
            <a:r>
              <a:rPr lang="en-US" sz="1400" b="1" u="sng" dirty="0" err="1">
                <a:highlight>
                  <a:srgbClr val="FFFF00"/>
                </a:highlight>
              </a:rPr>
              <a:t>dernière</a:t>
            </a:r>
            <a:r>
              <a:rPr lang="en-US" sz="1400" b="1" u="sng" dirty="0">
                <a:highlight>
                  <a:srgbClr val="FFFF00"/>
                </a:highlight>
              </a:rPr>
              <a:t> </a:t>
            </a:r>
            <a:r>
              <a:rPr lang="en-US" sz="1400" b="1" u="sng" dirty="0" err="1">
                <a:highlight>
                  <a:srgbClr val="FFFF00"/>
                </a:highlight>
              </a:rPr>
              <a:t>décennie</a:t>
            </a:r>
            <a:r>
              <a:rPr lang="en-US" sz="1400" b="1" u="sng" dirty="0">
                <a:highlight>
                  <a:srgbClr val="FFFF00"/>
                </a:highlight>
              </a:rPr>
              <a:t> </a:t>
            </a:r>
            <a:r>
              <a:rPr lang="en-US" sz="1400" dirty="0"/>
              <a:t>nous </a:t>
            </a:r>
            <a:r>
              <a:rPr lang="en-US" sz="1400" dirty="0" err="1"/>
              <a:t>nous</a:t>
            </a:r>
            <a:r>
              <a:rPr lang="en-US" sz="1400" dirty="0"/>
              <a:t> </a:t>
            </a:r>
            <a:r>
              <a:rPr lang="en-US" sz="1400" dirty="0" err="1"/>
              <a:t>sommes</a:t>
            </a:r>
            <a:r>
              <a:rPr lang="en-US" sz="1400" dirty="0"/>
              <a:t> </a:t>
            </a:r>
            <a:r>
              <a:rPr lang="en-US" sz="1400" dirty="0" err="1"/>
              <a:t>concentrés</a:t>
            </a:r>
            <a:r>
              <a:rPr lang="en-US" sz="1400" dirty="0"/>
              <a:t> sur </a:t>
            </a:r>
            <a:r>
              <a:rPr lang="en-US" sz="1400" b="1" u="sng" dirty="0">
                <a:highlight>
                  <a:srgbClr val="FFFF00"/>
                </a:highlight>
              </a:rPr>
              <a:t>les </a:t>
            </a:r>
            <a:r>
              <a:rPr lang="en-US" sz="1400" b="1" u="sng" dirty="0" err="1">
                <a:highlight>
                  <a:srgbClr val="FFFF00"/>
                </a:highlight>
              </a:rPr>
              <a:t>mécanismes</a:t>
            </a:r>
            <a:r>
              <a:rPr lang="en-US" sz="1400" b="1" u="sng" dirty="0">
                <a:highlight>
                  <a:srgbClr val="FFFF00"/>
                </a:highlight>
              </a:rPr>
              <a:t> et les </a:t>
            </a:r>
            <a:r>
              <a:rPr lang="en-US" sz="1400" b="1" u="sng" dirty="0" err="1">
                <a:highlight>
                  <a:srgbClr val="FFFF00"/>
                </a:highlight>
              </a:rPr>
              <a:t>modalités</a:t>
            </a:r>
            <a:r>
              <a:rPr lang="en-US" sz="1400" b="1" u="sng" dirty="0">
                <a:highlight>
                  <a:srgbClr val="FFFF00"/>
                </a:highlight>
              </a:rPr>
              <a:t> </a:t>
            </a:r>
          </a:p>
          <a:p>
            <a:pPr>
              <a:defRPr/>
            </a:pPr>
            <a:r>
              <a:rPr lang="en-US" sz="1400" b="1" u="sng" dirty="0">
                <a:highlight>
                  <a:srgbClr val="FFFF00"/>
                </a:highlight>
              </a:rPr>
              <a:t>de </a:t>
            </a:r>
            <a:r>
              <a:rPr lang="en-US" sz="1400" b="1" u="sng" dirty="0" err="1">
                <a:highlight>
                  <a:srgbClr val="FFFF00"/>
                </a:highlight>
              </a:rPr>
              <a:t>l'exposition</a:t>
            </a:r>
            <a:r>
              <a:rPr lang="en-US" sz="1400" b="1" u="sng" dirty="0">
                <a:highlight>
                  <a:srgbClr val="FFFF00"/>
                </a:highlight>
              </a:rPr>
              <a:t> </a:t>
            </a:r>
            <a:r>
              <a:rPr lang="en-US" sz="1400" b="1" u="sng" dirty="0" err="1">
                <a:highlight>
                  <a:srgbClr val="FFFF00"/>
                </a:highlight>
              </a:rPr>
              <a:t>maternelle</a:t>
            </a:r>
            <a:r>
              <a:rPr lang="en-US" sz="1400" b="1" u="sng" dirty="0">
                <a:highlight>
                  <a:srgbClr val="FFFF00"/>
                </a:highlight>
              </a:rPr>
              <a:t> et </a:t>
            </a:r>
            <a:r>
              <a:rPr lang="en-US" sz="1400" b="1" u="sng" dirty="0" err="1">
                <a:highlight>
                  <a:srgbClr val="FFFF00"/>
                </a:highlight>
              </a:rPr>
              <a:t>fœtale</a:t>
            </a:r>
            <a:r>
              <a:rPr lang="en-US" sz="1400" b="1" u="sng" dirty="0">
                <a:highlight>
                  <a:srgbClr val="FFFF00"/>
                </a:highlight>
              </a:rPr>
              <a:t> </a:t>
            </a:r>
            <a:r>
              <a:rPr lang="en-US" sz="1400" dirty="0"/>
              <a:t>à </a:t>
            </a:r>
            <a:r>
              <a:rPr lang="en-US" sz="1400" dirty="0" err="1"/>
              <a:t>une</a:t>
            </a:r>
            <a:r>
              <a:rPr lang="en-US" sz="1400" dirty="0"/>
              <a:t> </a:t>
            </a:r>
            <a:r>
              <a:rPr lang="en-US" sz="1400" dirty="0" err="1"/>
              <a:t>gamme</a:t>
            </a:r>
            <a:r>
              <a:rPr lang="en-US" sz="1400" dirty="0"/>
              <a:t> </a:t>
            </a:r>
            <a:r>
              <a:rPr lang="en-US" sz="1400" dirty="0" err="1"/>
              <a:t>impressionnante</a:t>
            </a:r>
            <a:r>
              <a:rPr lang="en-US" sz="1400" dirty="0"/>
              <a:t> de </a:t>
            </a:r>
            <a:r>
              <a:rPr lang="en-US" sz="1400" b="1" dirty="0" err="1">
                <a:highlight>
                  <a:srgbClr val="FFFF00"/>
                </a:highlight>
              </a:rPr>
              <a:t>produits</a:t>
            </a:r>
            <a:r>
              <a:rPr lang="en-US" sz="1400" b="1" dirty="0">
                <a:highlight>
                  <a:srgbClr val="FFFF00"/>
                </a:highlight>
              </a:rPr>
              <a:t> </a:t>
            </a:r>
            <a:r>
              <a:rPr lang="en-US" sz="1400" b="1" dirty="0" err="1">
                <a:highlight>
                  <a:srgbClr val="FFFF00"/>
                </a:highlight>
              </a:rPr>
              <a:t>chimiques</a:t>
            </a:r>
            <a:r>
              <a:rPr lang="en-US" sz="1400" b="1" dirty="0">
                <a:highlight>
                  <a:srgbClr val="FFFF00"/>
                </a:highlight>
              </a:rPr>
              <a:t> (ex: </a:t>
            </a:r>
            <a:r>
              <a:rPr lang="en-US" sz="1400" b="1" dirty="0" err="1">
                <a:highlight>
                  <a:srgbClr val="FFFF00"/>
                </a:highlight>
              </a:rPr>
              <a:t>perturbateurs</a:t>
            </a:r>
            <a:r>
              <a:rPr lang="en-US" sz="1400" b="1" dirty="0">
                <a:highlight>
                  <a:srgbClr val="FFFF00"/>
                </a:highlight>
              </a:rPr>
              <a:t> </a:t>
            </a:r>
            <a:r>
              <a:rPr lang="en-US" sz="1400" b="1" dirty="0" err="1">
                <a:highlight>
                  <a:srgbClr val="FFFF00"/>
                </a:highlight>
              </a:rPr>
              <a:t>endocriniens</a:t>
            </a:r>
            <a:r>
              <a:rPr lang="en-US" sz="1400" b="1" dirty="0">
                <a:highlight>
                  <a:srgbClr val="FFFF00"/>
                </a:highlight>
              </a:rPr>
              <a:t>), </a:t>
            </a:r>
            <a:r>
              <a:rPr lang="en-US" sz="1400" b="1" dirty="0"/>
              <a:t>physiques (ex: CEM) et </a:t>
            </a:r>
            <a:r>
              <a:rPr lang="en-US" sz="1400" b="1" dirty="0" err="1"/>
              <a:t>biologiques</a:t>
            </a:r>
            <a:r>
              <a:rPr lang="en-US" sz="1400" b="1" dirty="0"/>
              <a:t> </a:t>
            </a:r>
            <a:r>
              <a:rPr lang="en-US" sz="1400" dirty="0"/>
              <a:t>(ex: virus) capable </a:t>
            </a:r>
            <a:r>
              <a:rPr lang="en-US" sz="1400" b="1" u="sng" dirty="0" err="1">
                <a:highlight>
                  <a:srgbClr val="FFFF00"/>
                </a:highlight>
              </a:rPr>
              <a:t>d'induire</a:t>
            </a:r>
            <a:r>
              <a:rPr lang="en-US" sz="1400" b="1" u="sng" dirty="0">
                <a:highlight>
                  <a:srgbClr val="FFFF00"/>
                </a:highlight>
              </a:rPr>
              <a:t> des </a:t>
            </a:r>
            <a:r>
              <a:rPr lang="en-US" sz="1400" b="1" u="sng" dirty="0" err="1">
                <a:highlight>
                  <a:srgbClr val="FFFF00"/>
                </a:highlight>
              </a:rPr>
              <a:t>changements</a:t>
            </a:r>
            <a:r>
              <a:rPr lang="en-US" sz="1400" b="1" u="sng" dirty="0">
                <a:highlight>
                  <a:srgbClr val="FFFF00"/>
                </a:highlight>
              </a:rPr>
              <a:t> </a:t>
            </a:r>
            <a:r>
              <a:rPr lang="en-US" sz="1400" b="1" u="sng" dirty="0" err="1">
                <a:highlight>
                  <a:srgbClr val="FFFF00"/>
                </a:highlight>
              </a:rPr>
              <a:t>épigénétiques</a:t>
            </a:r>
            <a:r>
              <a:rPr lang="en-US" sz="1400" b="1" u="sng" dirty="0">
                <a:highlight>
                  <a:srgbClr val="FFFF00"/>
                </a:highlight>
              </a:rPr>
              <a:t> </a:t>
            </a:r>
            <a:r>
              <a:rPr lang="en-US" sz="1400" b="1" u="sng" dirty="0" err="1">
                <a:highlight>
                  <a:srgbClr val="FFFF00"/>
                </a:highlight>
              </a:rPr>
              <a:t>potentiellement</a:t>
            </a:r>
            <a:r>
              <a:rPr lang="en-US" sz="1400" b="1" u="sng" dirty="0">
                <a:highlight>
                  <a:srgbClr val="FFFF00"/>
                </a:highlight>
              </a:rPr>
              <a:t> </a:t>
            </a:r>
            <a:r>
              <a:rPr lang="en-US" sz="1400" b="1" u="sng" dirty="0" err="1">
                <a:highlight>
                  <a:srgbClr val="FFFF00"/>
                </a:highlight>
              </a:rPr>
              <a:t>adaptatifs</a:t>
            </a:r>
            <a:r>
              <a:rPr lang="en-US" sz="1400" b="1" u="sng" dirty="0">
                <a:highlight>
                  <a:srgbClr val="FFFF00"/>
                </a:highlight>
              </a:rPr>
              <a:t> et </a:t>
            </a:r>
            <a:r>
              <a:rPr lang="en-US" sz="1400" b="1" u="sng" dirty="0" err="1">
                <a:highlight>
                  <a:srgbClr val="FFFF00"/>
                </a:highlight>
              </a:rPr>
              <a:t>prédictifs</a:t>
            </a:r>
            <a:r>
              <a:rPr lang="en-US" sz="1400" b="1" u="sng" dirty="0">
                <a:highlight>
                  <a:srgbClr val="FFFF00"/>
                </a:highlight>
              </a:rPr>
              <a:t> dans le </a:t>
            </a:r>
            <a:r>
              <a:rPr lang="en-US" sz="1400" b="1" u="sng" dirty="0" err="1">
                <a:highlight>
                  <a:srgbClr val="FFFF00"/>
                </a:highlight>
              </a:rPr>
              <a:t>génome</a:t>
            </a:r>
            <a:r>
              <a:rPr lang="en-US" sz="1400" b="1" u="sng" dirty="0">
                <a:highlight>
                  <a:srgbClr val="FFFF00"/>
                </a:highlight>
              </a:rPr>
              <a:t> embryo-</a:t>
            </a:r>
            <a:r>
              <a:rPr lang="en-US" sz="1400" b="1" u="sng" dirty="0" err="1">
                <a:highlight>
                  <a:srgbClr val="FFFF00"/>
                </a:highlight>
              </a:rPr>
              <a:t>fœtal</a:t>
            </a:r>
            <a:r>
              <a:rPr lang="en-US" sz="1400" b="1" u="sng" dirty="0">
                <a:highlight>
                  <a:srgbClr val="FFFF00"/>
                </a:highlight>
              </a:rPr>
              <a:t>, </a:t>
            </a:r>
            <a:r>
              <a:rPr lang="en-US" sz="1400" b="1" u="sng" dirty="0" err="1">
                <a:effectLst>
                  <a:outerShdw blurRad="38100" dist="38100" dir="2700000" algn="tl">
                    <a:srgbClr val="000000">
                      <a:alpha val="43137"/>
                    </a:srgbClr>
                  </a:outerShdw>
                </a:effectLst>
                <a:highlight>
                  <a:srgbClr val="FFFF00"/>
                </a:highlight>
              </a:rPr>
              <a:t>interférant</a:t>
            </a:r>
            <a:r>
              <a:rPr lang="en-US" sz="1400" b="1" u="sng" dirty="0">
                <a:effectLst>
                  <a:outerShdw blurRad="38100" dist="38100" dir="2700000" algn="tl">
                    <a:srgbClr val="000000">
                      <a:alpha val="43137"/>
                    </a:srgbClr>
                  </a:outerShdw>
                </a:effectLst>
                <a:highlight>
                  <a:srgbClr val="FFFF00"/>
                </a:highlight>
              </a:rPr>
              <a:t> </a:t>
            </a:r>
            <a:r>
              <a:rPr lang="en-US" sz="1400" b="1" u="sng" dirty="0" err="1">
                <a:effectLst>
                  <a:outerShdw blurRad="38100" dist="38100" dir="2700000" algn="tl">
                    <a:srgbClr val="000000">
                      <a:alpha val="43137"/>
                    </a:srgbClr>
                  </a:outerShdw>
                </a:effectLst>
                <a:highlight>
                  <a:srgbClr val="FFFF00"/>
                </a:highlight>
              </a:rPr>
              <a:t>ainsi</a:t>
            </a:r>
            <a:r>
              <a:rPr lang="en-US" sz="1400" b="1" u="sng" dirty="0">
                <a:effectLst>
                  <a:outerShdw blurRad="38100" dist="38100" dir="2700000" algn="tl">
                    <a:srgbClr val="000000">
                      <a:alpha val="43137"/>
                    </a:srgbClr>
                  </a:outerShdw>
                </a:effectLst>
                <a:highlight>
                  <a:srgbClr val="FFFF00"/>
                </a:highlight>
              </a:rPr>
              <a:t> avec la </a:t>
            </a:r>
            <a:r>
              <a:rPr lang="en-US" sz="1400" b="1" u="sng" dirty="0" err="1">
                <a:effectLst>
                  <a:outerShdw blurRad="38100" dist="38100" dir="2700000" algn="tl">
                    <a:srgbClr val="000000">
                      <a:alpha val="43137"/>
                    </a:srgbClr>
                  </a:outerShdw>
                </a:effectLst>
                <a:highlight>
                  <a:srgbClr val="FFFF00"/>
                </a:highlight>
              </a:rPr>
              <a:t>programmation</a:t>
            </a:r>
            <a:r>
              <a:rPr lang="en-US" sz="1400" b="1" u="sng" dirty="0">
                <a:effectLst>
                  <a:outerShdw blurRad="38100" dist="38100" dir="2700000" algn="tl">
                    <a:srgbClr val="000000">
                      <a:alpha val="43137"/>
                    </a:srgbClr>
                  </a:outerShdw>
                </a:effectLst>
                <a:highlight>
                  <a:srgbClr val="FFFF00"/>
                </a:highlight>
              </a:rPr>
              <a:t> des </a:t>
            </a:r>
            <a:r>
              <a:rPr lang="en-US" sz="1400" b="1" u="sng" dirty="0" err="1">
                <a:effectLst>
                  <a:outerShdw blurRad="38100" dist="38100" dir="2700000" algn="tl">
                    <a:srgbClr val="000000">
                      <a:alpha val="43137"/>
                    </a:srgbClr>
                  </a:outerShdw>
                </a:effectLst>
                <a:highlight>
                  <a:srgbClr val="FFFF00"/>
                </a:highlight>
              </a:rPr>
              <a:t>tissus</a:t>
            </a:r>
            <a:r>
              <a:rPr lang="en-US" sz="1400" b="1" u="sng" dirty="0">
                <a:effectLst>
                  <a:outerShdw blurRad="38100" dist="38100" dir="2700000" algn="tl">
                    <a:srgbClr val="000000">
                      <a:alpha val="43137"/>
                    </a:srgbClr>
                  </a:outerShdw>
                </a:effectLst>
                <a:highlight>
                  <a:srgbClr val="FFFF00"/>
                </a:highlight>
              </a:rPr>
              <a:t> et des </a:t>
            </a:r>
            <a:r>
              <a:rPr lang="en-US" sz="1400" b="1" u="sng" dirty="0" err="1">
                <a:effectLst>
                  <a:outerShdw blurRad="38100" dist="38100" dir="2700000" algn="tl">
                    <a:srgbClr val="000000">
                      <a:alpha val="43137"/>
                    </a:srgbClr>
                  </a:outerShdw>
                </a:effectLst>
                <a:highlight>
                  <a:srgbClr val="FFFF00"/>
                </a:highlight>
              </a:rPr>
              <a:t>organes</a:t>
            </a:r>
            <a:r>
              <a:rPr lang="en-US" sz="1400" b="1" u="sng" dirty="0">
                <a:effectLst>
                  <a:outerShdw blurRad="38100" dist="38100" dir="2700000" algn="tl">
                    <a:srgbClr val="000000">
                      <a:alpha val="43137"/>
                    </a:srgbClr>
                  </a:outerShdw>
                </a:effectLst>
                <a:highlight>
                  <a:srgbClr val="FFFF00"/>
                </a:highlight>
              </a:rPr>
              <a:t> de </a:t>
            </a:r>
            <a:r>
              <a:rPr lang="en-US" sz="1400" b="1" u="sng" dirty="0" err="1">
                <a:effectLst>
                  <a:outerShdw blurRad="38100" dist="38100" dir="2700000" algn="tl">
                    <a:srgbClr val="000000">
                      <a:alpha val="43137"/>
                    </a:srgbClr>
                  </a:outerShdw>
                </a:effectLst>
                <a:highlight>
                  <a:srgbClr val="FFFF00"/>
                </a:highlight>
              </a:rPr>
              <a:t>l’enfant</a:t>
            </a:r>
            <a:r>
              <a:rPr lang="en-US" sz="1400" b="1" u="sng" dirty="0">
                <a:effectLst>
                  <a:outerShdw blurRad="38100" dist="38100" dir="2700000" algn="tl">
                    <a:srgbClr val="000000">
                      <a:alpha val="43137"/>
                    </a:srgbClr>
                  </a:outerShdw>
                </a:effectLst>
                <a:highlight>
                  <a:srgbClr val="FFFF00"/>
                </a:highlight>
              </a:rPr>
              <a:t> de </a:t>
            </a:r>
            <a:r>
              <a:rPr lang="en-US" sz="1400" b="1" u="sng" dirty="0" err="1">
                <a:effectLst>
                  <a:outerShdw blurRad="38100" dist="38100" dir="2700000" algn="tl">
                    <a:srgbClr val="000000">
                      <a:alpha val="43137"/>
                    </a:srgbClr>
                  </a:outerShdw>
                </a:effectLst>
                <a:highlight>
                  <a:srgbClr val="FFFF00"/>
                </a:highlight>
              </a:rPr>
              <a:t>manière</a:t>
            </a:r>
            <a:r>
              <a:rPr lang="en-US" sz="1400" b="1" u="sng" dirty="0">
                <a:effectLst>
                  <a:outerShdw blurRad="38100" dist="38100" dir="2700000" algn="tl">
                    <a:srgbClr val="000000">
                      <a:alpha val="43137"/>
                    </a:srgbClr>
                  </a:outerShdw>
                </a:effectLst>
                <a:highlight>
                  <a:srgbClr val="FFFF00"/>
                </a:highlight>
              </a:rPr>
              <a:t> </a:t>
            </a:r>
            <a:r>
              <a:rPr lang="en-US" sz="1400" b="1" u="sng" dirty="0" err="1">
                <a:effectLst>
                  <a:outerShdw blurRad="38100" dist="38100" dir="2700000" algn="tl">
                    <a:srgbClr val="000000">
                      <a:alpha val="43137"/>
                    </a:srgbClr>
                  </a:outerShdw>
                </a:effectLst>
                <a:highlight>
                  <a:srgbClr val="FFFF00"/>
                </a:highlight>
              </a:rPr>
              <a:t>souvent</a:t>
            </a:r>
            <a:r>
              <a:rPr lang="en-US" sz="1400" b="1" u="sng" dirty="0">
                <a:effectLst>
                  <a:outerShdw blurRad="38100" dist="38100" dir="2700000" algn="tl">
                    <a:srgbClr val="000000">
                      <a:alpha val="43137"/>
                    </a:srgbClr>
                  </a:outerShdw>
                </a:effectLst>
                <a:highlight>
                  <a:srgbClr val="FFFF00"/>
                </a:highlight>
              </a:rPr>
              <a:t> </a:t>
            </a:r>
            <a:r>
              <a:rPr lang="en-US" sz="1400" b="1" u="sng" dirty="0" err="1">
                <a:effectLst>
                  <a:outerShdw blurRad="38100" dist="38100" dir="2700000" algn="tl">
                    <a:srgbClr val="000000">
                      <a:alpha val="43137"/>
                    </a:srgbClr>
                  </a:outerShdw>
                </a:effectLst>
                <a:highlight>
                  <a:srgbClr val="FFFF00"/>
                </a:highlight>
              </a:rPr>
              <a:t>irréversible</a:t>
            </a:r>
            <a:r>
              <a:rPr lang="en-US" sz="1400" b="1" u="sng" dirty="0">
                <a:effectLst>
                  <a:outerShdw blurRad="38100" dist="38100" dir="2700000" algn="tl">
                    <a:srgbClr val="000000">
                      <a:alpha val="43137"/>
                    </a:srgbClr>
                  </a:outerShdw>
                </a:effectLst>
                <a:highlight>
                  <a:srgbClr val="FFFF00"/>
                </a:highlight>
              </a:rPr>
              <a:t>.</a:t>
            </a:r>
            <a:endParaRPr lang="it-IT" sz="1400" b="1" u="sng" dirty="0">
              <a:effectLst>
                <a:outerShdw blurRad="38100" dist="38100" dir="2700000" algn="tl">
                  <a:srgbClr val="000000">
                    <a:alpha val="43137"/>
                  </a:srgbClr>
                </a:outerShdw>
              </a:effectLst>
              <a:highlight>
                <a:srgbClr val="FFFF00"/>
              </a:highlight>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xmlns="" id="{FCFCAD82-293D-4D7C-9467-66036BC957D2}"/>
              </a:ext>
            </a:extLst>
          </p:cNvPr>
          <p:cNvSpPr/>
          <p:nvPr/>
        </p:nvSpPr>
        <p:spPr>
          <a:xfrm>
            <a:off x="490603" y="549591"/>
            <a:ext cx="6310313" cy="2862322"/>
          </a:xfrm>
          <a:prstGeom prst="rect">
            <a:avLst/>
          </a:prstGeom>
          <a:solidFill>
            <a:schemeClr val="bg1"/>
          </a:solidFill>
          <a:ln>
            <a:solidFill>
              <a:srgbClr val="C00000"/>
            </a:solidFill>
          </a:ln>
        </p:spPr>
        <p:txBody>
          <a:bodyPr>
            <a:spAutoFit/>
          </a:bodyPr>
          <a:lstStyle/>
          <a:p>
            <a:pPr eaLnBrk="1" fontAlgn="auto" hangingPunct="1">
              <a:spcBef>
                <a:spcPts val="0"/>
              </a:spcBef>
              <a:spcAft>
                <a:spcPts val="0"/>
              </a:spcAft>
              <a:defRPr/>
            </a:pPr>
            <a:r>
              <a:rPr lang="fr-FR" dirty="0">
                <a:solidFill>
                  <a:prstClr val="black"/>
                </a:solidFill>
                <a:highlight>
                  <a:srgbClr val="FFFF00"/>
                </a:highlight>
                <a:latin typeface="Calibri" panose="020F0502020204030204"/>
              </a:rPr>
              <a:t>Le </a:t>
            </a:r>
            <a:r>
              <a:rPr lang="fr-FR" b="1" i="1" dirty="0">
                <a:solidFill>
                  <a:prstClr val="black"/>
                </a:solidFill>
                <a:highlight>
                  <a:srgbClr val="FFFF00"/>
                </a:highlight>
                <a:latin typeface="Calibri" panose="020F0502020204030204"/>
              </a:rPr>
              <a:t>placenta </a:t>
            </a:r>
            <a:r>
              <a:rPr lang="fr-FR" b="1" i="1" dirty="0" err="1">
                <a:solidFill>
                  <a:prstClr val="black"/>
                </a:solidFill>
                <a:highlight>
                  <a:srgbClr val="FFFF00"/>
                </a:highlight>
                <a:latin typeface="Calibri" panose="020F0502020204030204"/>
              </a:rPr>
              <a:t>accreta</a:t>
            </a:r>
            <a:r>
              <a:rPr lang="fr-FR" b="1" i="1" dirty="0">
                <a:solidFill>
                  <a:prstClr val="black"/>
                </a:solidFill>
                <a:highlight>
                  <a:srgbClr val="FFFF00"/>
                </a:highlight>
                <a:latin typeface="Calibri" panose="020F0502020204030204"/>
              </a:rPr>
              <a:t> </a:t>
            </a:r>
            <a:r>
              <a:rPr lang="fr-FR" dirty="0">
                <a:solidFill>
                  <a:prstClr val="black"/>
                </a:solidFill>
                <a:highlight>
                  <a:srgbClr val="FFFF00"/>
                </a:highlight>
                <a:latin typeface="Calibri" panose="020F0502020204030204"/>
              </a:rPr>
              <a:t>est une insertion du placenta (fait de villosités) </a:t>
            </a:r>
            <a:r>
              <a:rPr lang="fr-FR" b="1" dirty="0">
                <a:solidFill>
                  <a:prstClr val="black"/>
                </a:solidFill>
                <a:highlight>
                  <a:srgbClr val="FFFF00"/>
                </a:highlight>
                <a:latin typeface="Calibri" panose="020F0502020204030204"/>
              </a:rPr>
              <a:t>dans le myomètre</a:t>
            </a:r>
            <a:r>
              <a:rPr lang="fr-FR" dirty="0">
                <a:solidFill>
                  <a:prstClr val="black"/>
                </a:solidFill>
                <a:latin typeface="Calibri" panose="020F0502020204030204"/>
              </a:rPr>
              <a:t>. </a:t>
            </a:r>
          </a:p>
          <a:p>
            <a:pPr eaLnBrk="1" fontAlgn="auto" hangingPunct="1">
              <a:spcBef>
                <a:spcPts val="0"/>
              </a:spcBef>
              <a:spcAft>
                <a:spcPts val="0"/>
              </a:spcAft>
              <a:defRPr/>
            </a:pPr>
            <a:r>
              <a:rPr lang="fr-FR" dirty="0">
                <a:solidFill>
                  <a:prstClr val="black"/>
                </a:solidFill>
                <a:latin typeface="Calibri" panose="020F0502020204030204"/>
              </a:rPr>
              <a:t>On en distingue trois types </a:t>
            </a:r>
            <a:r>
              <a:rPr lang="fr-FR" b="1" dirty="0">
                <a:solidFill>
                  <a:prstClr val="black"/>
                </a:solidFill>
                <a:latin typeface="Calibri" panose="020F0502020204030204"/>
              </a:rPr>
              <a:t>selon la profondeur d'insertion des villosités </a:t>
            </a:r>
            <a:r>
              <a:rPr lang="fr-FR" dirty="0">
                <a:solidFill>
                  <a:prstClr val="black"/>
                </a:solidFill>
                <a:latin typeface="Calibri" panose="020F0502020204030204"/>
              </a:rPr>
              <a:t>dans le myomètre</a:t>
            </a:r>
          </a:p>
          <a:p>
            <a:pPr eaLnBrk="1" fontAlgn="auto" hangingPunct="1">
              <a:spcBef>
                <a:spcPts val="0"/>
              </a:spcBef>
              <a:spcAft>
                <a:spcPts val="0"/>
              </a:spcAft>
              <a:defRPr/>
            </a:pPr>
            <a:r>
              <a:rPr lang="fr-FR" dirty="0">
                <a:solidFill>
                  <a:prstClr val="black"/>
                </a:solidFill>
                <a:latin typeface="Calibri" panose="020F0502020204030204"/>
              </a:rPr>
              <a:t>- le </a:t>
            </a:r>
            <a:r>
              <a:rPr lang="fr-FR" b="1" i="1" dirty="0">
                <a:solidFill>
                  <a:prstClr val="black"/>
                </a:solidFill>
                <a:latin typeface="Calibri" panose="020F0502020204030204"/>
              </a:rPr>
              <a:t>placenta </a:t>
            </a:r>
            <a:r>
              <a:rPr lang="fr-FR" b="1" i="1" dirty="0" err="1">
                <a:solidFill>
                  <a:prstClr val="black"/>
                </a:solidFill>
                <a:latin typeface="Calibri" panose="020F0502020204030204"/>
              </a:rPr>
              <a:t>accreta</a:t>
            </a:r>
            <a:r>
              <a:rPr lang="fr-FR" b="1" i="1" dirty="0">
                <a:solidFill>
                  <a:prstClr val="black"/>
                </a:solidFill>
                <a:latin typeface="Calibri" panose="020F0502020204030204"/>
              </a:rPr>
              <a:t> </a:t>
            </a:r>
            <a:r>
              <a:rPr lang="fr-FR" dirty="0">
                <a:solidFill>
                  <a:prstClr val="black"/>
                </a:solidFill>
                <a:latin typeface="Calibri" panose="020F0502020204030204"/>
              </a:rPr>
              <a:t>proprement dit : les villosités sont en contact du myomètre et pénètrent plus ou moins profondément dans le myomètre ;</a:t>
            </a:r>
          </a:p>
          <a:p>
            <a:pPr eaLnBrk="1" fontAlgn="auto" hangingPunct="1">
              <a:spcBef>
                <a:spcPts val="0"/>
              </a:spcBef>
              <a:spcAft>
                <a:spcPts val="0"/>
              </a:spcAft>
              <a:defRPr/>
            </a:pPr>
            <a:r>
              <a:rPr lang="fr-FR" dirty="0">
                <a:solidFill>
                  <a:prstClr val="black"/>
                </a:solidFill>
                <a:latin typeface="Calibri" panose="020F0502020204030204"/>
              </a:rPr>
              <a:t>- le </a:t>
            </a:r>
            <a:r>
              <a:rPr lang="fr-FR" b="1" i="1" dirty="0">
                <a:solidFill>
                  <a:prstClr val="black"/>
                </a:solidFill>
                <a:highlight>
                  <a:srgbClr val="FFFF00"/>
                </a:highlight>
                <a:latin typeface="Calibri" panose="020F0502020204030204"/>
              </a:rPr>
              <a:t>placenta </a:t>
            </a:r>
            <a:r>
              <a:rPr lang="fr-FR" b="1" i="1" dirty="0" err="1">
                <a:solidFill>
                  <a:prstClr val="black"/>
                </a:solidFill>
                <a:highlight>
                  <a:srgbClr val="FFFF00"/>
                </a:highlight>
                <a:latin typeface="Calibri" panose="020F0502020204030204"/>
              </a:rPr>
              <a:t>increta</a:t>
            </a:r>
            <a:r>
              <a:rPr lang="fr-FR" b="1" i="1" dirty="0">
                <a:solidFill>
                  <a:prstClr val="black"/>
                </a:solidFill>
                <a:highlight>
                  <a:srgbClr val="FFFF00"/>
                </a:highlight>
                <a:latin typeface="Calibri" panose="020F0502020204030204"/>
              </a:rPr>
              <a:t> </a:t>
            </a:r>
            <a:r>
              <a:rPr lang="fr-FR" dirty="0">
                <a:solidFill>
                  <a:prstClr val="black"/>
                </a:solidFill>
                <a:latin typeface="Calibri" panose="020F0502020204030204"/>
              </a:rPr>
              <a:t>: les </a:t>
            </a:r>
            <a:r>
              <a:rPr lang="fr-FR" b="1" dirty="0">
                <a:solidFill>
                  <a:prstClr val="black"/>
                </a:solidFill>
                <a:latin typeface="Calibri" panose="020F0502020204030204"/>
              </a:rPr>
              <a:t>villosités envahissent le myomètre </a:t>
            </a:r>
            <a:r>
              <a:rPr lang="fr-FR" dirty="0">
                <a:solidFill>
                  <a:prstClr val="black"/>
                </a:solidFill>
                <a:latin typeface="Calibri" panose="020F0502020204030204"/>
              </a:rPr>
              <a:t>;</a:t>
            </a:r>
          </a:p>
          <a:p>
            <a:pPr eaLnBrk="1" fontAlgn="auto" hangingPunct="1">
              <a:spcBef>
                <a:spcPts val="0"/>
              </a:spcBef>
              <a:spcAft>
                <a:spcPts val="0"/>
              </a:spcAft>
              <a:defRPr/>
            </a:pPr>
            <a:r>
              <a:rPr lang="fr-FR" dirty="0">
                <a:solidFill>
                  <a:prstClr val="black"/>
                </a:solidFill>
                <a:latin typeface="Calibri" panose="020F0502020204030204"/>
              </a:rPr>
              <a:t>    le </a:t>
            </a:r>
            <a:r>
              <a:rPr lang="fr-FR" b="1" i="1" dirty="0">
                <a:solidFill>
                  <a:prstClr val="black"/>
                </a:solidFill>
                <a:highlight>
                  <a:srgbClr val="FFFF00"/>
                </a:highlight>
                <a:latin typeface="Calibri" panose="020F0502020204030204"/>
              </a:rPr>
              <a:t>placenta </a:t>
            </a:r>
            <a:r>
              <a:rPr lang="fr-FR" b="1" i="1" dirty="0" err="1">
                <a:solidFill>
                  <a:prstClr val="black"/>
                </a:solidFill>
                <a:highlight>
                  <a:srgbClr val="FFFF00"/>
                </a:highlight>
                <a:latin typeface="Calibri" panose="020F0502020204030204"/>
              </a:rPr>
              <a:t>percreta</a:t>
            </a:r>
            <a:r>
              <a:rPr lang="fr-FR" b="1" i="1" dirty="0">
                <a:solidFill>
                  <a:prstClr val="black"/>
                </a:solidFill>
                <a:highlight>
                  <a:srgbClr val="FFFF00"/>
                </a:highlight>
                <a:latin typeface="Calibri" panose="020F0502020204030204"/>
              </a:rPr>
              <a:t> </a:t>
            </a:r>
            <a:r>
              <a:rPr lang="fr-FR" dirty="0">
                <a:solidFill>
                  <a:prstClr val="black"/>
                </a:solidFill>
                <a:latin typeface="Calibri" panose="020F0502020204030204"/>
              </a:rPr>
              <a:t>: les villosités dépassent le myomètre, </a:t>
            </a:r>
            <a:r>
              <a:rPr lang="fr-FR" b="1" u="sng" dirty="0">
                <a:solidFill>
                  <a:prstClr val="black"/>
                </a:solidFill>
                <a:highlight>
                  <a:srgbClr val="FFFF00"/>
                </a:highlight>
                <a:latin typeface="Calibri" panose="020F0502020204030204"/>
              </a:rPr>
              <a:t>envahissant parfois les organes voisins (vessie)…</a:t>
            </a:r>
            <a:endParaRPr lang="it-IT" b="1" u="sng" dirty="0">
              <a:solidFill>
                <a:prstClr val="black"/>
              </a:solidFill>
              <a:highlight>
                <a:srgbClr val="FFFF00"/>
              </a:highlight>
              <a:latin typeface="Calibri" panose="020F0502020204030204"/>
            </a:endParaRPr>
          </a:p>
        </p:txBody>
      </p:sp>
      <p:pic>
        <p:nvPicPr>
          <p:cNvPr id="44035" name="Immagine 4">
            <a:extLst>
              <a:ext uri="{FF2B5EF4-FFF2-40B4-BE49-F238E27FC236}">
                <a16:creationId xmlns:a16="http://schemas.microsoft.com/office/drawing/2014/main" xmlns="" id="{83C297AA-0E7F-4ED3-B769-6E945DBB86E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41023" y="1739900"/>
            <a:ext cx="4117975" cy="337820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sp>
        <p:nvSpPr>
          <p:cNvPr id="6" name="Rettangolo 5">
            <a:extLst>
              <a:ext uri="{FF2B5EF4-FFF2-40B4-BE49-F238E27FC236}">
                <a16:creationId xmlns:a16="http://schemas.microsoft.com/office/drawing/2014/main" xmlns="" id="{8C043191-9017-450E-BBFF-B9288F65132A}"/>
              </a:ext>
            </a:extLst>
          </p:cNvPr>
          <p:cNvSpPr/>
          <p:nvPr/>
        </p:nvSpPr>
        <p:spPr>
          <a:xfrm>
            <a:off x="597693" y="4434631"/>
            <a:ext cx="6096000" cy="1938992"/>
          </a:xfrm>
          <a:prstGeom prst="rect">
            <a:avLst/>
          </a:prstGeom>
          <a:solidFill>
            <a:schemeClr val="bg1"/>
          </a:solidFill>
          <a:ln>
            <a:solidFill>
              <a:srgbClr val="C00000"/>
            </a:solidFill>
          </a:ln>
        </p:spPr>
        <p:txBody>
          <a:bodyPr>
            <a:spAutoFit/>
          </a:bodyPr>
          <a:lstStyle/>
          <a:p>
            <a:pPr eaLnBrk="1" fontAlgn="auto" hangingPunct="1">
              <a:spcBef>
                <a:spcPts val="0"/>
              </a:spcBef>
              <a:spcAft>
                <a:spcPts val="0"/>
              </a:spcAft>
              <a:defRPr/>
            </a:pPr>
            <a:r>
              <a:rPr lang="fr-FR" sz="2000" dirty="0">
                <a:solidFill>
                  <a:prstClr val="black"/>
                </a:solidFill>
                <a:latin typeface="Calibri" panose="020F0502020204030204"/>
              </a:rPr>
              <a:t>…c'est </a:t>
            </a:r>
            <a:r>
              <a:rPr lang="fr-FR" sz="2000" u="sng" dirty="0">
                <a:solidFill>
                  <a:prstClr val="black"/>
                </a:solidFill>
                <a:effectLst>
                  <a:outerShdw blurRad="38100" dist="38100" dir="2700000" algn="tl">
                    <a:srgbClr val="000000">
                      <a:alpha val="43137"/>
                    </a:srgbClr>
                  </a:outerShdw>
                </a:effectLst>
                <a:highlight>
                  <a:srgbClr val="FFFF00"/>
                </a:highlight>
                <a:latin typeface="Calibri" panose="020F0502020204030204"/>
              </a:rPr>
              <a:t>comme si </a:t>
            </a:r>
            <a:r>
              <a:rPr lang="fr-FR" sz="2000" b="1" u="sng" dirty="0">
                <a:solidFill>
                  <a:prstClr val="black"/>
                </a:solidFill>
                <a:effectLst>
                  <a:outerShdw blurRad="38100" dist="38100" dir="2700000" algn="tl">
                    <a:srgbClr val="000000">
                      <a:alpha val="43137"/>
                    </a:srgbClr>
                  </a:outerShdw>
                </a:effectLst>
                <a:highlight>
                  <a:srgbClr val="FFFF00"/>
                </a:highlight>
                <a:latin typeface="Calibri" panose="020F0502020204030204"/>
              </a:rPr>
              <a:t>les mécanismes (immunologiques) de la tolérance </a:t>
            </a:r>
            <a:r>
              <a:rPr lang="fr-FR" sz="2000" b="1" u="sng" dirty="0" err="1">
                <a:solidFill>
                  <a:prstClr val="black"/>
                </a:solidFill>
                <a:effectLst>
                  <a:outerShdw blurRad="38100" dist="38100" dir="2700000" algn="tl">
                    <a:srgbClr val="000000">
                      <a:alpha val="43137"/>
                    </a:srgbClr>
                  </a:outerShdw>
                </a:effectLst>
                <a:highlight>
                  <a:srgbClr val="FFFF00"/>
                </a:highlight>
                <a:latin typeface="Calibri" panose="020F0502020204030204"/>
              </a:rPr>
              <a:t>materno</a:t>
            </a:r>
            <a:r>
              <a:rPr lang="fr-FR" sz="2000" b="1" u="sng" dirty="0">
                <a:solidFill>
                  <a:prstClr val="black"/>
                </a:solidFill>
                <a:effectLst>
                  <a:outerShdw blurRad="38100" dist="38100" dir="2700000" algn="tl">
                    <a:srgbClr val="000000">
                      <a:alpha val="43137"/>
                    </a:srgbClr>
                  </a:outerShdw>
                </a:effectLst>
                <a:highlight>
                  <a:srgbClr val="FFFF00"/>
                </a:highlight>
                <a:latin typeface="Calibri" panose="020F0502020204030204"/>
              </a:rPr>
              <a:t>-fœtale s'affaiblissaient</a:t>
            </a:r>
            <a:r>
              <a:rPr lang="fr-FR" sz="2000" dirty="0">
                <a:solidFill>
                  <a:prstClr val="black"/>
                </a:solidFill>
                <a:latin typeface="Calibri" panose="020F0502020204030204"/>
              </a:rPr>
              <a:t>. </a:t>
            </a:r>
          </a:p>
          <a:p>
            <a:pPr eaLnBrk="1" fontAlgn="auto" hangingPunct="1">
              <a:spcBef>
                <a:spcPts val="0"/>
              </a:spcBef>
              <a:spcAft>
                <a:spcPts val="0"/>
              </a:spcAft>
              <a:defRPr/>
            </a:pPr>
            <a:r>
              <a:rPr lang="fr-FR" sz="2000" dirty="0">
                <a:solidFill>
                  <a:prstClr val="black"/>
                </a:solidFill>
                <a:latin typeface="Calibri" panose="020F0502020204030204"/>
              </a:rPr>
              <a:t>… il ne faut pas oublier que </a:t>
            </a:r>
            <a:r>
              <a:rPr lang="fr-FR" sz="2000" u="sng" dirty="0">
                <a:solidFill>
                  <a:prstClr val="black"/>
                </a:solidFill>
                <a:highlight>
                  <a:srgbClr val="FFFF00"/>
                </a:highlight>
                <a:latin typeface="Calibri" panose="020F0502020204030204"/>
              </a:rPr>
              <a:t>le placenta est en grande partie un </a:t>
            </a:r>
            <a:r>
              <a:rPr lang="fr-FR" sz="2000" b="1" u="sng" dirty="0">
                <a:solidFill>
                  <a:prstClr val="black"/>
                </a:solidFill>
                <a:highlight>
                  <a:srgbClr val="FFFF00"/>
                </a:highlight>
                <a:latin typeface="Calibri" panose="020F0502020204030204"/>
              </a:rPr>
              <a:t>organe </a:t>
            </a:r>
            <a:r>
              <a:rPr lang="fr-FR" sz="2000" b="1" u="sng" dirty="0" err="1">
                <a:solidFill>
                  <a:prstClr val="black"/>
                </a:solidFill>
                <a:highlight>
                  <a:srgbClr val="FFFF00"/>
                </a:highlight>
                <a:latin typeface="Calibri" panose="020F0502020204030204"/>
              </a:rPr>
              <a:t>embryo</a:t>
            </a:r>
            <a:r>
              <a:rPr lang="fr-FR" sz="2000" b="1" u="sng" dirty="0">
                <a:solidFill>
                  <a:prstClr val="black"/>
                </a:solidFill>
                <a:highlight>
                  <a:srgbClr val="FFFF00"/>
                </a:highlight>
                <a:latin typeface="Calibri" panose="020F0502020204030204"/>
              </a:rPr>
              <a:t>-fœtal (que l'embryon produit pour se connecter à la mère…</a:t>
            </a:r>
            <a:r>
              <a:rPr lang="fr-FR" sz="2000" dirty="0">
                <a:solidFill>
                  <a:prstClr val="black"/>
                </a:solidFill>
                <a:latin typeface="Calibri" panose="020F0502020204030204"/>
              </a:rPr>
              <a:t> certainement </a:t>
            </a:r>
            <a:r>
              <a:rPr lang="fr-FR" sz="2000" b="1" dirty="0">
                <a:solidFill>
                  <a:prstClr val="black"/>
                </a:solidFill>
                <a:latin typeface="Calibri" panose="020F0502020204030204"/>
              </a:rPr>
              <a:t>pas pour l'envahir</a:t>
            </a:r>
            <a:r>
              <a:rPr lang="fr-FR" sz="2000" dirty="0">
                <a:solidFill>
                  <a:prstClr val="black"/>
                </a:solidFill>
                <a:latin typeface="Calibri" panose="020F0502020204030204"/>
              </a:rPr>
              <a:t>)</a:t>
            </a:r>
            <a:endParaRPr lang="it-IT" sz="2000" dirty="0">
              <a:solidFill>
                <a:prstClr val="black"/>
              </a:solidFill>
              <a:latin typeface="Calibri" panose="020F0502020204030204"/>
            </a:endParaRPr>
          </a:p>
        </p:txBody>
      </p:sp>
      <p:sp>
        <p:nvSpPr>
          <p:cNvPr id="44037" name="Rettangolo 6">
            <a:extLst>
              <a:ext uri="{FF2B5EF4-FFF2-40B4-BE49-F238E27FC236}">
                <a16:creationId xmlns:a16="http://schemas.microsoft.com/office/drawing/2014/main" xmlns="" id="{9B859587-B251-4F30-9DAF-B996DC090537}"/>
              </a:ext>
            </a:extLst>
          </p:cNvPr>
          <p:cNvSpPr>
            <a:spLocks noChangeArrowheads="1"/>
          </p:cNvSpPr>
          <p:nvPr/>
        </p:nvSpPr>
        <p:spPr bwMode="auto">
          <a:xfrm>
            <a:off x="8012113" y="6373813"/>
            <a:ext cx="1802288" cy="369332"/>
          </a:xfrm>
          <a:prstGeom prst="rect">
            <a:avLst/>
          </a:prstGeom>
          <a:solidFill>
            <a:schemeClr val="bg1"/>
          </a:solidFill>
          <a:ln w="9525">
            <a:solidFill>
              <a:srgbClr val="C00000"/>
            </a:solidFill>
            <a:miter lim="800000"/>
            <a:headEnd/>
            <a:tailEnd/>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it-IT" altLang="it-IT" sz="1800" b="1">
                <a:solidFill>
                  <a:srgbClr val="000000"/>
                </a:solidFill>
              </a:rPr>
              <a:t>Choriocarcinoma</a:t>
            </a:r>
            <a:endParaRPr lang="it-IT" altLang="it-IT" sz="1800">
              <a:solidFill>
                <a:srgbClr val="000000"/>
              </a:solidFill>
            </a:endParaRPr>
          </a:p>
        </p:txBody>
      </p:sp>
      <p:cxnSp>
        <p:nvCxnSpPr>
          <p:cNvPr id="9" name="Connettore 2 8">
            <a:extLst>
              <a:ext uri="{FF2B5EF4-FFF2-40B4-BE49-F238E27FC236}">
                <a16:creationId xmlns:a16="http://schemas.microsoft.com/office/drawing/2014/main" xmlns="" id="{C9A5B1EA-C18E-4E51-871D-1DB93847205F}"/>
              </a:ext>
            </a:extLst>
          </p:cNvPr>
          <p:cNvCxnSpPr/>
          <p:nvPr/>
        </p:nvCxnSpPr>
        <p:spPr>
          <a:xfrm>
            <a:off x="7021616" y="6167438"/>
            <a:ext cx="750887" cy="19050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 name="Rettangolo 1">
            <a:extLst>
              <a:ext uri="{FF2B5EF4-FFF2-40B4-BE49-F238E27FC236}">
                <a16:creationId xmlns:a16="http://schemas.microsoft.com/office/drawing/2014/main" xmlns="" id="{A35B4BC5-8F75-4294-8B85-9E6A143F72D7}"/>
              </a:ext>
            </a:extLst>
          </p:cNvPr>
          <p:cNvSpPr/>
          <p:nvPr/>
        </p:nvSpPr>
        <p:spPr>
          <a:xfrm>
            <a:off x="7551491" y="134418"/>
            <a:ext cx="4342856" cy="830997"/>
          </a:xfrm>
          <a:prstGeom prst="rect">
            <a:avLst/>
          </a:prstGeom>
          <a:solidFill>
            <a:schemeClr val="bg1"/>
          </a:solidFill>
          <a:ln>
            <a:solidFill>
              <a:srgbClr val="C00000"/>
            </a:solidFill>
          </a:ln>
        </p:spPr>
        <p:txBody>
          <a:bodyPr wrap="none">
            <a:spAutoFit/>
          </a:bodyPr>
          <a:lstStyle/>
          <a:p>
            <a:pPr eaLnBrk="1" fontAlgn="auto" hangingPunct="1">
              <a:spcBef>
                <a:spcPts val="0"/>
              </a:spcBef>
              <a:spcAft>
                <a:spcPts val="0"/>
              </a:spcAft>
              <a:defRPr/>
            </a:pPr>
            <a:r>
              <a:rPr lang="fr-FR" sz="2400" b="1" dirty="0">
                <a:solidFill>
                  <a:prstClr val="black"/>
                </a:solidFill>
                <a:latin typeface="Calibri" panose="020F0502020204030204"/>
              </a:rPr>
              <a:t>Les </a:t>
            </a:r>
            <a:r>
              <a:rPr lang="fr-FR" sz="2400" b="1" dirty="0">
                <a:solidFill>
                  <a:prstClr val="black"/>
                </a:solidFill>
                <a:highlight>
                  <a:srgbClr val="FFFF00"/>
                </a:highlight>
                <a:latin typeface="Calibri" panose="020F0502020204030204"/>
              </a:rPr>
              <a:t>altérations placentaires </a:t>
            </a:r>
            <a:r>
              <a:rPr lang="fr-FR" sz="2400" dirty="0">
                <a:solidFill>
                  <a:prstClr val="black"/>
                </a:solidFill>
                <a:latin typeface="Calibri" panose="020F0502020204030204"/>
              </a:rPr>
              <a:t>sont </a:t>
            </a:r>
          </a:p>
          <a:p>
            <a:pPr eaLnBrk="1" fontAlgn="auto" hangingPunct="1">
              <a:spcBef>
                <a:spcPts val="0"/>
              </a:spcBef>
              <a:spcAft>
                <a:spcPts val="0"/>
              </a:spcAft>
              <a:defRPr/>
            </a:pPr>
            <a:r>
              <a:rPr lang="fr-FR" sz="2400" dirty="0">
                <a:solidFill>
                  <a:prstClr val="black"/>
                </a:solidFill>
                <a:latin typeface="Calibri" panose="020F0502020204030204"/>
              </a:rPr>
              <a:t>de plus en plus fréquentes</a:t>
            </a:r>
            <a:endParaRPr lang="it-IT" sz="2400" dirty="0">
              <a:solidFill>
                <a:prstClr val="black"/>
              </a:solidFill>
              <a:latin typeface="Calibri" panose="020F0502020204030204"/>
            </a:endParaRPr>
          </a:p>
        </p:txBody>
      </p:sp>
      <p:sp>
        <p:nvSpPr>
          <p:cNvPr id="4" name="Freccia in giù 3">
            <a:extLst>
              <a:ext uri="{FF2B5EF4-FFF2-40B4-BE49-F238E27FC236}">
                <a16:creationId xmlns:a16="http://schemas.microsoft.com/office/drawing/2014/main" xmlns="" id="{A4773DFD-ED48-497F-85C4-1CEACD12EC13}"/>
              </a:ext>
            </a:extLst>
          </p:cNvPr>
          <p:cNvSpPr/>
          <p:nvPr/>
        </p:nvSpPr>
        <p:spPr>
          <a:xfrm>
            <a:off x="3329044" y="3575050"/>
            <a:ext cx="271463" cy="654050"/>
          </a:xfrm>
          <a:prstGeom prst="downArrow">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t-IT">
              <a:solidFill>
                <a:prstClr val="white"/>
              </a:solidFill>
            </a:endParaRPr>
          </a:p>
        </p:txBody>
      </p:sp>
      <p:sp>
        <p:nvSpPr>
          <p:cNvPr id="8" name="Rombo 7">
            <a:extLst>
              <a:ext uri="{FF2B5EF4-FFF2-40B4-BE49-F238E27FC236}">
                <a16:creationId xmlns:a16="http://schemas.microsoft.com/office/drawing/2014/main" xmlns="" id="{9D540CC8-5D60-4270-8D56-10C0E5812696}"/>
              </a:ext>
            </a:extLst>
          </p:cNvPr>
          <p:cNvSpPr/>
          <p:nvPr/>
        </p:nvSpPr>
        <p:spPr>
          <a:xfrm>
            <a:off x="6938964" y="190504"/>
            <a:ext cx="576263" cy="619125"/>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t-IT" sz="2400" b="1" dirty="0">
                <a:solidFill>
                  <a:srgbClr val="FF0000"/>
                </a:solidFill>
              </a:rPr>
              <a:t>1</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Immagine 1">
            <a:extLst>
              <a:ext uri="{FF2B5EF4-FFF2-40B4-BE49-F238E27FC236}">
                <a16:creationId xmlns:a16="http://schemas.microsoft.com/office/drawing/2014/main" xmlns="" id="{1048A60F-5C1C-41BD-8EB4-81175F9505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552" y="214965"/>
            <a:ext cx="602932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9" name="Immagine 2">
            <a:extLst>
              <a:ext uri="{FF2B5EF4-FFF2-40B4-BE49-F238E27FC236}">
                <a16:creationId xmlns:a16="http://schemas.microsoft.com/office/drawing/2014/main" xmlns="" id="{A464ADD6-4BB8-4041-AC74-FEF98645F4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225" y="1038877"/>
            <a:ext cx="5962651"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0" name="Immagine 3">
            <a:extLst>
              <a:ext uri="{FF2B5EF4-FFF2-40B4-BE49-F238E27FC236}">
                <a16:creationId xmlns:a16="http://schemas.microsoft.com/office/drawing/2014/main" xmlns="" id="{0F649425-0EDB-4530-A176-0AE7961B9E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25" y="1651652"/>
            <a:ext cx="5962651"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a:extLst>
              <a:ext uri="{FF2B5EF4-FFF2-40B4-BE49-F238E27FC236}">
                <a16:creationId xmlns:a16="http://schemas.microsoft.com/office/drawing/2014/main" xmlns="" id="{66E5273E-3F0F-4C3F-A31C-FF573A4F74FB}"/>
              </a:ext>
            </a:extLst>
          </p:cNvPr>
          <p:cNvSpPr/>
          <p:nvPr/>
        </p:nvSpPr>
        <p:spPr>
          <a:xfrm>
            <a:off x="276225" y="4523788"/>
            <a:ext cx="11576051" cy="1754326"/>
          </a:xfrm>
          <a:prstGeom prst="rect">
            <a:avLst/>
          </a:prstGeom>
          <a:solidFill>
            <a:schemeClr val="bg1"/>
          </a:solidFill>
          <a:ln>
            <a:solidFill>
              <a:srgbClr val="C00000"/>
            </a:solidFill>
          </a:ln>
        </p:spPr>
        <p:txBody>
          <a:bodyPr>
            <a:spAutoFit/>
          </a:bodyPr>
          <a:lstStyle/>
          <a:p>
            <a:pPr>
              <a:defRPr/>
            </a:pPr>
            <a:r>
              <a:rPr lang="fr-FR" b="1" dirty="0" err="1">
                <a:highlight>
                  <a:srgbClr val="FFFF00"/>
                </a:highlight>
              </a:rPr>
              <a:t>Taranto</a:t>
            </a:r>
            <a:r>
              <a:rPr lang="fr-FR" b="1" dirty="0">
                <a:highlight>
                  <a:srgbClr val="FFFF00"/>
                </a:highlight>
              </a:rPr>
              <a:t> est devenue la capitale de l'acier grâce à la plus grande aciérie d'Europe</a:t>
            </a:r>
            <a:r>
              <a:rPr lang="fr-FR" dirty="0"/>
              <a:t>, mais a également payé </a:t>
            </a:r>
            <a:r>
              <a:rPr lang="fr-FR" b="1" u="sng" dirty="0">
                <a:highlight>
                  <a:srgbClr val="FFFF00"/>
                </a:highlight>
              </a:rPr>
              <a:t>un prix très élevé en termes de pollution. L'usine d'Ilva est presque deux fois plus grande que la ville de Tarente</a:t>
            </a:r>
            <a:r>
              <a:rPr lang="fr-FR" dirty="0"/>
              <a:t>. Ses dimensions énormes ont conditionné la relation entre l'usine et la ville. Pour le construire, des milliers d'oliviers ont été explantés et la mémoire historique de la zone proche du quartier </a:t>
            </a:r>
            <a:r>
              <a:rPr lang="fr-FR" dirty="0" err="1"/>
              <a:t>Tamburi</a:t>
            </a:r>
            <a:r>
              <a:rPr lang="fr-FR" dirty="0"/>
              <a:t> a été presque effacée ... Ces derniers mois, </a:t>
            </a:r>
            <a:r>
              <a:rPr lang="fr-FR" b="1" dirty="0">
                <a:highlight>
                  <a:srgbClr val="FFFF00"/>
                </a:highlight>
              </a:rPr>
              <a:t>un examen médico-épidémiologique réalisé dans le cadre d'une procédure judiciaire a permis d'établir une corrélation entre émissions nocives, maladies et mort ....</a:t>
            </a:r>
            <a:endParaRPr lang="it-IT" b="1" dirty="0">
              <a:highlight>
                <a:srgbClr val="FFFF00"/>
              </a:highlight>
            </a:endParaRPr>
          </a:p>
        </p:txBody>
      </p:sp>
      <p:pic>
        <p:nvPicPr>
          <p:cNvPr id="45062" name="Immagine 5">
            <a:extLst>
              <a:ext uri="{FF2B5EF4-FFF2-40B4-BE49-F238E27FC236}">
                <a16:creationId xmlns:a16="http://schemas.microsoft.com/office/drawing/2014/main" xmlns="" id="{06D1C1E1-1F6D-4654-9308-A335D49185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2022" y="214313"/>
            <a:ext cx="5630863"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3" name="Immagine 6">
            <a:extLst>
              <a:ext uri="{FF2B5EF4-FFF2-40B4-BE49-F238E27FC236}">
                <a16:creationId xmlns:a16="http://schemas.microsoft.com/office/drawing/2014/main" xmlns="" id="{74843666-9186-44FD-BE5F-2284A379330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907482">
            <a:off x="5872163" y="3019425"/>
            <a:ext cx="39243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Immagine 1">
            <a:extLst>
              <a:ext uri="{FF2B5EF4-FFF2-40B4-BE49-F238E27FC236}">
                <a16:creationId xmlns:a16="http://schemas.microsoft.com/office/drawing/2014/main" xmlns="" id="{BC558D79-91AD-4A4B-895A-18BA92C1FA2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5723" y="2424113"/>
            <a:ext cx="9920287" cy="421005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pic>
        <p:nvPicPr>
          <p:cNvPr id="46083" name="Immagine 2">
            <a:extLst>
              <a:ext uri="{FF2B5EF4-FFF2-40B4-BE49-F238E27FC236}">
                <a16:creationId xmlns:a16="http://schemas.microsoft.com/office/drawing/2014/main" xmlns="" id="{615344F5-3941-463A-A46E-7A15C11F5C6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0513" y="223841"/>
            <a:ext cx="8153400" cy="1501775"/>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pic>
        <p:nvPicPr>
          <p:cNvPr id="46084" name="Immagine 3">
            <a:extLst>
              <a:ext uri="{FF2B5EF4-FFF2-40B4-BE49-F238E27FC236}">
                <a16:creationId xmlns:a16="http://schemas.microsoft.com/office/drawing/2014/main" xmlns="" id="{6510104D-B7F8-471B-B255-1CFFF38E3F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89" y="2058052"/>
            <a:ext cx="52990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a:extLst>
              <a:ext uri="{FF2B5EF4-FFF2-40B4-BE49-F238E27FC236}">
                <a16:creationId xmlns:a16="http://schemas.microsoft.com/office/drawing/2014/main" xmlns="" id="{0CCE9A7D-7238-453A-BF44-3D77C99C8911}"/>
              </a:ext>
            </a:extLst>
          </p:cNvPr>
          <p:cNvSpPr/>
          <p:nvPr/>
        </p:nvSpPr>
        <p:spPr>
          <a:xfrm>
            <a:off x="5805489" y="1428573"/>
            <a:ext cx="6096000" cy="646331"/>
          </a:xfrm>
          <a:prstGeom prst="rect">
            <a:avLst/>
          </a:prstGeom>
          <a:solidFill>
            <a:schemeClr val="bg1"/>
          </a:solidFill>
          <a:ln>
            <a:solidFill>
              <a:srgbClr val="C00000"/>
            </a:solidFill>
          </a:ln>
        </p:spPr>
        <p:txBody>
          <a:bodyPr>
            <a:spAutoFit/>
          </a:bodyPr>
          <a:lstStyle/>
          <a:p>
            <a:pPr>
              <a:defRPr/>
            </a:pPr>
            <a:r>
              <a:rPr lang="fr-FR" dirty="0">
                <a:highlight>
                  <a:srgbClr val="FFFF00"/>
                </a:highlight>
              </a:rPr>
              <a:t>A </a:t>
            </a:r>
            <a:r>
              <a:rPr lang="fr-FR" dirty="0" err="1">
                <a:highlight>
                  <a:srgbClr val="FFFF00"/>
                </a:highlight>
              </a:rPr>
              <a:t>Taranto</a:t>
            </a:r>
            <a:r>
              <a:rPr lang="fr-FR" dirty="0">
                <a:highlight>
                  <a:srgbClr val="FFFF00"/>
                </a:highlight>
              </a:rPr>
              <a:t>, </a:t>
            </a:r>
            <a:r>
              <a:rPr lang="fr-FR" u="sng" dirty="0">
                <a:effectLst>
                  <a:outerShdw blurRad="38100" dist="38100" dir="2700000" algn="tl">
                    <a:srgbClr val="000000">
                      <a:alpha val="43137"/>
                    </a:srgbClr>
                  </a:outerShdw>
                </a:effectLst>
                <a:highlight>
                  <a:srgbClr val="FFFF00"/>
                </a:highlight>
              </a:rPr>
              <a:t>30% d'enfants de plus que dans les autres villes </a:t>
            </a:r>
            <a:r>
              <a:rPr lang="fr-FR" dirty="0">
                <a:highlight>
                  <a:srgbClr val="FFFF00"/>
                </a:highlight>
              </a:rPr>
              <a:t>tombent malades et meurent du </a:t>
            </a:r>
            <a:r>
              <a:rPr lang="fr-FR" u="sng" dirty="0">
                <a:highlight>
                  <a:srgbClr val="FFFF00"/>
                </a:highlight>
              </a:rPr>
              <a:t>cancer</a:t>
            </a:r>
            <a:endParaRPr lang="it-IT" u="sng" dirty="0">
              <a:highlight>
                <a:srgbClr val="FFFF00"/>
              </a:highlight>
            </a:endParaRPr>
          </a:p>
        </p:txBody>
      </p:sp>
      <p:sp>
        <p:nvSpPr>
          <p:cNvPr id="6" name="Rettangolo 5">
            <a:extLst>
              <a:ext uri="{FF2B5EF4-FFF2-40B4-BE49-F238E27FC236}">
                <a16:creationId xmlns:a16="http://schemas.microsoft.com/office/drawing/2014/main" xmlns="" id="{C6BC2CD5-B6CF-42BB-9E42-DEA0C1C5E343}"/>
              </a:ext>
            </a:extLst>
          </p:cNvPr>
          <p:cNvSpPr/>
          <p:nvPr/>
        </p:nvSpPr>
        <p:spPr>
          <a:xfrm>
            <a:off x="3071813" y="5702109"/>
            <a:ext cx="9120187" cy="369332"/>
          </a:xfrm>
          <a:prstGeom prst="rect">
            <a:avLst/>
          </a:prstGeom>
          <a:solidFill>
            <a:schemeClr val="bg1"/>
          </a:solidFill>
          <a:ln>
            <a:solidFill>
              <a:srgbClr val="C00000"/>
            </a:solidFill>
          </a:ln>
        </p:spPr>
        <p:txBody>
          <a:bodyPr>
            <a:spAutoFit/>
          </a:bodyPr>
          <a:lstStyle/>
          <a:p>
            <a:pPr>
              <a:defRPr/>
            </a:pPr>
            <a:r>
              <a:rPr lang="fr-FR" dirty="0"/>
              <a:t>A </a:t>
            </a:r>
            <a:r>
              <a:rPr lang="fr-FR" dirty="0" err="1"/>
              <a:t>Taranto</a:t>
            </a:r>
            <a:r>
              <a:rPr lang="fr-FR" dirty="0"/>
              <a:t>, la </a:t>
            </a:r>
            <a:r>
              <a:rPr lang="fr-FR" b="1" dirty="0">
                <a:highlight>
                  <a:srgbClr val="FFFF00"/>
                </a:highlight>
              </a:rPr>
              <a:t>nouvelle alarme du ministère: l'autisme augmente chez les enfants </a:t>
            </a:r>
            <a:endParaRPr lang="it-IT" b="1" dirty="0">
              <a:highlight>
                <a:srgbClr val="FFFF00"/>
              </a:highlight>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Segnaposto contenuto 3">
            <a:extLst>
              <a:ext uri="{FF2B5EF4-FFF2-40B4-BE49-F238E27FC236}">
                <a16:creationId xmlns:a16="http://schemas.microsoft.com/office/drawing/2014/main" xmlns="" id="{A9434993-CD43-4F48-886E-09CBB710849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28625" y="1226202"/>
            <a:ext cx="7569200" cy="3495675"/>
          </a:xfrm>
        </p:spPr>
      </p:pic>
      <p:sp>
        <p:nvSpPr>
          <p:cNvPr id="5" name="Rettangolo 4">
            <a:extLst>
              <a:ext uri="{FF2B5EF4-FFF2-40B4-BE49-F238E27FC236}">
                <a16:creationId xmlns:a16="http://schemas.microsoft.com/office/drawing/2014/main" xmlns="" id="{0160259A-EFF8-4D30-AC1C-548992D8F070}"/>
              </a:ext>
            </a:extLst>
          </p:cNvPr>
          <p:cNvSpPr/>
          <p:nvPr/>
        </p:nvSpPr>
        <p:spPr>
          <a:xfrm>
            <a:off x="6567922" y="320975"/>
            <a:ext cx="5624513" cy="2554545"/>
          </a:xfrm>
          <a:prstGeom prst="rect">
            <a:avLst/>
          </a:prstGeom>
          <a:solidFill>
            <a:schemeClr val="bg1"/>
          </a:solidFill>
          <a:ln>
            <a:solidFill>
              <a:srgbClr val="C00000"/>
            </a:solidFill>
          </a:ln>
        </p:spPr>
        <p:txBody>
          <a:bodyPr>
            <a:spAutoFit/>
          </a:bodyPr>
          <a:lstStyle/>
          <a:p>
            <a:pPr eaLnBrk="1" fontAlgn="auto" hangingPunct="1">
              <a:spcBef>
                <a:spcPts val="0"/>
              </a:spcBef>
              <a:spcAft>
                <a:spcPts val="0"/>
              </a:spcAft>
              <a:defRPr/>
            </a:pPr>
            <a:r>
              <a:rPr lang="fr-FR" sz="2000" b="1" i="1" u="sng" dirty="0">
                <a:solidFill>
                  <a:prstClr val="black"/>
                </a:solidFill>
                <a:highlight>
                  <a:srgbClr val="FFFF00"/>
                </a:highlight>
                <a:latin typeface="Calibri" panose="020F0502020204030204"/>
              </a:rPr>
              <a:t>Le placenta est une "éponge" qui absorbe et accumule des traces de pesticides </a:t>
            </a:r>
            <a:r>
              <a:rPr lang="fr-FR" sz="2000" b="1" dirty="0">
                <a:solidFill>
                  <a:prstClr val="black"/>
                </a:solidFill>
                <a:highlight>
                  <a:srgbClr val="FFFF00"/>
                </a:highlight>
                <a:latin typeface="Calibri" panose="020F0502020204030204"/>
              </a:rPr>
              <a:t>présents dans la chaîne alimentaire.</a:t>
            </a:r>
            <a:r>
              <a:rPr lang="fr-FR" sz="2000" dirty="0">
                <a:solidFill>
                  <a:prstClr val="black"/>
                </a:solidFill>
                <a:latin typeface="Calibri" panose="020F0502020204030204"/>
              </a:rPr>
              <a:t> </a:t>
            </a:r>
          </a:p>
          <a:p>
            <a:pPr eaLnBrk="1" fontAlgn="auto" hangingPunct="1">
              <a:spcBef>
                <a:spcPts val="0"/>
              </a:spcBef>
              <a:spcAft>
                <a:spcPts val="0"/>
              </a:spcAft>
              <a:defRPr/>
            </a:pPr>
            <a:endParaRPr lang="fr-FR" sz="2000" dirty="0">
              <a:solidFill>
                <a:prstClr val="black"/>
              </a:solidFill>
              <a:latin typeface="Calibri" panose="020F0502020204030204"/>
            </a:endParaRPr>
          </a:p>
          <a:p>
            <a:pPr eaLnBrk="1" fontAlgn="auto" hangingPunct="1">
              <a:spcBef>
                <a:spcPts val="0"/>
              </a:spcBef>
              <a:spcAft>
                <a:spcPts val="0"/>
              </a:spcAft>
              <a:defRPr/>
            </a:pPr>
            <a:r>
              <a:rPr lang="fr-FR" sz="2000" dirty="0">
                <a:solidFill>
                  <a:prstClr val="black"/>
                </a:solidFill>
                <a:latin typeface="Calibri" panose="020F0502020204030204"/>
              </a:rPr>
              <a:t>Malheureusement, </a:t>
            </a:r>
            <a:r>
              <a:rPr lang="fr-FR" sz="2000" b="1" i="1" u="sng" dirty="0">
                <a:solidFill>
                  <a:prstClr val="black"/>
                </a:solidFill>
                <a:highlight>
                  <a:srgbClr val="FFFF00"/>
                </a:highlight>
                <a:latin typeface="Calibri" panose="020F0502020204030204"/>
              </a:rPr>
              <a:t>100% des femmes enceintes logent dans leur placenta au moins un type de ces substances toxiques et cancérigènes </a:t>
            </a:r>
            <a:r>
              <a:rPr lang="fr-FR" sz="2000" dirty="0">
                <a:solidFill>
                  <a:prstClr val="black"/>
                </a:solidFill>
                <a:latin typeface="Calibri" panose="020F0502020204030204"/>
              </a:rPr>
              <a:t>maintenant </a:t>
            </a:r>
            <a:r>
              <a:rPr lang="fr-FR" sz="2000" b="1" dirty="0">
                <a:solidFill>
                  <a:prstClr val="black"/>
                </a:solidFill>
                <a:highlight>
                  <a:srgbClr val="FFFF00"/>
                </a:highlight>
                <a:latin typeface="Calibri" panose="020F0502020204030204"/>
              </a:rPr>
              <a:t>omniprésentes</a:t>
            </a:r>
            <a:endParaRPr lang="it-IT" sz="2000" b="1" dirty="0">
              <a:solidFill>
                <a:prstClr val="black"/>
              </a:solidFill>
              <a:highlight>
                <a:srgbClr val="FFFF00"/>
              </a:highlight>
              <a:latin typeface="Calibri" panose="020F0502020204030204"/>
            </a:endParaRPr>
          </a:p>
        </p:txBody>
      </p:sp>
      <p:pic>
        <p:nvPicPr>
          <p:cNvPr id="47108" name="Immagine 8">
            <a:extLst>
              <a:ext uri="{FF2B5EF4-FFF2-40B4-BE49-F238E27FC236}">
                <a16:creationId xmlns:a16="http://schemas.microsoft.com/office/drawing/2014/main" xmlns="" id="{35A596D3-BAA1-41E2-8D42-6C8EC0EEF7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1013" y="3723340"/>
            <a:ext cx="3276600" cy="262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Segnaposto contenuto 4">
            <a:extLst>
              <a:ext uri="{FF2B5EF4-FFF2-40B4-BE49-F238E27FC236}">
                <a16:creationId xmlns:a16="http://schemas.microsoft.com/office/drawing/2014/main" xmlns="" id="{7409C4B6-D76B-4E54-85B9-2F0F64F99FDE}"/>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434" y="0"/>
            <a:ext cx="10385425" cy="1600200"/>
          </a:xfrm>
        </p:spPr>
      </p:pic>
      <p:pic>
        <p:nvPicPr>
          <p:cNvPr id="48131" name="Immagine 5">
            <a:extLst>
              <a:ext uri="{FF2B5EF4-FFF2-40B4-BE49-F238E27FC236}">
                <a16:creationId xmlns:a16="http://schemas.microsoft.com/office/drawing/2014/main" xmlns="" id="{D1605E3B-3F83-4FE8-B265-1D35597AA6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1700865"/>
            <a:ext cx="10567988" cy="241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Immagine 7">
            <a:extLst>
              <a:ext uri="{FF2B5EF4-FFF2-40B4-BE49-F238E27FC236}">
                <a16:creationId xmlns:a16="http://schemas.microsoft.com/office/drawing/2014/main" xmlns="" id="{0560FEED-1BB6-40CC-A3D1-CFC36656B0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5276" y="1572277"/>
            <a:ext cx="14065251" cy="650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ttangolo 8">
            <a:extLst>
              <a:ext uri="{FF2B5EF4-FFF2-40B4-BE49-F238E27FC236}">
                <a16:creationId xmlns:a16="http://schemas.microsoft.com/office/drawing/2014/main" xmlns="" id="{ABEACBBB-8D9A-44D3-B8BE-BD7CAEEFFDBB}"/>
              </a:ext>
            </a:extLst>
          </p:cNvPr>
          <p:cNvSpPr/>
          <p:nvPr/>
        </p:nvSpPr>
        <p:spPr>
          <a:xfrm>
            <a:off x="299033" y="4393963"/>
            <a:ext cx="7700963" cy="2585323"/>
          </a:xfrm>
          <a:prstGeom prst="rect">
            <a:avLst/>
          </a:prstGeom>
          <a:solidFill>
            <a:schemeClr val="bg1"/>
          </a:solidFill>
          <a:ln>
            <a:solidFill>
              <a:srgbClr val="C00000"/>
            </a:solidFill>
          </a:ln>
        </p:spPr>
        <p:txBody>
          <a:bodyPr>
            <a:spAutoFit/>
          </a:bodyPr>
          <a:lstStyle/>
          <a:p>
            <a:pPr eaLnBrk="1" fontAlgn="auto" hangingPunct="1">
              <a:spcBef>
                <a:spcPts val="0"/>
              </a:spcBef>
              <a:spcAft>
                <a:spcPts val="0"/>
              </a:spcAft>
              <a:defRPr/>
            </a:pPr>
            <a:r>
              <a:rPr lang="fr-FR" b="1" dirty="0">
                <a:solidFill>
                  <a:prstClr val="black"/>
                </a:solidFill>
                <a:highlight>
                  <a:srgbClr val="FFFF00"/>
                </a:highlight>
                <a:latin typeface="Calibri" panose="020F0502020204030204"/>
              </a:rPr>
              <a:t>Les scientifiques ont constaté que tous les xénobiotiques traversaient la barrière placentaire </a:t>
            </a:r>
            <a:r>
              <a:rPr lang="fr-FR" dirty="0">
                <a:solidFill>
                  <a:prstClr val="black"/>
                </a:solidFill>
                <a:latin typeface="Calibri" panose="020F0502020204030204"/>
              </a:rPr>
              <a:t>par diffusion passive et atteignaient le fœtus, le DCB (</a:t>
            </a:r>
            <a:r>
              <a:rPr lang="it-IT" dirty="0" err="1">
                <a:solidFill>
                  <a:prstClr val="black"/>
                </a:solidFill>
                <a:latin typeface="Calibri" panose="020F0502020204030204"/>
              </a:rPr>
              <a:t>dichlorobenzène</a:t>
            </a:r>
            <a:r>
              <a:rPr lang="it-IT" dirty="0">
                <a:solidFill>
                  <a:prstClr val="black"/>
                </a:solidFill>
                <a:latin typeface="Calibri" panose="020F0502020204030204"/>
              </a:rPr>
              <a:t>) </a:t>
            </a:r>
            <a:r>
              <a:rPr lang="fr-FR" dirty="0">
                <a:solidFill>
                  <a:prstClr val="black"/>
                </a:solidFill>
                <a:latin typeface="Calibri" panose="020F0502020204030204"/>
              </a:rPr>
              <a:t>étant celui se diffusant le plus rapidement. </a:t>
            </a:r>
            <a:br>
              <a:rPr lang="fr-FR" dirty="0">
                <a:solidFill>
                  <a:prstClr val="black"/>
                </a:solidFill>
                <a:latin typeface="Calibri" panose="020F0502020204030204"/>
              </a:rPr>
            </a:br>
            <a:r>
              <a:rPr lang="fr-FR" b="1" u="sng" dirty="0">
                <a:solidFill>
                  <a:prstClr val="black"/>
                </a:solidFill>
                <a:effectLst>
                  <a:outerShdw blurRad="38100" dist="38100" dir="2700000" algn="tl">
                    <a:srgbClr val="000000">
                      <a:alpha val="43137"/>
                    </a:srgbClr>
                  </a:outerShdw>
                </a:effectLst>
                <a:highlight>
                  <a:srgbClr val="FFFF00"/>
                </a:highlight>
                <a:latin typeface="Calibri" panose="020F0502020204030204"/>
              </a:rPr>
              <a:t>Dans les principaux organes de fœtus, la concentration de certains de ces pesticides était plus élevée que dans les organes maternels </a:t>
            </a:r>
            <a:r>
              <a:rPr lang="fr-FR" dirty="0">
                <a:solidFill>
                  <a:prstClr val="black"/>
                </a:solidFill>
                <a:latin typeface="Calibri" panose="020F0502020204030204"/>
              </a:rPr>
              <a:t>correspondants. Notamment dans </a:t>
            </a:r>
            <a:r>
              <a:rPr lang="fr-FR" b="1" dirty="0">
                <a:solidFill>
                  <a:prstClr val="black"/>
                </a:solidFill>
                <a:highlight>
                  <a:srgbClr val="FFFF00"/>
                </a:highlight>
                <a:latin typeface="Calibri" panose="020F0502020204030204"/>
              </a:rPr>
              <a:t>le sang, la rate, la moelle osseuse, le cerveau et le foie. </a:t>
            </a:r>
          </a:p>
          <a:p>
            <a:pPr eaLnBrk="1" fontAlgn="auto" hangingPunct="1">
              <a:spcBef>
                <a:spcPts val="0"/>
              </a:spcBef>
              <a:spcAft>
                <a:spcPts val="0"/>
              </a:spcAft>
              <a:defRPr/>
            </a:pPr>
            <a:r>
              <a:rPr lang="fr-FR" dirty="0">
                <a:solidFill>
                  <a:prstClr val="black"/>
                </a:solidFill>
                <a:latin typeface="Calibri" panose="020F0502020204030204"/>
              </a:rPr>
              <a:t>Les implications de cette recherche sont d'une grande portée car </a:t>
            </a:r>
            <a:r>
              <a:rPr lang="fr-FR" b="1" u="sng" dirty="0">
                <a:solidFill>
                  <a:prstClr val="black"/>
                </a:solidFill>
                <a:effectLst>
                  <a:outerShdw blurRad="38100" dist="38100" dir="2700000" algn="tl">
                    <a:srgbClr val="000000">
                      <a:alpha val="43137"/>
                    </a:srgbClr>
                  </a:outerShdw>
                </a:effectLst>
                <a:highlight>
                  <a:srgbClr val="FFFF00"/>
                </a:highlight>
                <a:latin typeface="Calibri" panose="020F0502020204030204"/>
              </a:rPr>
              <a:t>l'accumulation de composés organochlorés dans les tissus fœtaux pourrait avoir une incidence sur le développement des systèmes immunitaire et nerveux</a:t>
            </a:r>
            <a:r>
              <a:rPr lang="fr-FR" b="1" u="sng" dirty="0">
                <a:solidFill>
                  <a:prstClr val="black"/>
                </a:solidFill>
                <a:highlight>
                  <a:srgbClr val="FFFF00"/>
                </a:highlight>
                <a:latin typeface="Calibri" panose="020F0502020204030204"/>
              </a:rPr>
              <a:t> </a:t>
            </a:r>
            <a:r>
              <a:rPr lang="fr-FR" dirty="0">
                <a:solidFill>
                  <a:prstClr val="black"/>
                </a:solidFill>
                <a:latin typeface="Calibri" panose="020F0502020204030204"/>
              </a:rPr>
              <a:t>de l'enfant à naître. </a:t>
            </a:r>
            <a:endParaRPr lang="it-IT" dirty="0">
              <a:solidFill>
                <a:prstClr val="black"/>
              </a:solidFill>
              <a:latin typeface="Calibri" panose="020F0502020204030204"/>
            </a:endParaRPr>
          </a:p>
        </p:txBody>
      </p:sp>
      <p:sp>
        <p:nvSpPr>
          <p:cNvPr id="48134" name="Rettangolo 9">
            <a:extLst>
              <a:ext uri="{FF2B5EF4-FFF2-40B4-BE49-F238E27FC236}">
                <a16:creationId xmlns:a16="http://schemas.microsoft.com/office/drawing/2014/main" xmlns="" id="{892A9072-2F7B-4DED-9FD4-AEB822477A1D}"/>
              </a:ext>
            </a:extLst>
          </p:cNvPr>
          <p:cNvSpPr>
            <a:spLocks noChangeArrowheads="1"/>
          </p:cNvSpPr>
          <p:nvPr/>
        </p:nvSpPr>
        <p:spPr bwMode="auto">
          <a:xfrm>
            <a:off x="4687888" y="265113"/>
            <a:ext cx="4902368" cy="369332"/>
          </a:xfrm>
          <a:prstGeom prst="rect">
            <a:avLst/>
          </a:prstGeom>
          <a:solidFill>
            <a:schemeClr val="bg1"/>
          </a:solidFill>
          <a:ln w="9525">
            <a:solidFill>
              <a:srgbClr val="C00000"/>
            </a:solidFill>
            <a:miter lim="800000"/>
            <a:headEnd/>
            <a:tailEnd/>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it-IT" altLang="it-IT" sz="1800">
                <a:solidFill>
                  <a:srgbClr val="000000"/>
                </a:solidFill>
              </a:rPr>
              <a:t>https://cordis.europa.eu/result/rcn/84240_fr.html</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Immagine 1">
            <a:extLst>
              <a:ext uri="{FF2B5EF4-FFF2-40B4-BE49-F238E27FC236}">
                <a16:creationId xmlns:a16="http://schemas.microsoft.com/office/drawing/2014/main" xmlns="" id="{91ADF38E-404E-4ABB-AB46-AF5AD0066F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 y="0"/>
            <a:ext cx="4467225"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5" name="Immagine 2">
            <a:extLst>
              <a:ext uri="{FF2B5EF4-FFF2-40B4-BE49-F238E27FC236}">
                <a16:creationId xmlns:a16="http://schemas.microsoft.com/office/drawing/2014/main" xmlns="" id="{3082FA29-953D-4C99-9637-EB2E231108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7413" y="0"/>
            <a:ext cx="2414587"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6" name="Immagine 3">
            <a:extLst>
              <a:ext uri="{FF2B5EF4-FFF2-40B4-BE49-F238E27FC236}">
                <a16:creationId xmlns:a16="http://schemas.microsoft.com/office/drawing/2014/main" xmlns="" id="{955F4856-CB3E-4337-BA93-A4B21D6F3F1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4788" y="1778652"/>
            <a:ext cx="7781925" cy="2189163"/>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sp>
        <p:nvSpPr>
          <p:cNvPr id="5" name="Rettangolo 4">
            <a:extLst>
              <a:ext uri="{FF2B5EF4-FFF2-40B4-BE49-F238E27FC236}">
                <a16:creationId xmlns:a16="http://schemas.microsoft.com/office/drawing/2014/main" xmlns="" id="{C4ACD992-FE74-4586-A427-6AC788B80808}"/>
              </a:ext>
            </a:extLst>
          </p:cNvPr>
          <p:cNvSpPr/>
          <p:nvPr/>
        </p:nvSpPr>
        <p:spPr>
          <a:xfrm>
            <a:off x="0" y="4183063"/>
            <a:ext cx="12034840" cy="2308324"/>
          </a:xfrm>
          <a:prstGeom prst="rect">
            <a:avLst/>
          </a:prstGeom>
          <a:ln>
            <a:solidFill>
              <a:srgbClr val="C00000"/>
            </a:solidFill>
          </a:ln>
        </p:spPr>
        <p:txBody>
          <a:bodyPr>
            <a:spAutoFit/>
          </a:bodyPr>
          <a:lstStyle/>
          <a:p>
            <a:pPr>
              <a:defRPr/>
            </a:pPr>
            <a:r>
              <a:rPr lang="fr-FR" b="1" dirty="0"/>
              <a:t>Le chlordécone est un pesticide organochloré qui a été largement utilisé …dans les Antilles françaises. Les données de l'étude de cohorte mère-enfant </a:t>
            </a:r>
            <a:r>
              <a:rPr lang="fr-FR" b="1" dirty="0" err="1"/>
              <a:t>Timoun</a:t>
            </a:r>
            <a:r>
              <a:rPr lang="fr-FR" b="1" dirty="0"/>
              <a:t> réalisée en Guadeloupe entre 2004 et 2007 </a:t>
            </a:r>
            <a:r>
              <a:rPr lang="fr-FR" dirty="0"/>
              <a:t>ont permis d'examiner les </a:t>
            </a:r>
            <a:r>
              <a:rPr lang="fr-FR" b="1" dirty="0">
                <a:highlight>
                  <a:srgbClr val="FFFF00"/>
                </a:highlight>
              </a:rPr>
              <a:t>associations de concentrations de chlordécone dans le plasma maternel avec la durée de gestation et le taux de prématurité chez 818 femmes enceintes</a:t>
            </a:r>
            <a:r>
              <a:rPr lang="fr-FR" dirty="0"/>
              <a:t>…</a:t>
            </a:r>
            <a:r>
              <a:rPr lang="fr-FR" b="1" dirty="0">
                <a:highlight>
                  <a:srgbClr val="FFFF00"/>
                </a:highlight>
              </a:rPr>
              <a:t>Une augmentation de 1-log10 de la concentration de chlordécone a été associée à une diminution de la durée de gestation (-0,27 semaines, intervalle de confiance à 95%: -0,50, -0,03) et à un risque accru d'accouchement prématuré (60%; 130). </a:t>
            </a:r>
            <a:r>
              <a:rPr lang="fr-FR" dirty="0"/>
              <a:t>…</a:t>
            </a:r>
          </a:p>
          <a:p>
            <a:pPr>
              <a:defRPr/>
            </a:pPr>
            <a:r>
              <a:rPr lang="fr-FR" dirty="0"/>
              <a:t>Ces résultats sont pertinents pour la santé publique </a:t>
            </a:r>
            <a:r>
              <a:rPr lang="fr-FR" b="1" dirty="0">
                <a:highlight>
                  <a:srgbClr val="FFFF00"/>
                </a:highlight>
              </a:rPr>
              <a:t>en raison de la persistance prolongée du chlordécone dans l'environnement et du </a:t>
            </a:r>
            <a:r>
              <a:rPr lang="fr-FR" b="1" u="sng" dirty="0">
                <a:effectLst>
                  <a:outerShdw blurRad="38100" dist="38100" dir="2700000" algn="tl">
                    <a:srgbClr val="000000">
                      <a:alpha val="43137"/>
                    </a:srgbClr>
                  </a:outerShdw>
                </a:effectLst>
                <a:highlight>
                  <a:srgbClr val="FFFF00"/>
                </a:highlight>
              </a:rPr>
              <a:t>taux élevé de naissances prématurées dans cette population.</a:t>
            </a:r>
            <a:endParaRPr lang="it-IT" b="1" u="sng" dirty="0">
              <a:effectLst>
                <a:outerShdw blurRad="38100" dist="38100" dir="2700000" algn="tl">
                  <a:srgbClr val="000000">
                    <a:alpha val="43137"/>
                  </a:srgbClr>
                </a:outerShdw>
              </a:effectLst>
              <a:highlight>
                <a:srgbClr val="FFFF00"/>
              </a:highlight>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26981BED-4EDF-4ACE-9FEB-7D1DBB83E24D}"/>
              </a:ext>
            </a:extLst>
          </p:cNvPr>
          <p:cNvSpPr>
            <a:spLocks noGrp="1"/>
          </p:cNvSpPr>
          <p:nvPr>
            <p:ph idx="4294967295"/>
          </p:nvPr>
        </p:nvSpPr>
        <p:spPr>
          <a:xfrm>
            <a:off x="100015" y="368300"/>
            <a:ext cx="6743700" cy="2046288"/>
          </a:xfrm>
          <a:ln>
            <a:solidFill>
              <a:srgbClr val="C00000"/>
            </a:solidFill>
          </a:ln>
          <a:extLst/>
        </p:spPr>
        <p:txBody>
          <a:bodyPr>
            <a:normAutofit/>
          </a:bodyPr>
          <a:lstStyle/>
          <a:p>
            <a:pPr marL="0" indent="0">
              <a:buFont typeface="Arial" panose="020B0604020202020204" pitchFamily="34" charset="0"/>
              <a:buNone/>
              <a:defRPr/>
            </a:pPr>
            <a:r>
              <a:rPr lang="fr-FR" sz="2000" dirty="0"/>
              <a:t>L'INSERM définit aujourd'hui </a:t>
            </a:r>
            <a:r>
              <a:rPr lang="fr-FR" sz="2000" b="1" dirty="0">
                <a:highlight>
                  <a:srgbClr val="FFFF00"/>
                </a:highlight>
              </a:rPr>
              <a:t>différents stades de prématurité </a:t>
            </a:r>
            <a:r>
              <a:rPr lang="fr-FR" sz="2000" dirty="0"/>
              <a:t>:</a:t>
            </a:r>
          </a:p>
          <a:p>
            <a:pPr marL="0" indent="0">
              <a:buFont typeface="Arial" panose="020B0604020202020204" pitchFamily="34" charset="0"/>
              <a:buNone/>
              <a:defRPr/>
            </a:pPr>
            <a:r>
              <a:rPr lang="fr-FR" sz="2000" dirty="0"/>
              <a:t>    faiblement prématurés (de 35 à 37 SA),</a:t>
            </a:r>
          </a:p>
          <a:p>
            <a:pPr marL="0" indent="0">
              <a:buFont typeface="Arial" panose="020B0604020202020204" pitchFamily="34" charset="0"/>
              <a:buNone/>
              <a:defRPr/>
            </a:pPr>
            <a:r>
              <a:rPr lang="fr-FR" sz="2000" dirty="0"/>
              <a:t>    modérément prématurés (de 32 à 34 SA),</a:t>
            </a:r>
          </a:p>
          <a:p>
            <a:pPr marL="0" indent="0">
              <a:buFont typeface="Arial" panose="020B0604020202020204" pitchFamily="34" charset="0"/>
              <a:buNone/>
              <a:defRPr/>
            </a:pPr>
            <a:r>
              <a:rPr lang="fr-FR" sz="2000" dirty="0"/>
              <a:t>    </a:t>
            </a:r>
            <a:r>
              <a:rPr lang="fr-FR" sz="2000" b="1" dirty="0">
                <a:highlight>
                  <a:srgbClr val="FFFF00"/>
                </a:highlight>
              </a:rPr>
              <a:t>grands prématurés (de 27 à 31 SA),</a:t>
            </a:r>
          </a:p>
          <a:p>
            <a:pPr marL="0" indent="0">
              <a:buFont typeface="Arial" panose="020B0604020202020204" pitchFamily="34" charset="0"/>
              <a:buNone/>
              <a:defRPr/>
            </a:pPr>
            <a:r>
              <a:rPr lang="fr-FR" sz="2000" b="1" dirty="0">
                <a:highlight>
                  <a:srgbClr val="FFFF00"/>
                </a:highlight>
              </a:rPr>
              <a:t>    extrêmes prématurés (de 22 à 26 SA)</a:t>
            </a:r>
            <a:endParaRPr lang="it-IT" sz="2000" b="1" dirty="0">
              <a:highlight>
                <a:srgbClr val="FFFF00"/>
              </a:highlight>
            </a:endParaRPr>
          </a:p>
        </p:txBody>
      </p:sp>
      <p:pic>
        <p:nvPicPr>
          <p:cNvPr id="50179" name="Immagine 4">
            <a:extLst>
              <a:ext uri="{FF2B5EF4-FFF2-40B4-BE49-F238E27FC236}">
                <a16:creationId xmlns:a16="http://schemas.microsoft.com/office/drawing/2014/main" xmlns="" id="{2954EF56-79C8-4E09-B078-ADE5949C3A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86075"/>
            <a:ext cx="1209040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Connettore diritto 6">
            <a:extLst>
              <a:ext uri="{FF2B5EF4-FFF2-40B4-BE49-F238E27FC236}">
                <a16:creationId xmlns:a16="http://schemas.microsoft.com/office/drawing/2014/main" xmlns="" id="{D50B6BA9-63E2-4BD4-BFA9-008ABDE299B5}"/>
              </a:ext>
            </a:extLst>
          </p:cNvPr>
          <p:cNvCxnSpPr/>
          <p:nvPr/>
        </p:nvCxnSpPr>
        <p:spPr>
          <a:xfrm>
            <a:off x="829110" y="3529013"/>
            <a:ext cx="38576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ttore diritto 8">
            <a:extLst>
              <a:ext uri="{FF2B5EF4-FFF2-40B4-BE49-F238E27FC236}">
                <a16:creationId xmlns:a16="http://schemas.microsoft.com/office/drawing/2014/main" xmlns="" id="{1CB59BED-8D24-4E64-961A-ED138324A868}"/>
              </a:ext>
            </a:extLst>
          </p:cNvPr>
          <p:cNvCxnSpPr/>
          <p:nvPr/>
        </p:nvCxnSpPr>
        <p:spPr>
          <a:xfrm>
            <a:off x="9958822" y="3871913"/>
            <a:ext cx="201453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Connettore diritto 9">
            <a:extLst>
              <a:ext uri="{FF2B5EF4-FFF2-40B4-BE49-F238E27FC236}">
                <a16:creationId xmlns:a16="http://schemas.microsoft.com/office/drawing/2014/main" xmlns="" id="{0A98652F-CF95-4D37-873C-E21612D5A75F}"/>
              </a:ext>
            </a:extLst>
          </p:cNvPr>
          <p:cNvCxnSpPr>
            <a:cxnSpLocks/>
          </p:cNvCxnSpPr>
          <p:nvPr/>
        </p:nvCxnSpPr>
        <p:spPr>
          <a:xfrm>
            <a:off x="100013" y="4138613"/>
            <a:ext cx="122078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Connettore diritto 12">
            <a:extLst>
              <a:ext uri="{FF2B5EF4-FFF2-40B4-BE49-F238E27FC236}">
                <a16:creationId xmlns:a16="http://schemas.microsoft.com/office/drawing/2014/main" xmlns="" id="{C6A90075-B885-40A1-A4E7-4D457E84523A}"/>
              </a:ext>
            </a:extLst>
          </p:cNvPr>
          <p:cNvCxnSpPr/>
          <p:nvPr/>
        </p:nvCxnSpPr>
        <p:spPr>
          <a:xfrm>
            <a:off x="5118112" y="1843088"/>
            <a:ext cx="2611439" cy="32004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Connettore diritto 14">
            <a:extLst>
              <a:ext uri="{FF2B5EF4-FFF2-40B4-BE49-F238E27FC236}">
                <a16:creationId xmlns:a16="http://schemas.microsoft.com/office/drawing/2014/main" xmlns="" id="{DD0964C7-2396-4621-A855-FB054AAD5EE9}"/>
              </a:ext>
            </a:extLst>
          </p:cNvPr>
          <p:cNvCxnSpPr/>
          <p:nvPr/>
        </p:nvCxnSpPr>
        <p:spPr>
          <a:xfrm>
            <a:off x="4843897" y="2143777"/>
            <a:ext cx="728663" cy="27146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Connettore 2 16">
            <a:extLst>
              <a:ext uri="{FF2B5EF4-FFF2-40B4-BE49-F238E27FC236}">
                <a16:creationId xmlns:a16="http://schemas.microsoft.com/office/drawing/2014/main" xmlns="" id="{0BFC980F-3DBE-421C-91C9-26B37BC99581}"/>
              </a:ext>
            </a:extLst>
          </p:cNvPr>
          <p:cNvCxnSpPr/>
          <p:nvPr/>
        </p:nvCxnSpPr>
        <p:spPr>
          <a:xfrm flipH="1">
            <a:off x="5958076" y="5043488"/>
            <a:ext cx="1843087" cy="51435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ttore 2 19">
            <a:extLst>
              <a:ext uri="{FF2B5EF4-FFF2-40B4-BE49-F238E27FC236}">
                <a16:creationId xmlns:a16="http://schemas.microsoft.com/office/drawing/2014/main" xmlns="" id="{6CB53139-7CE4-4087-A60C-5B1EB593E9EC}"/>
              </a:ext>
            </a:extLst>
          </p:cNvPr>
          <p:cNvCxnSpPr/>
          <p:nvPr/>
        </p:nvCxnSpPr>
        <p:spPr>
          <a:xfrm flipH="1">
            <a:off x="5958076" y="5044140"/>
            <a:ext cx="1843087" cy="300037"/>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 name="Rettangolo 1">
            <a:extLst>
              <a:ext uri="{FF2B5EF4-FFF2-40B4-BE49-F238E27FC236}">
                <a16:creationId xmlns:a16="http://schemas.microsoft.com/office/drawing/2014/main" xmlns="" id="{8076D1DA-82D7-463F-AB76-44A45945E28A}"/>
              </a:ext>
            </a:extLst>
          </p:cNvPr>
          <p:cNvSpPr/>
          <p:nvPr/>
        </p:nvSpPr>
        <p:spPr>
          <a:xfrm>
            <a:off x="6965921" y="759485"/>
            <a:ext cx="5095875" cy="2246769"/>
          </a:xfrm>
          <a:prstGeom prst="rect">
            <a:avLst/>
          </a:prstGeom>
          <a:solidFill>
            <a:schemeClr val="bg1"/>
          </a:solidFill>
          <a:ln>
            <a:solidFill>
              <a:srgbClr val="C00000"/>
            </a:solidFill>
          </a:ln>
        </p:spPr>
        <p:txBody>
          <a:bodyPr>
            <a:spAutoFit/>
          </a:bodyPr>
          <a:lstStyle/>
          <a:p>
            <a:pPr eaLnBrk="1" fontAlgn="auto" hangingPunct="1">
              <a:spcBef>
                <a:spcPts val="0"/>
              </a:spcBef>
              <a:spcAft>
                <a:spcPts val="0"/>
              </a:spcAft>
              <a:defRPr/>
            </a:pPr>
            <a:r>
              <a:rPr lang="fr-FR" sz="2000" b="1" u="sng" dirty="0">
                <a:solidFill>
                  <a:prstClr val="black"/>
                </a:solidFill>
                <a:effectLst>
                  <a:outerShdw blurRad="38100" dist="38100" dir="2700000" algn="tl">
                    <a:srgbClr val="000000">
                      <a:alpha val="43137"/>
                    </a:srgbClr>
                  </a:outerShdw>
                </a:effectLst>
                <a:highlight>
                  <a:srgbClr val="FFFF00"/>
                </a:highlight>
                <a:latin typeface="Calibri" panose="020F0502020204030204"/>
              </a:rPr>
              <a:t>… encore plus fréquente c'est la prématurité </a:t>
            </a:r>
            <a:r>
              <a:rPr lang="fr-FR" sz="2000" dirty="0">
                <a:solidFill>
                  <a:prstClr val="black"/>
                </a:solidFill>
                <a:latin typeface="Calibri" panose="020F0502020204030204"/>
              </a:rPr>
              <a:t>(aujourd'hui </a:t>
            </a:r>
            <a:r>
              <a:rPr lang="fr-FR" sz="2000" b="1" dirty="0">
                <a:solidFill>
                  <a:prstClr val="black"/>
                </a:solidFill>
                <a:latin typeface="Calibri" panose="020F0502020204030204"/>
              </a:rPr>
              <a:t>un enfant sur 10 </a:t>
            </a:r>
            <a:r>
              <a:rPr lang="fr-FR" sz="2000" dirty="0">
                <a:solidFill>
                  <a:prstClr val="black"/>
                </a:solidFill>
                <a:latin typeface="Calibri" panose="020F0502020204030204"/>
              </a:rPr>
              <a:t>naît prématurément ... ce qui représente une </a:t>
            </a:r>
            <a:r>
              <a:rPr lang="fr-FR" sz="2000" b="1" dirty="0">
                <a:solidFill>
                  <a:prstClr val="black"/>
                </a:solidFill>
                <a:latin typeface="Calibri" panose="020F0502020204030204"/>
              </a:rPr>
              <a:t>augmentation de 30% </a:t>
            </a:r>
            <a:r>
              <a:rPr lang="fr-FR" sz="2000" dirty="0">
                <a:solidFill>
                  <a:prstClr val="black"/>
                </a:solidFill>
                <a:latin typeface="Calibri" panose="020F0502020204030204"/>
              </a:rPr>
              <a:t>au cours des 35 dernières années….) qui est </a:t>
            </a:r>
            <a:r>
              <a:rPr lang="fr-FR" sz="2000" b="1" u="sng" dirty="0">
                <a:solidFill>
                  <a:prstClr val="black"/>
                </a:solidFill>
                <a:effectLst>
                  <a:outerShdw blurRad="38100" dist="38100" dir="2700000" algn="tl">
                    <a:srgbClr val="000000">
                      <a:alpha val="43137"/>
                    </a:srgbClr>
                  </a:outerShdw>
                </a:effectLst>
                <a:highlight>
                  <a:srgbClr val="FFFF00"/>
                </a:highlight>
                <a:latin typeface="Calibri" panose="020F0502020204030204"/>
              </a:rPr>
              <a:t>un autre symptôme d'intolérance </a:t>
            </a:r>
            <a:r>
              <a:rPr lang="fr-FR" sz="2000" b="1" u="sng" dirty="0" err="1">
                <a:solidFill>
                  <a:prstClr val="black"/>
                </a:solidFill>
                <a:effectLst>
                  <a:outerShdw blurRad="38100" dist="38100" dir="2700000" algn="tl">
                    <a:srgbClr val="000000">
                      <a:alpha val="43137"/>
                    </a:srgbClr>
                  </a:outerShdw>
                </a:effectLst>
                <a:highlight>
                  <a:srgbClr val="FFFF00"/>
                </a:highlight>
                <a:latin typeface="Calibri" panose="020F0502020204030204"/>
              </a:rPr>
              <a:t>materno</a:t>
            </a:r>
            <a:r>
              <a:rPr lang="fr-FR" sz="2000" b="1" u="sng" dirty="0">
                <a:solidFill>
                  <a:prstClr val="black"/>
                </a:solidFill>
                <a:effectLst>
                  <a:outerShdw blurRad="38100" dist="38100" dir="2700000" algn="tl">
                    <a:srgbClr val="000000">
                      <a:alpha val="43137"/>
                    </a:srgbClr>
                  </a:outerShdw>
                </a:effectLst>
                <a:highlight>
                  <a:srgbClr val="FFFF00"/>
                </a:highlight>
                <a:latin typeface="Calibri" panose="020F0502020204030204"/>
              </a:rPr>
              <a:t>-fœtale </a:t>
            </a:r>
          </a:p>
          <a:p>
            <a:pPr eaLnBrk="1" fontAlgn="auto" hangingPunct="1">
              <a:spcBef>
                <a:spcPts val="0"/>
              </a:spcBef>
              <a:spcAft>
                <a:spcPts val="0"/>
              </a:spcAft>
              <a:defRPr/>
            </a:pPr>
            <a:r>
              <a:rPr lang="fr-FR" sz="2000" dirty="0">
                <a:solidFill>
                  <a:prstClr val="black"/>
                </a:solidFill>
                <a:latin typeface="Calibri" panose="020F0502020204030204"/>
              </a:rPr>
              <a:t>(qui ne devrait pas être sous-estimé)</a:t>
            </a:r>
            <a:endParaRPr lang="it-IT" sz="2000" dirty="0">
              <a:solidFill>
                <a:prstClr val="black"/>
              </a:solidFill>
              <a:latin typeface="Calibri" panose="020F0502020204030204"/>
            </a:endParaRPr>
          </a:p>
        </p:txBody>
      </p:sp>
      <p:sp>
        <p:nvSpPr>
          <p:cNvPr id="12" name="Rombo 11">
            <a:extLst>
              <a:ext uri="{FF2B5EF4-FFF2-40B4-BE49-F238E27FC236}">
                <a16:creationId xmlns:a16="http://schemas.microsoft.com/office/drawing/2014/main" xmlns="" id="{2BDEEB65-E17A-4796-83FB-507B8471C3AE}"/>
              </a:ext>
            </a:extLst>
          </p:cNvPr>
          <p:cNvSpPr/>
          <p:nvPr/>
        </p:nvSpPr>
        <p:spPr>
          <a:xfrm>
            <a:off x="7167632" y="91140"/>
            <a:ext cx="576263" cy="619125"/>
          </a:xfrm>
          <a:prstGeom prst="diamon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t-IT" sz="2400" b="1" dirty="0">
                <a:solidFill>
                  <a:srgbClr val="FF0000"/>
                </a:solidFill>
              </a:rPr>
              <a:t>2</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Immagine 1">
            <a:extLst>
              <a:ext uri="{FF2B5EF4-FFF2-40B4-BE49-F238E27FC236}">
                <a16:creationId xmlns:a16="http://schemas.microsoft.com/office/drawing/2014/main" xmlns="" id="{889C47B7-F369-4F21-86EC-D9431153CE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14375"/>
            <a:ext cx="12215813" cy="401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3" name="Immagine 2">
            <a:extLst>
              <a:ext uri="{FF2B5EF4-FFF2-40B4-BE49-F238E27FC236}">
                <a16:creationId xmlns:a16="http://schemas.microsoft.com/office/drawing/2014/main" xmlns="" id="{7316EF50-D0D2-4260-9C0A-10E58A1B29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9500" y="431800"/>
            <a:ext cx="5445125" cy="340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ttangolo 3">
            <a:extLst>
              <a:ext uri="{FF2B5EF4-FFF2-40B4-BE49-F238E27FC236}">
                <a16:creationId xmlns:a16="http://schemas.microsoft.com/office/drawing/2014/main" xmlns="" id="{92F2C3C3-1D28-4CC0-A08A-5D89E5992216}"/>
              </a:ext>
            </a:extLst>
          </p:cNvPr>
          <p:cNvSpPr/>
          <p:nvPr/>
        </p:nvSpPr>
        <p:spPr>
          <a:xfrm>
            <a:off x="2828928" y="829327"/>
            <a:ext cx="3224213" cy="4857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r-FR" dirty="0">
                <a:solidFill>
                  <a:prstClr val="black"/>
                </a:solidFill>
              </a:rPr>
              <a:t>(reconnaissables dans les premières années de la vie)</a:t>
            </a:r>
            <a:endParaRPr lang="it-IT" dirty="0">
              <a:solidFill>
                <a:prstClr val="black"/>
              </a:solidFill>
            </a:endParaRPr>
          </a:p>
        </p:txBody>
      </p:sp>
      <p:cxnSp>
        <p:nvCxnSpPr>
          <p:cNvPr id="6" name="Connettore 2 5">
            <a:extLst>
              <a:ext uri="{FF2B5EF4-FFF2-40B4-BE49-F238E27FC236}">
                <a16:creationId xmlns:a16="http://schemas.microsoft.com/office/drawing/2014/main" xmlns="" id="{8C206596-571E-41F3-B9A9-FF2759D8A2C8}"/>
              </a:ext>
            </a:extLst>
          </p:cNvPr>
          <p:cNvCxnSpPr/>
          <p:nvPr/>
        </p:nvCxnSpPr>
        <p:spPr>
          <a:xfrm>
            <a:off x="5946777" y="996015"/>
            <a:ext cx="947739" cy="600075"/>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51206" name="Immagine 7">
            <a:extLst>
              <a:ext uri="{FF2B5EF4-FFF2-40B4-BE49-F238E27FC236}">
                <a16:creationId xmlns:a16="http://schemas.microsoft.com/office/drawing/2014/main" xmlns="" id="{F89BD665-FF03-4D22-A5B8-43766FA144D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9240" y="5533090"/>
            <a:ext cx="3921125" cy="796925"/>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pic>
        <p:nvPicPr>
          <p:cNvPr id="51207" name="Immagine 8">
            <a:extLst>
              <a:ext uri="{FF2B5EF4-FFF2-40B4-BE49-F238E27FC236}">
                <a16:creationId xmlns:a16="http://schemas.microsoft.com/office/drawing/2014/main" xmlns="" id="{E9FAF038-A436-4FA9-953F-89DA03A2F4B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84689" y="4859338"/>
            <a:ext cx="3709987" cy="1998662"/>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sp>
        <p:nvSpPr>
          <p:cNvPr id="10" name="Rettangolo 9">
            <a:extLst>
              <a:ext uri="{FF2B5EF4-FFF2-40B4-BE49-F238E27FC236}">
                <a16:creationId xmlns:a16="http://schemas.microsoft.com/office/drawing/2014/main" xmlns="" id="{C0ECA84F-2B7D-4EF0-B5D6-A4CA7EC857FE}"/>
              </a:ext>
            </a:extLst>
          </p:cNvPr>
          <p:cNvSpPr/>
          <p:nvPr/>
        </p:nvSpPr>
        <p:spPr>
          <a:xfrm>
            <a:off x="8329056" y="5120662"/>
            <a:ext cx="3862944" cy="1477328"/>
          </a:xfrm>
          <a:prstGeom prst="rect">
            <a:avLst/>
          </a:prstGeom>
          <a:solidFill>
            <a:schemeClr val="bg1"/>
          </a:solidFill>
          <a:ln>
            <a:solidFill>
              <a:srgbClr val="C00000"/>
            </a:solidFill>
          </a:ln>
        </p:spPr>
        <p:txBody>
          <a:bodyPr>
            <a:spAutoFit/>
          </a:bodyPr>
          <a:lstStyle/>
          <a:p>
            <a:pPr eaLnBrk="1" fontAlgn="auto" hangingPunct="1">
              <a:spcBef>
                <a:spcPts val="0"/>
              </a:spcBef>
              <a:spcAft>
                <a:spcPts val="0"/>
              </a:spcAft>
              <a:defRPr/>
            </a:pPr>
            <a:r>
              <a:rPr lang="fr-FR" dirty="0">
                <a:solidFill>
                  <a:prstClr val="black"/>
                </a:solidFill>
                <a:latin typeface="Calibri" panose="020F0502020204030204"/>
              </a:rPr>
              <a:t>(Les </a:t>
            </a:r>
            <a:r>
              <a:rPr lang="fr-FR" b="1" dirty="0">
                <a:solidFill>
                  <a:prstClr val="black"/>
                </a:solidFill>
                <a:latin typeface="Calibri" panose="020F0502020204030204"/>
              </a:rPr>
              <a:t>événements indésirables intra-utérins </a:t>
            </a:r>
            <a:r>
              <a:rPr lang="fr-FR" b="1" u="sng" dirty="0">
                <a:solidFill>
                  <a:prstClr val="black"/>
                </a:solidFill>
                <a:highlight>
                  <a:srgbClr val="FFFF00"/>
                </a:highlight>
                <a:latin typeface="Calibri" panose="020F0502020204030204"/>
              </a:rPr>
              <a:t>programment en permanence </a:t>
            </a:r>
            <a:r>
              <a:rPr lang="fr-FR" b="1" dirty="0">
                <a:solidFill>
                  <a:prstClr val="black"/>
                </a:solidFill>
                <a:highlight>
                  <a:srgbClr val="FFFF00"/>
                </a:highlight>
                <a:latin typeface="Calibri" panose="020F0502020204030204"/>
              </a:rPr>
              <a:t>la structure, les fonctions </a:t>
            </a:r>
            <a:br>
              <a:rPr lang="fr-FR" b="1" dirty="0">
                <a:solidFill>
                  <a:prstClr val="black"/>
                </a:solidFill>
                <a:highlight>
                  <a:srgbClr val="FFFF00"/>
                </a:highlight>
                <a:latin typeface="Calibri" panose="020F0502020204030204"/>
              </a:rPr>
            </a:br>
            <a:r>
              <a:rPr lang="fr-FR" b="1" dirty="0">
                <a:solidFill>
                  <a:prstClr val="black"/>
                </a:solidFill>
                <a:highlight>
                  <a:srgbClr val="FFFF00"/>
                </a:highlight>
                <a:latin typeface="Calibri" panose="020F0502020204030204"/>
              </a:rPr>
              <a:t>et l’homéostasie des organes </a:t>
            </a:r>
            <a:br>
              <a:rPr lang="fr-FR" b="1" dirty="0">
                <a:solidFill>
                  <a:prstClr val="black"/>
                </a:solidFill>
                <a:highlight>
                  <a:srgbClr val="FFFF00"/>
                </a:highlight>
                <a:latin typeface="Calibri" panose="020F0502020204030204"/>
              </a:rPr>
            </a:br>
            <a:r>
              <a:rPr lang="fr-FR" b="1" dirty="0">
                <a:solidFill>
                  <a:prstClr val="black"/>
                </a:solidFill>
                <a:highlight>
                  <a:srgbClr val="FFFF00"/>
                </a:highlight>
                <a:latin typeface="Calibri" panose="020F0502020204030204"/>
              </a:rPr>
              <a:t>et des tissus</a:t>
            </a:r>
            <a:r>
              <a:rPr lang="fr-FR" dirty="0">
                <a:solidFill>
                  <a:prstClr val="black"/>
                </a:solidFill>
                <a:latin typeface="Calibri" panose="020F0502020204030204"/>
              </a:rPr>
              <a:t> </a:t>
            </a:r>
            <a:r>
              <a:rPr lang="fr-FR" dirty="0">
                <a:solidFill>
                  <a:prstClr val="black"/>
                </a:solidFill>
                <a:latin typeface="Calibri" panose="020F0502020204030204"/>
                <a:sym typeface="Wingdings" panose="05000000000000000000" pitchFamily="2" charset="2"/>
              </a:rPr>
              <a:t> </a:t>
            </a:r>
            <a:r>
              <a:rPr lang="fr-FR" b="1" u="sng" dirty="0" err="1">
                <a:solidFill>
                  <a:prstClr val="black"/>
                </a:solidFill>
                <a:effectLst>
                  <a:outerShdw blurRad="38100" dist="38100" dir="2700000" algn="tl">
                    <a:srgbClr val="000000">
                      <a:alpha val="43137"/>
                    </a:srgbClr>
                  </a:outerShdw>
                </a:effectLst>
                <a:highlight>
                  <a:srgbClr val="FFFF00"/>
                </a:highlight>
                <a:latin typeface="Calibri" panose="020F0502020204030204"/>
                <a:sym typeface="Wingdings" panose="05000000000000000000" pitchFamily="2" charset="2"/>
              </a:rPr>
              <a:t>DOHaD</a:t>
            </a:r>
            <a:r>
              <a:rPr lang="fr-FR" b="1" u="sng" dirty="0">
                <a:solidFill>
                  <a:prstClr val="black"/>
                </a:solidFill>
                <a:effectLst>
                  <a:outerShdw blurRad="38100" dist="38100" dir="2700000" algn="tl">
                    <a:srgbClr val="000000">
                      <a:alpha val="43137"/>
                    </a:srgbClr>
                  </a:outerShdw>
                </a:effectLst>
                <a:highlight>
                  <a:srgbClr val="FFFF00"/>
                </a:highlight>
                <a:latin typeface="Calibri" panose="020F0502020204030204"/>
                <a:sym typeface="Wingdings" panose="05000000000000000000" pitchFamily="2" charset="2"/>
              </a:rPr>
              <a:t> </a:t>
            </a:r>
            <a:r>
              <a:rPr lang="fr-FR" b="1" u="sng" dirty="0" err="1">
                <a:solidFill>
                  <a:prstClr val="black"/>
                </a:solidFill>
                <a:effectLst>
                  <a:outerShdw blurRad="38100" dist="38100" dir="2700000" algn="tl">
                    <a:srgbClr val="000000">
                      <a:alpha val="43137"/>
                    </a:srgbClr>
                  </a:outerShdw>
                </a:effectLst>
                <a:highlight>
                  <a:srgbClr val="FFFF00"/>
                </a:highlight>
                <a:latin typeface="Calibri" panose="020F0502020204030204"/>
                <a:sym typeface="Wingdings" panose="05000000000000000000" pitchFamily="2" charset="2"/>
              </a:rPr>
              <a:t>theory</a:t>
            </a:r>
            <a:r>
              <a:rPr lang="fr-FR" dirty="0">
                <a:solidFill>
                  <a:prstClr val="black"/>
                </a:solidFill>
                <a:latin typeface="Calibri" panose="020F0502020204030204"/>
                <a:sym typeface="Wingdings" panose="05000000000000000000" pitchFamily="2" charset="2"/>
              </a:rPr>
              <a:t>)</a:t>
            </a:r>
            <a:endParaRPr lang="it-IT" dirty="0">
              <a:solidFill>
                <a:prstClr val="black"/>
              </a:solidFill>
              <a:latin typeface="Calibri" panose="020F0502020204030204"/>
            </a:endParaRPr>
          </a:p>
        </p:txBody>
      </p:sp>
      <p:sp>
        <p:nvSpPr>
          <p:cNvPr id="5" name="Rettangolo 4">
            <a:extLst>
              <a:ext uri="{FF2B5EF4-FFF2-40B4-BE49-F238E27FC236}">
                <a16:creationId xmlns:a16="http://schemas.microsoft.com/office/drawing/2014/main" xmlns="" id="{7877A0D6-C775-48FC-95EC-6303B9EF260B}"/>
              </a:ext>
            </a:extLst>
          </p:cNvPr>
          <p:cNvSpPr/>
          <p:nvPr/>
        </p:nvSpPr>
        <p:spPr>
          <a:xfrm>
            <a:off x="43" y="-15299"/>
            <a:ext cx="12216577" cy="646331"/>
          </a:xfrm>
          <a:prstGeom prst="rect">
            <a:avLst/>
          </a:prstGeom>
          <a:solidFill>
            <a:schemeClr val="bg1"/>
          </a:solidFill>
          <a:ln>
            <a:solidFill>
              <a:srgbClr val="C00000"/>
            </a:solidFill>
          </a:ln>
        </p:spPr>
        <p:txBody>
          <a:bodyPr>
            <a:spAutoFit/>
          </a:bodyPr>
          <a:lstStyle/>
          <a:p>
            <a:pPr algn="ctr" eaLnBrk="1" fontAlgn="auto" hangingPunct="1">
              <a:spcBef>
                <a:spcPts val="0"/>
              </a:spcBef>
              <a:spcAft>
                <a:spcPts val="0"/>
              </a:spcAft>
              <a:defRPr/>
            </a:pPr>
            <a:r>
              <a:rPr lang="fr-FR" dirty="0">
                <a:solidFill>
                  <a:prstClr val="black"/>
                </a:solidFill>
                <a:latin typeface="Calibri" panose="020F0502020204030204"/>
              </a:rPr>
              <a:t>Mais surtout, il est de plus en plus évident que </a:t>
            </a:r>
            <a:r>
              <a:rPr lang="fr-FR" b="1" dirty="0">
                <a:solidFill>
                  <a:prstClr val="black"/>
                </a:solidFill>
                <a:effectLst>
                  <a:outerShdw blurRad="38100" dist="38100" dir="2700000" algn="tl">
                    <a:srgbClr val="000000">
                      <a:alpha val="43137"/>
                    </a:srgbClr>
                  </a:outerShdw>
                </a:effectLst>
                <a:highlight>
                  <a:srgbClr val="FFFF00"/>
                </a:highlight>
                <a:latin typeface="Calibri" panose="020F0502020204030204"/>
              </a:rPr>
              <a:t>les conséquences les plus graves de la souffrance embryofoetale </a:t>
            </a:r>
            <a:br>
              <a:rPr lang="fr-FR" b="1" dirty="0">
                <a:solidFill>
                  <a:prstClr val="black"/>
                </a:solidFill>
                <a:effectLst>
                  <a:outerShdw blurRad="38100" dist="38100" dir="2700000" algn="tl">
                    <a:srgbClr val="000000">
                      <a:alpha val="43137"/>
                    </a:srgbClr>
                  </a:outerShdw>
                </a:effectLst>
                <a:highlight>
                  <a:srgbClr val="FFFF00"/>
                </a:highlight>
                <a:latin typeface="Calibri" panose="020F0502020204030204"/>
              </a:rPr>
            </a:br>
            <a:r>
              <a:rPr lang="fr-FR" b="1" dirty="0">
                <a:solidFill>
                  <a:prstClr val="black"/>
                </a:solidFill>
                <a:effectLst>
                  <a:outerShdw blurRad="38100" dist="38100" dir="2700000" algn="tl">
                    <a:srgbClr val="000000">
                      <a:alpha val="43137"/>
                    </a:srgbClr>
                  </a:outerShdw>
                </a:effectLst>
                <a:highlight>
                  <a:srgbClr val="FFFF00"/>
                </a:highlight>
                <a:latin typeface="Calibri" panose="020F0502020204030204"/>
              </a:rPr>
              <a:t>d'un enfant s’observent après des décennies (et parfois seulement dans les générations suivantes)</a:t>
            </a:r>
            <a:endParaRPr lang="it-IT" b="1" dirty="0">
              <a:solidFill>
                <a:prstClr val="black"/>
              </a:solidFill>
              <a:effectLst>
                <a:outerShdw blurRad="38100" dist="38100" dir="2700000" algn="tl">
                  <a:srgbClr val="000000">
                    <a:alpha val="43137"/>
                  </a:srgbClr>
                </a:outerShdw>
              </a:effectLst>
              <a:highlight>
                <a:srgbClr val="FFFF00"/>
              </a:highlight>
              <a:latin typeface="Calibri" panose="020F0502020204030204"/>
            </a:endParaRPr>
          </a:p>
        </p:txBody>
      </p:sp>
      <p:sp>
        <p:nvSpPr>
          <p:cNvPr id="7" name="Freccia circolare a sinistra 6">
            <a:extLst>
              <a:ext uri="{FF2B5EF4-FFF2-40B4-BE49-F238E27FC236}">
                <a16:creationId xmlns:a16="http://schemas.microsoft.com/office/drawing/2014/main" xmlns="" id="{777322B2-59D0-4973-AF95-5FBC8D3D1E01}"/>
              </a:ext>
            </a:extLst>
          </p:cNvPr>
          <p:cNvSpPr/>
          <p:nvPr/>
        </p:nvSpPr>
        <p:spPr>
          <a:xfrm rot="20970225">
            <a:off x="11344276" y="313390"/>
            <a:ext cx="785813" cy="4510087"/>
          </a:xfrm>
          <a:prstGeom prst="curved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t-IT">
              <a:solidFill>
                <a:prstClr val="black"/>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Group 2">
            <a:extLst>
              <a:ext uri="{FF2B5EF4-FFF2-40B4-BE49-F238E27FC236}">
                <a16:creationId xmlns:a16="http://schemas.microsoft.com/office/drawing/2014/main" xmlns="" id="{38BF5A5E-E953-42BB-8A39-D91F2018BB2A}"/>
              </a:ext>
            </a:extLst>
          </p:cNvPr>
          <p:cNvGrpSpPr>
            <a:grpSpLocks/>
          </p:cNvGrpSpPr>
          <p:nvPr/>
        </p:nvGrpSpPr>
        <p:grpSpPr bwMode="auto">
          <a:xfrm>
            <a:off x="22225" y="-20638"/>
            <a:ext cx="12192000" cy="7018338"/>
            <a:chOff x="158" y="1207"/>
            <a:chExt cx="5306" cy="2789"/>
          </a:xfrm>
        </p:grpSpPr>
        <p:pic>
          <p:nvPicPr>
            <p:cNvPr id="52237" name="Picture 3">
              <a:extLst>
                <a:ext uri="{FF2B5EF4-FFF2-40B4-BE49-F238E27FC236}">
                  <a16:creationId xmlns:a16="http://schemas.microsoft.com/office/drawing/2014/main" xmlns="" id="{B9D40226-8D26-4902-933F-EF2B30C156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 y="1207"/>
              <a:ext cx="5307" cy="2790"/>
            </a:xfrm>
            <a:prstGeom prst="rect">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pic>
        <p:sp>
          <p:nvSpPr>
            <p:cNvPr id="57358" name="Text Box 4">
              <a:extLst>
                <a:ext uri="{FF2B5EF4-FFF2-40B4-BE49-F238E27FC236}">
                  <a16:creationId xmlns:a16="http://schemas.microsoft.com/office/drawing/2014/main" xmlns="" id="{2A5A5065-B9E1-4B16-8488-BAAB63A930F2}"/>
                </a:ext>
              </a:extLst>
            </p:cNvPr>
            <p:cNvSpPr txBox="1">
              <a:spLocks noChangeArrowheads="1"/>
            </p:cNvSpPr>
            <p:nvPr/>
          </p:nvSpPr>
          <p:spPr bwMode="auto">
            <a:xfrm>
              <a:off x="158" y="1207"/>
              <a:ext cx="5307" cy="2790"/>
            </a:xfrm>
            <a:prstGeom prst="rect">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it-IT" altLang="it-IT" kern="0">
                <a:solidFill>
                  <a:prstClr val="black"/>
                </a:solidFill>
                <a:latin typeface="Calibri" panose="020F0502020204030204" pitchFamily="34" charset="0"/>
              </a:endParaRPr>
            </a:p>
          </p:txBody>
        </p:sp>
      </p:grpSp>
      <p:sp>
        <p:nvSpPr>
          <p:cNvPr id="57346" name="Text Box 1">
            <a:extLst>
              <a:ext uri="{FF2B5EF4-FFF2-40B4-BE49-F238E27FC236}">
                <a16:creationId xmlns:a16="http://schemas.microsoft.com/office/drawing/2014/main" xmlns="" id="{C55B0801-601C-4A8E-9E09-CB9D5FBE9CBB}"/>
              </a:ext>
            </a:extLst>
          </p:cNvPr>
          <p:cNvSpPr txBox="1">
            <a:spLocks noChangeArrowheads="1"/>
          </p:cNvSpPr>
          <p:nvPr/>
        </p:nvSpPr>
        <p:spPr bwMode="auto">
          <a:xfrm>
            <a:off x="7614083" y="652"/>
            <a:ext cx="4578351" cy="854075"/>
          </a:xfrm>
          <a:prstGeom prst="rect">
            <a:avLst/>
          </a:prstGeom>
          <a:solidFill>
            <a:srgbClr val="000000"/>
          </a:solidFill>
          <a:ln w="9360">
            <a:solidFill>
              <a:srgbClr val="FFFF00"/>
            </a:solidFill>
            <a:miter lim="800000"/>
            <a:headEnd/>
            <a:tailEnd/>
          </a:ln>
        </p:spPr>
        <p:txBody>
          <a:bodyPr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hangingPunct="1">
              <a:defRPr/>
            </a:pPr>
            <a:r>
              <a:rPr lang="it-IT" altLang="it-IT" sz="2500" b="1" kern="0">
                <a:solidFill>
                  <a:srgbClr val="FFFFFF"/>
                </a:solidFill>
                <a:latin typeface="Calibri" panose="020F0502020204030204" pitchFamily="34" charset="0"/>
              </a:rPr>
              <a:t>The</a:t>
            </a:r>
            <a:r>
              <a:rPr lang="it-IT" altLang="it-IT" sz="2500" b="1" kern="0">
                <a:solidFill>
                  <a:srgbClr val="000000"/>
                </a:solidFill>
                <a:latin typeface="Calibri" panose="020F0502020204030204" pitchFamily="34" charset="0"/>
              </a:rPr>
              <a:t> </a:t>
            </a:r>
            <a:r>
              <a:rPr lang="it-IT" altLang="it-IT" sz="2500" b="1" kern="0">
                <a:solidFill>
                  <a:srgbClr val="FFFF00"/>
                </a:solidFill>
                <a:latin typeface="Calibri" panose="020F0502020204030204" pitchFamily="34" charset="0"/>
              </a:rPr>
              <a:t>gift our mothers</a:t>
            </a:r>
            <a:r>
              <a:rPr lang="it-IT" altLang="it-IT" sz="2500" b="1" kern="0">
                <a:solidFill>
                  <a:srgbClr val="000000"/>
                </a:solidFill>
                <a:latin typeface="Calibri" panose="020F0502020204030204" pitchFamily="34" charset="0"/>
              </a:rPr>
              <a:t> </a:t>
            </a:r>
            <a:br>
              <a:rPr lang="it-IT" altLang="it-IT" sz="2500" b="1" kern="0">
                <a:solidFill>
                  <a:srgbClr val="000000"/>
                </a:solidFill>
                <a:latin typeface="Calibri" panose="020F0502020204030204" pitchFamily="34" charset="0"/>
              </a:rPr>
            </a:br>
            <a:r>
              <a:rPr lang="it-IT" altLang="it-IT" sz="2500" b="1" kern="0">
                <a:solidFill>
                  <a:srgbClr val="FFFFFF"/>
                </a:solidFill>
                <a:latin typeface="Calibri" panose="020F0502020204030204" pitchFamily="34" charset="0"/>
              </a:rPr>
              <a:t>never wanted to give us</a:t>
            </a:r>
          </a:p>
        </p:txBody>
      </p:sp>
      <p:sp>
        <p:nvSpPr>
          <p:cNvPr id="57349" name="Rectangle 6">
            <a:extLst>
              <a:ext uri="{FF2B5EF4-FFF2-40B4-BE49-F238E27FC236}">
                <a16:creationId xmlns:a16="http://schemas.microsoft.com/office/drawing/2014/main" xmlns="" id="{AD29C399-594D-4CCD-9A1C-6785CAA27E65}"/>
              </a:ext>
            </a:extLst>
          </p:cNvPr>
          <p:cNvSpPr>
            <a:spLocks noChangeArrowheads="1"/>
          </p:cNvSpPr>
          <p:nvPr/>
        </p:nvSpPr>
        <p:spPr bwMode="auto">
          <a:xfrm>
            <a:off x="22227" y="19376"/>
            <a:ext cx="2643188" cy="371513"/>
          </a:xfrm>
          <a:prstGeom prst="rect">
            <a:avLst/>
          </a:prstGeom>
          <a:solidFill>
            <a:srgbClr val="000000"/>
          </a:solidFill>
          <a:ln w="9360">
            <a:solidFill>
              <a:srgbClr val="FFFF00"/>
            </a:solidFill>
            <a:miter lim="800000"/>
            <a:headEnd/>
            <a:tailEnd/>
          </a:ln>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hangingPunct="1">
              <a:defRPr/>
            </a:pPr>
            <a:r>
              <a:rPr lang="it-IT" altLang="it-IT" b="1" kern="0">
                <a:solidFill>
                  <a:srgbClr val="99FF33"/>
                </a:solidFill>
                <a:latin typeface="Calibri" panose="020F0502020204030204" pitchFamily="34" charset="0"/>
              </a:rPr>
              <a:t>CHEMICAL FALL OUT</a:t>
            </a:r>
          </a:p>
        </p:txBody>
      </p:sp>
      <p:sp>
        <p:nvSpPr>
          <p:cNvPr id="57350" name="Rectangle 7">
            <a:extLst>
              <a:ext uri="{FF2B5EF4-FFF2-40B4-BE49-F238E27FC236}">
                <a16:creationId xmlns:a16="http://schemas.microsoft.com/office/drawing/2014/main" xmlns="" id="{71DE84F3-23C3-4514-A76D-D48671241766}"/>
              </a:ext>
            </a:extLst>
          </p:cNvPr>
          <p:cNvSpPr>
            <a:spLocks noChangeArrowheads="1"/>
          </p:cNvSpPr>
          <p:nvPr/>
        </p:nvSpPr>
        <p:spPr bwMode="auto">
          <a:xfrm>
            <a:off x="5141913" y="421014"/>
            <a:ext cx="2378075" cy="371513"/>
          </a:xfrm>
          <a:prstGeom prst="rect">
            <a:avLst/>
          </a:prstGeom>
          <a:solidFill>
            <a:srgbClr val="C3D69B"/>
          </a:solidFill>
          <a:ln w="9525">
            <a:solidFill>
              <a:srgbClr val="000000"/>
            </a:solidFill>
            <a:round/>
            <a:headEnd/>
            <a:tailEnd/>
          </a:ln>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hangingPunct="1">
              <a:defRPr/>
            </a:pPr>
            <a:r>
              <a:rPr lang="it-IT" altLang="it-IT" b="1" kern="0" dirty="0">
                <a:solidFill>
                  <a:srgbClr val="002060"/>
                </a:solidFill>
                <a:latin typeface="Calibri" panose="020F0502020204030204" pitchFamily="34" charset="0"/>
              </a:rPr>
              <a:t>ULTRAFINE PARTICLES</a:t>
            </a:r>
          </a:p>
        </p:txBody>
      </p:sp>
      <p:sp>
        <p:nvSpPr>
          <p:cNvPr id="57352" name="Rectangle 9">
            <a:extLst>
              <a:ext uri="{FF2B5EF4-FFF2-40B4-BE49-F238E27FC236}">
                <a16:creationId xmlns:a16="http://schemas.microsoft.com/office/drawing/2014/main" xmlns="" id="{431776C3-776E-41F6-B36A-2CE5986E2DA3}"/>
              </a:ext>
            </a:extLst>
          </p:cNvPr>
          <p:cNvSpPr>
            <a:spLocks noChangeArrowheads="1"/>
          </p:cNvSpPr>
          <p:nvPr/>
        </p:nvSpPr>
        <p:spPr bwMode="auto">
          <a:xfrm>
            <a:off x="0" y="386089"/>
            <a:ext cx="3046413" cy="371513"/>
          </a:xfrm>
          <a:prstGeom prst="rect">
            <a:avLst/>
          </a:prstGeom>
          <a:solidFill>
            <a:srgbClr val="D99694"/>
          </a:solidFill>
          <a:ln w="9525">
            <a:solidFill>
              <a:srgbClr val="000000"/>
            </a:solidFill>
            <a:round/>
            <a:headEnd/>
            <a:tailEnd/>
          </a:ln>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hangingPunct="1">
              <a:defRPr/>
            </a:pPr>
            <a:r>
              <a:rPr lang="it-IT" altLang="it-IT" b="1" kern="0" dirty="0">
                <a:solidFill>
                  <a:srgbClr val="7030A0"/>
                </a:solidFill>
                <a:latin typeface="Calibri" panose="020F0502020204030204" pitchFamily="34" charset="0"/>
              </a:rPr>
              <a:t>ENDOCRINE DISRUPTORS</a:t>
            </a:r>
          </a:p>
        </p:txBody>
      </p:sp>
      <p:sp>
        <p:nvSpPr>
          <p:cNvPr id="57353" name="Oval 10">
            <a:extLst>
              <a:ext uri="{FF2B5EF4-FFF2-40B4-BE49-F238E27FC236}">
                <a16:creationId xmlns:a16="http://schemas.microsoft.com/office/drawing/2014/main" xmlns="" id="{11B260E7-4E50-444A-A186-5D84A40AA5EC}"/>
              </a:ext>
            </a:extLst>
          </p:cNvPr>
          <p:cNvSpPr>
            <a:spLocks noChangeArrowheads="1"/>
          </p:cNvSpPr>
          <p:nvPr/>
        </p:nvSpPr>
        <p:spPr bwMode="auto">
          <a:xfrm>
            <a:off x="2665413" y="435627"/>
            <a:ext cx="360363" cy="288925"/>
          </a:xfrm>
          <a:prstGeom prst="ellipse">
            <a:avLst/>
          </a:prstGeom>
          <a:solidFill>
            <a:srgbClr val="FFC000"/>
          </a:solidFill>
          <a:ln w="9360">
            <a:solidFill>
              <a:srgbClr val="404040"/>
            </a:solidFill>
            <a:miter lim="800000"/>
            <a:headEnd/>
            <a:tailEnd/>
          </a:ln>
        </p:spPr>
        <p:txBody>
          <a:bodyPr wrap="none" lIns="90000" tIns="46800" rIns="90000" bIns="468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hangingPunct="1">
              <a:defRPr/>
            </a:pPr>
            <a:r>
              <a:rPr lang="it-IT" altLang="it-IT" b="1" kern="0" dirty="0">
                <a:solidFill>
                  <a:srgbClr val="000000"/>
                </a:solidFill>
                <a:latin typeface="Calibri" panose="020F0502020204030204" pitchFamily="34" charset="0"/>
              </a:rPr>
              <a:t>1</a:t>
            </a:r>
          </a:p>
        </p:txBody>
      </p:sp>
      <p:sp>
        <p:nvSpPr>
          <p:cNvPr id="57354" name="Oval 11">
            <a:extLst>
              <a:ext uri="{FF2B5EF4-FFF2-40B4-BE49-F238E27FC236}">
                <a16:creationId xmlns:a16="http://schemas.microsoft.com/office/drawing/2014/main" xmlns="" id="{D6234D8A-7712-402B-90A9-AEE973571007}"/>
              </a:ext>
            </a:extLst>
          </p:cNvPr>
          <p:cNvSpPr>
            <a:spLocks noChangeArrowheads="1"/>
          </p:cNvSpPr>
          <p:nvPr/>
        </p:nvSpPr>
        <p:spPr bwMode="auto">
          <a:xfrm>
            <a:off x="3368677" y="45102"/>
            <a:ext cx="360363" cy="288925"/>
          </a:xfrm>
          <a:prstGeom prst="ellipse">
            <a:avLst/>
          </a:prstGeom>
          <a:solidFill>
            <a:srgbClr val="FFFF00"/>
          </a:solidFill>
          <a:ln w="9360">
            <a:solidFill>
              <a:srgbClr val="404040"/>
            </a:solidFill>
            <a:miter lim="800000"/>
            <a:headEnd/>
            <a:tailEnd/>
          </a:ln>
        </p:spPr>
        <p:txBody>
          <a:bodyPr wrap="none" lIns="90000" tIns="46800" rIns="90000" bIns="468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hangingPunct="1">
              <a:defRPr/>
            </a:pPr>
            <a:r>
              <a:rPr lang="it-IT" altLang="it-IT" b="1" kern="0">
                <a:solidFill>
                  <a:srgbClr val="000000"/>
                </a:solidFill>
                <a:latin typeface="Calibri" panose="020F0502020204030204" pitchFamily="34" charset="0"/>
              </a:rPr>
              <a:t>2</a:t>
            </a:r>
          </a:p>
        </p:txBody>
      </p:sp>
      <p:sp>
        <p:nvSpPr>
          <p:cNvPr id="57355" name="Oval 12">
            <a:extLst>
              <a:ext uri="{FF2B5EF4-FFF2-40B4-BE49-F238E27FC236}">
                <a16:creationId xmlns:a16="http://schemas.microsoft.com/office/drawing/2014/main" xmlns="" id="{44C09D4C-9EEF-4373-AEE3-4241B61A6F2A}"/>
              </a:ext>
            </a:extLst>
          </p:cNvPr>
          <p:cNvSpPr>
            <a:spLocks noChangeArrowheads="1"/>
          </p:cNvSpPr>
          <p:nvPr/>
        </p:nvSpPr>
        <p:spPr bwMode="auto">
          <a:xfrm>
            <a:off x="6910389" y="652"/>
            <a:ext cx="360363" cy="288925"/>
          </a:xfrm>
          <a:prstGeom prst="ellipse">
            <a:avLst/>
          </a:prstGeom>
          <a:solidFill>
            <a:srgbClr val="00B050"/>
          </a:solidFill>
          <a:ln w="9360">
            <a:solidFill>
              <a:srgbClr val="404040"/>
            </a:solidFill>
            <a:miter lim="800000"/>
            <a:headEnd/>
            <a:tailEnd/>
          </a:ln>
        </p:spPr>
        <p:txBody>
          <a:bodyPr wrap="none" lIns="90000" tIns="46800" rIns="90000" bIns="468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hangingPunct="1">
              <a:defRPr/>
            </a:pPr>
            <a:r>
              <a:rPr lang="it-IT" altLang="it-IT" b="1" kern="0">
                <a:solidFill>
                  <a:srgbClr val="000000"/>
                </a:solidFill>
                <a:latin typeface="Calibri" panose="020F0502020204030204" pitchFamily="34" charset="0"/>
              </a:rPr>
              <a:t>3</a:t>
            </a:r>
          </a:p>
        </p:txBody>
      </p:sp>
      <p:sp>
        <p:nvSpPr>
          <p:cNvPr id="57356" name="Rettangolo 13">
            <a:extLst>
              <a:ext uri="{FF2B5EF4-FFF2-40B4-BE49-F238E27FC236}">
                <a16:creationId xmlns:a16="http://schemas.microsoft.com/office/drawing/2014/main" xmlns="" id="{F8AF9CA1-898C-4B9B-8CE7-100E6720C19E}"/>
              </a:ext>
            </a:extLst>
          </p:cNvPr>
          <p:cNvSpPr>
            <a:spLocks noChangeArrowheads="1"/>
          </p:cNvSpPr>
          <p:nvPr/>
        </p:nvSpPr>
        <p:spPr bwMode="auto">
          <a:xfrm>
            <a:off x="5128090" y="6083645"/>
            <a:ext cx="7089321" cy="830997"/>
          </a:xfrm>
          <a:prstGeom prst="rect">
            <a:avLst/>
          </a:prstGeom>
          <a:solidFill>
            <a:schemeClr val="bg1"/>
          </a:solidFill>
          <a:ln>
            <a:noFill/>
          </a:ln>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it-IT" sz="1400" kern="0" dirty="0">
                <a:solidFill>
                  <a:prstClr val="black"/>
                </a:solidFill>
                <a:latin typeface="Calibri" panose="020F0502020204030204" pitchFamily="34" charset="0"/>
              </a:rPr>
              <a:t>.. </a:t>
            </a:r>
            <a:r>
              <a:rPr lang="en-US" altLang="it-IT" sz="1600" kern="0" dirty="0">
                <a:solidFill>
                  <a:prstClr val="black"/>
                </a:solidFill>
                <a:cs typeface="Arial" panose="020B0604020202020204" pitchFamily="34" charset="0"/>
              </a:rPr>
              <a:t>at present many studies, in various parts of the world, are evaluating the </a:t>
            </a:r>
            <a:r>
              <a:rPr lang="en-US" altLang="it-IT" sz="1600" b="1" u="sng" kern="0" dirty="0">
                <a:solidFill>
                  <a:prstClr val="black"/>
                </a:solidFill>
                <a:effectLst>
                  <a:outerShdw blurRad="38100" dist="38100" dir="2700000" algn="tl">
                    <a:srgbClr val="000000">
                      <a:alpha val="43137"/>
                    </a:srgbClr>
                  </a:outerShdw>
                </a:effectLst>
                <a:highlight>
                  <a:srgbClr val="FFFF00"/>
                </a:highlight>
                <a:cs typeface="Arial" panose="020B0604020202020204" pitchFamily="34" charset="0"/>
              </a:rPr>
              <a:t>global chemical body burden </a:t>
            </a:r>
            <a:r>
              <a:rPr lang="en-US" altLang="it-IT" sz="1600" b="1" kern="0" dirty="0">
                <a:solidFill>
                  <a:prstClr val="black"/>
                </a:solidFill>
                <a:cs typeface="Arial" panose="020B0604020202020204" pitchFamily="34" charset="0"/>
              </a:rPr>
              <a:t>.. especially </a:t>
            </a:r>
            <a:r>
              <a:rPr lang="en-US" altLang="it-IT" sz="1600" b="1" kern="0" dirty="0">
                <a:solidFill>
                  <a:prstClr val="black"/>
                </a:solidFill>
                <a:highlight>
                  <a:srgbClr val="FFFF00"/>
                </a:highlight>
                <a:cs typeface="Arial" panose="020B0604020202020204" pitchFamily="34" charset="0"/>
              </a:rPr>
              <a:t>in women, embryos/fetuses and children, providing dramatic results</a:t>
            </a:r>
            <a:r>
              <a:rPr lang="en-US" altLang="it-IT" sz="1600" kern="0" dirty="0">
                <a:solidFill>
                  <a:prstClr val="black"/>
                </a:solidFill>
                <a:highlight>
                  <a:srgbClr val="FFFF00"/>
                </a:highlight>
                <a:cs typeface="Arial" panose="020B0604020202020204" pitchFamily="34" charset="0"/>
              </a:rPr>
              <a:t>. </a:t>
            </a:r>
            <a:endParaRPr lang="it-IT" altLang="it-IT" sz="1600" kern="0" dirty="0">
              <a:solidFill>
                <a:prstClr val="black"/>
              </a:solidFill>
              <a:highlight>
                <a:srgbClr val="FFFF00"/>
              </a:highlight>
              <a:cs typeface="Arial" panose="020B0604020202020204" pitchFamily="34" charset="0"/>
            </a:endParaRPr>
          </a:p>
        </p:txBody>
      </p:sp>
      <p:sp>
        <p:nvSpPr>
          <p:cNvPr id="57351" name="Rectangle 8">
            <a:extLst>
              <a:ext uri="{FF2B5EF4-FFF2-40B4-BE49-F238E27FC236}">
                <a16:creationId xmlns:a16="http://schemas.microsoft.com/office/drawing/2014/main" xmlns="" id="{CEF07FF2-3FED-44E8-AA74-736221290AC0}"/>
              </a:ext>
            </a:extLst>
          </p:cNvPr>
          <p:cNvSpPr>
            <a:spLocks noChangeArrowheads="1"/>
          </p:cNvSpPr>
          <p:nvPr/>
        </p:nvSpPr>
        <p:spPr bwMode="auto">
          <a:xfrm>
            <a:off x="3081380" y="406726"/>
            <a:ext cx="2060575" cy="371513"/>
          </a:xfrm>
          <a:prstGeom prst="rect">
            <a:avLst/>
          </a:prstGeom>
          <a:solidFill>
            <a:srgbClr val="FFFF00"/>
          </a:solidFill>
          <a:ln w="9525">
            <a:solidFill>
              <a:srgbClr val="000000"/>
            </a:solidFill>
            <a:round/>
            <a:headEnd/>
            <a:tailEnd/>
          </a:ln>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hangingPunct="1">
              <a:defRPr/>
            </a:pPr>
            <a:r>
              <a:rPr lang="it-IT" altLang="it-IT" b="1" kern="0" dirty="0">
                <a:solidFill>
                  <a:srgbClr val="002060"/>
                </a:solidFill>
                <a:latin typeface="Calibri" panose="020F0502020204030204" pitchFamily="34" charset="0"/>
              </a:rPr>
              <a:t>HEAVY METALS</a:t>
            </a:r>
          </a:p>
        </p:txBody>
      </p:sp>
      <p:sp>
        <p:nvSpPr>
          <p:cNvPr id="57348" name="Rectangle 5">
            <a:extLst>
              <a:ext uri="{FF2B5EF4-FFF2-40B4-BE49-F238E27FC236}">
                <a16:creationId xmlns:a16="http://schemas.microsoft.com/office/drawing/2014/main" xmlns="" id="{B9C0F4D5-7630-4E06-BF49-58DC8991E46F}"/>
              </a:ext>
            </a:extLst>
          </p:cNvPr>
          <p:cNvSpPr>
            <a:spLocks noChangeArrowheads="1"/>
          </p:cNvSpPr>
          <p:nvPr/>
        </p:nvSpPr>
        <p:spPr bwMode="auto">
          <a:xfrm>
            <a:off x="58739" y="6554788"/>
            <a:ext cx="3310820" cy="309958"/>
          </a:xfrm>
          <a:prstGeom prst="rect">
            <a:avLst/>
          </a:prstGeom>
          <a:solidFill>
            <a:srgbClr val="FFFF00"/>
          </a:solidFill>
          <a:ln>
            <a:noFill/>
          </a:ln>
          <a:extLst/>
        </p:spPr>
        <p:txBody>
          <a:bodyPr wrap="none"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hangingPunct="1">
              <a:defRPr/>
            </a:pPr>
            <a:r>
              <a:rPr lang="it-IT" altLang="it-IT" sz="1400" kern="0" dirty="0">
                <a:solidFill>
                  <a:srgbClr val="000000"/>
                </a:solidFill>
                <a:latin typeface="Calibri" panose="020F0502020204030204" pitchFamily="34" charset="0"/>
              </a:rPr>
              <a:t>http://www.ewg.org/reports/generations/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6">
                <a:lumMod val="60000"/>
                <a:lumOff val="40000"/>
              </a:schemeClr>
            </a:gs>
            <a:gs pos="68000">
              <a:schemeClr val="accent1">
                <a:lumMod val="0"/>
                <a:lumOff val="100000"/>
              </a:schemeClr>
            </a:gs>
            <a:gs pos="100000">
              <a:schemeClr val="accent1">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olo 1"/>
          <p:cNvSpPr>
            <a:spLocks noGrp="1"/>
          </p:cNvSpPr>
          <p:nvPr>
            <p:ph type="title" idx="4294967295"/>
          </p:nvPr>
        </p:nvSpPr>
        <p:spPr>
          <a:solidFill>
            <a:srgbClr val="FFFFCC"/>
          </a:solidFill>
          <a:ln>
            <a:solidFill>
              <a:srgbClr val="0000FF"/>
            </a:solidFill>
          </a:ln>
        </p:spPr>
        <p:txBody>
          <a:bodyPr/>
          <a:lstStyle/>
          <a:p>
            <a:pPr eaLnBrk="1" fontAlgn="auto" hangingPunct="1">
              <a:spcAft>
                <a:spcPts val="0"/>
              </a:spcAft>
              <a:defRPr/>
            </a:pPr>
            <a:r>
              <a:rPr lang="en-GB" b="1" u="sng" dirty="0">
                <a:effectLst>
                  <a:outerShdw blurRad="38100" dist="38100" dir="2700000" algn="tl">
                    <a:srgbClr val="000000">
                      <a:alpha val="43137"/>
                    </a:srgbClr>
                  </a:outerShdw>
                </a:effectLst>
              </a:rPr>
              <a:t>(2) Children cancer increase</a:t>
            </a:r>
            <a:endParaRPr lang="it-IT" dirty="0"/>
          </a:p>
        </p:txBody>
      </p:sp>
      <p:sp>
        <p:nvSpPr>
          <p:cNvPr id="3" name="Segnaposto contenuto 2"/>
          <p:cNvSpPr>
            <a:spLocks noGrp="1"/>
          </p:cNvSpPr>
          <p:nvPr>
            <p:ph idx="4294967295"/>
          </p:nvPr>
        </p:nvSpPr>
        <p:spPr>
          <a:xfrm>
            <a:off x="609600" y="1480940"/>
            <a:ext cx="10972800" cy="2670386"/>
          </a:xfrm>
          <a:solidFill>
            <a:srgbClr val="FFFFCC"/>
          </a:solidFill>
          <a:ln>
            <a:solidFill>
              <a:srgbClr val="0000FF"/>
            </a:solidFill>
          </a:ln>
        </p:spPr>
        <p:txBody>
          <a:bodyPr/>
          <a:lstStyle/>
          <a:p>
            <a:pPr eaLnBrk="1" hangingPunct="1">
              <a:lnSpc>
                <a:spcPct val="80000"/>
              </a:lnSpc>
              <a:buFont typeface="Arial" panose="020B0604020202020204" pitchFamily="34" charset="0"/>
              <a:buNone/>
              <a:defRPr/>
            </a:pPr>
            <a:r>
              <a:rPr lang="en-GB" b="1" u="sng" dirty="0">
                <a:effectLst>
                  <a:outerShdw blurRad="38100" dist="38100" dir="2700000" algn="tl">
                    <a:srgbClr val="FFFFFF"/>
                  </a:outerShdw>
                </a:effectLst>
              </a:rPr>
              <a:t>Child cancers </a:t>
            </a:r>
            <a:r>
              <a:rPr lang="en-GB" u="sng" dirty="0"/>
              <a:t>are generally considered as a </a:t>
            </a:r>
            <a:r>
              <a:rPr lang="en-GB" b="1" u="sng" dirty="0"/>
              <a:t>rare disease</a:t>
            </a:r>
            <a:r>
              <a:rPr lang="en-GB" dirty="0"/>
              <a:t>. </a:t>
            </a:r>
            <a:r>
              <a:rPr lang="en-GB" b="1" u="sng" dirty="0">
                <a:effectLst>
                  <a:outerShdw blurRad="38100" dist="38100" dir="2700000" algn="tl">
                    <a:srgbClr val="FFFFFF"/>
                  </a:outerShdw>
                </a:effectLst>
              </a:rPr>
              <a:t>But</a:t>
            </a:r>
            <a:r>
              <a:rPr lang="en-GB" dirty="0"/>
              <a:t> it is </a:t>
            </a:r>
            <a:r>
              <a:rPr lang="en-GB" u="sng" dirty="0">
                <a:effectLst>
                  <a:outerShdw blurRad="38100" dist="38100" dir="2700000" algn="tl">
                    <a:srgbClr val="FFFFFF"/>
                  </a:outerShdw>
                </a:effectLst>
              </a:rPr>
              <a:t>worth remembering</a:t>
            </a:r>
            <a:r>
              <a:rPr lang="en-GB" dirty="0"/>
              <a:t> </a:t>
            </a:r>
            <a:endParaRPr lang="it-IT" dirty="0"/>
          </a:p>
          <a:p>
            <a:pPr eaLnBrk="1" hangingPunct="1">
              <a:lnSpc>
                <a:spcPct val="80000"/>
              </a:lnSpc>
              <a:defRPr/>
            </a:pPr>
            <a:r>
              <a:rPr lang="en-GB" i="1" dirty="0"/>
              <a:t>that</a:t>
            </a:r>
            <a:r>
              <a:rPr lang="en-GB" dirty="0"/>
              <a:t>, statistically, </a:t>
            </a:r>
            <a:r>
              <a:rPr lang="en-GB" b="1" u="sng" dirty="0">
                <a:solidFill>
                  <a:srgbClr val="0000FF"/>
                </a:solidFill>
                <a:effectLst>
                  <a:outerShdw blurRad="38100" dist="38100" dir="2700000" algn="tl">
                    <a:srgbClr val="FFFFFF"/>
                  </a:outerShdw>
                </a:effectLst>
                <a:highlight>
                  <a:srgbClr val="FFFF00"/>
                </a:highlight>
              </a:rPr>
              <a:t>about 1 in 5-600 children </a:t>
            </a:r>
            <a:r>
              <a:rPr lang="en-GB" b="1" u="sng" dirty="0">
                <a:solidFill>
                  <a:srgbClr val="0000FF"/>
                </a:solidFill>
                <a:highlight>
                  <a:srgbClr val="FFFF00"/>
                </a:highlight>
              </a:rPr>
              <a:t>will develop cancer before the age of 15</a:t>
            </a:r>
            <a:r>
              <a:rPr lang="en-GB" dirty="0"/>
              <a:t>; </a:t>
            </a:r>
            <a:endParaRPr lang="it-IT" dirty="0"/>
          </a:p>
          <a:p>
            <a:pPr eaLnBrk="1" hangingPunct="1">
              <a:lnSpc>
                <a:spcPct val="80000"/>
              </a:lnSpc>
              <a:defRPr/>
            </a:pPr>
            <a:r>
              <a:rPr lang="en-GB" i="1" dirty="0"/>
              <a:t>that</a:t>
            </a:r>
            <a:r>
              <a:rPr lang="en-GB" dirty="0"/>
              <a:t>, in spite of  the decisive improvement in diagnosis and therapy in the last decades, </a:t>
            </a:r>
            <a:r>
              <a:rPr lang="en-GB" b="1" u="sng" dirty="0">
                <a:highlight>
                  <a:srgbClr val="FFFF00"/>
                </a:highlight>
              </a:rPr>
              <a:t>cancer</a:t>
            </a:r>
            <a:r>
              <a:rPr lang="en-GB" u="sng" dirty="0">
                <a:highlight>
                  <a:srgbClr val="FFFF00"/>
                </a:highlight>
              </a:rPr>
              <a:t> </a:t>
            </a:r>
            <a:r>
              <a:rPr lang="en-GB" u="sng" dirty="0">
                <a:effectLst>
                  <a:outerShdw blurRad="38100" dist="38100" dir="2700000" algn="tl">
                    <a:srgbClr val="FFFFFF"/>
                  </a:outerShdw>
                </a:effectLst>
                <a:highlight>
                  <a:srgbClr val="FFFF00"/>
                </a:highlight>
              </a:rPr>
              <a:t>is  </a:t>
            </a:r>
            <a:r>
              <a:rPr lang="en-GB" b="1" u="sng" dirty="0">
                <a:effectLst>
                  <a:outerShdw blurRad="38100" dist="38100" dir="2700000" algn="tl">
                    <a:srgbClr val="000000">
                      <a:alpha val="43137"/>
                    </a:srgbClr>
                  </a:outerShdw>
                </a:effectLst>
                <a:highlight>
                  <a:srgbClr val="FFFF00"/>
                </a:highlight>
              </a:rPr>
              <a:t>the leading cause of death due to diseases among children over the first year of age</a:t>
            </a:r>
            <a:r>
              <a:rPr lang="en-GB" b="1" dirty="0"/>
              <a:t>;</a:t>
            </a:r>
            <a:r>
              <a:rPr lang="en-GB" dirty="0"/>
              <a:t> </a:t>
            </a:r>
            <a:endParaRPr lang="it-IT" dirty="0"/>
          </a:p>
          <a:p>
            <a:pPr eaLnBrk="1" hangingPunct="1">
              <a:lnSpc>
                <a:spcPct val="80000"/>
              </a:lnSpc>
              <a:defRPr/>
            </a:pPr>
            <a:r>
              <a:rPr lang="en-GB" i="1" dirty="0"/>
              <a:t>that</a:t>
            </a:r>
            <a:r>
              <a:rPr lang="en-GB" dirty="0"/>
              <a:t>,  </a:t>
            </a:r>
            <a:r>
              <a:rPr lang="en-GB" b="1" dirty="0">
                <a:effectLst>
                  <a:outerShdw blurRad="38100" dist="38100" dir="2700000" algn="tl">
                    <a:srgbClr val="000000">
                      <a:alpha val="43137"/>
                    </a:srgbClr>
                  </a:outerShdw>
                </a:effectLst>
                <a:highlight>
                  <a:srgbClr val="FFFF00"/>
                </a:highlight>
              </a:rPr>
              <a:t>even at this age, </a:t>
            </a:r>
            <a:r>
              <a:rPr lang="en-GB" b="1" u="sng" dirty="0">
                <a:effectLst>
                  <a:outerShdw blurRad="38100" dist="38100" dir="2700000" algn="tl">
                    <a:srgbClr val="000000">
                      <a:alpha val="43137"/>
                    </a:srgbClr>
                  </a:outerShdw>
                </a:effectLst>
                <a:highlight>
                  <a:srgbClr val="FFFF00"/>
                </a:highlight>
              </a:rPr>
              <a:t>a continuous and </a:t>
            </a:r>
            <a:br>
              <a:rPr lang="en-GB" b="1" u="sng" dirty="0">
                <a:effectLst>
                  <a:outerShdw blurRad="38100" dist="38100" dir="2700000" algn="tl">
                    <a:srgbClr val="000000">
                      <a:alpha val="43137"/>
                    </a:srgbClr>
                  </a:outerShdw>
                </a:effectLst>
                <a:highlight>
                  <a:srgbClr val="FFFF00"/>
                </a:highlight>
              </a:rPr>
            </a:br>
            <a:r>
              <a:rPr lang="en-GB" b="1" u="sng" dirty="0">
                <a:effectLst>
                  <a:outerShdw blurRad="38100" dist="38100" dir="2700000" algn="tl">
                    <a:srgbClr val="000000">
                      <a:alpha val="43137"/>
                    </a:srgbClr>
                  </a:outerShdw>
                </a:effectLst>
                <a:highlight>
                  <a:srgbClr val="FFFF00"/>
                </a:highlight>
              </a:rPr>
              <a:t>significant  increase</a:t>
            </a:r>
            <a:r>
              <a:rPr lang="en-GB" b="1" dirty="0">
                <a:effectLst>
                  <a:outerShdw blurRad="38100" dist="38100" dir="2700000" algn="tl">
                    <a:srgbClr val="000000">
                      <a:alpha val="43137"/>
                    </a:srgbClr>
                  </a:outerShdw>
                </a:effectLst>
                <a:highlight>
                  <a:srgbClr val="FFFF00"/>
                </a:highlight>
              </a:rPr>
              <a:t> has been seen </a:t>
            </a:r>
            <a:br>
              <a:rPr lang="en-GB" b="1" dirty="0">
                <a:effectLst>
                  <a:outerShdw blurRad="38100" dist="38100" dir="2700000" algn="tl">
                    <a:srgbClr val="000000">
                      <a:alpha val="43137"/>
                    </a:srgbClr>
                  </a:outerShdw>
                </a:effectLst>
                <a:highlight>
                  <a:srgbClr val="FFFF00"/>
                </a:highlight>
              </a:rPr>
            </a:br>
            <a:r>
              <a:rPr lang="en-GB" b="1" dirty="0">
                <a:effectLst>
                  <a:outerShdw blurRad="38100" dist="38100" dir="2700000" algn="tl">
                    <a:srgbClr val="000000">
                      <a:alpha val="43137"/>
                    </a:srgbClr>
                  </a:outerShdw>
                </a:effectLst>
                <a:highlight>
                  <a:srgbClr val="FFFF00"/>
                </a:highlight>
              </a:rPr>
              <a:t>during the last decades.</a:t>
            </a:r>
            <a:endParaRPr lang="it-IT" b="1" dirty="0">
              <a:effectLst>
                <a:outerShdw blurRad="38100" dist="38100" dir="2700000" algn="tl">
                  <a:srgbClr val="000000">
                    <a:alpha val="43137"/>
                  </a:srgbClr>
                </a:outerShdw>
              </a:effectLst>
              <a:highlight>
                <a:srgbClr val="FFFF00"/>
              </a:highlight>
            </a:endParaRPr>
          </a:p>
        </p:txBody>
      </p:sp>
      <p:cxnSp>
        <p:nvCxnSpPr>
          <p:cNvPr id="5" name="Connettore 2 4"/>
          <p:cNvCxnSpPr/>
          <p:nvPr/>
        </p:nvCxnSpPr>
        <p:spPr>
          <a:xfrm flipH="1">
            <a:off x="8526065" y="4324351"/>
            <a:ext cx="323851" cy="151209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0485" name="AutoShape 5"/>
          <p:cNvSpPr>
            <a:spLocks noChangeArrowheads="1"/>
          </p:cNvSpPr>
          <p:nvPr/>
        </p:nvSpPr>
        <p:spPr bwMode="auto">
          <a:xfrm rot="20438842">
            <a:off x="217988" y="2175610"/>
            <a:ext cx="513159" cy="270272"/>
          </a:xfrm>
          <a:prstGeom prst="rightArrow">
            <a:avLst>
              <a:gd name="adj1" fmla="val 50000"/>
              <a:gd name="adj2" fmla="val 47467"/>
            </a:avLst>
          </a:prstGeom>
          <a:solidFill>
            <a:srgbClr val="FFFF00"/>
          </a:solidFill>
          <a:ln w="9525">
            <a:solidFill>
              <a:srgbClr val="0000FF"/>
            </a:solidFill>
            <a:miter lim="800000"/>
            <a:headEnd/>
            <a:tailEnd/>
          </a:ln>
          <a:effectLst>
            <a:prstShdw prst="shdw17" dist="17961" dir="2700000">
              <a:srgbClr val="000099"/>
            </a:prstShdw>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35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486" name="AutoShape 5"/>
          <p:cNvSpPr>
            <a:spLocks noChangeArrowheads="1"/>
          </p:cNvSpPr>
          <p:nvPr/>
        </p:nvSpPr>
        <p:spPr bwMode="auto">
          <a:xfrm rot="20438842">
            <a:off x="168508" y="3054981"/>
            <a:ext cx="513160" cy="270272"/>
          </a:xfrm>
          <a:prstGeom prst="rightArrow">
            <a:avLst>
              <a:gd name="adj1" fmla="val 50000"/>
              <a:gd name="adj2" fmla="val 47467"/>
            </a:avLst>
          </a:prstGeom>
          <a:solidFill>
            <a:srgbClr val="FFFF00"/>
          </a:solidFill>
          <a:ln w="9525">
            <a:solidFill>
              <a:srgbClr val="0000FF"/>
            </a:solidFill>
            <a:miter lim="800000"/>
            <a:headEnd/>
            <a:tailEnd/>
          </a:ln>
          <a:effectLst>
            <a:prstShdw prst="shdw17" dist="17961" dir="2700000">
              <a:srgbClr val="000099"/>
            </a:prstShdw>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35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0487" name="AutoShape 5"/>
          <p:cNvSpPr>
            <a:spLocks noChangeArrowheads="1"/>
          </p:cNvSpPr>
          <p:nvPr/>
        </p:nvSpPr>
        <p:spPr bwMode="auto">
          <a:xfrm rot="20438842">
            <a:off x="66593" y="3781811"/>
            <a:ext cx="513159" cy="270272"/>
          </a:xfrm>
          <a:prstGeom prst="rightArrow">
            <a:avLst>
              <a:gd name="adj1" fmla="val 50000"/>
              <a:gd name="adj2" fmla="val 47467"/>
            </a:avLst>
          </a:prstGeom>
          <a:solidFill>
            <a:srgbClr val="FFFF00"/>
          </a:solidFill>
          <a:ln w="9525">
            <a:solidFill>
              <a:srgbClr val="C00000"/>
            </a:solidFill>
            <a:miter lim="800000"/>
            <a:headEnd/>
            <a:tailEnd/>
          </a:ln>
          <a:effectLst>
            <a:prstShdw prst="shdw17" dist="17961" dir="2700000">
              <a:srgbClr val="000099"/>
            </a:prstShdw>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it-IT" altLang="it-IT" sz="135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cxnSp>
        <p:nvCxnSpPr>
          <p:cNvPr id="9" name="Connettore diritto 8"/>
          <p:cNvCxnSpPr/>
          <p:nvPr/>
        </p:nvCxnSpPr>
        <p:spPr>
          <a:xfrm>
            <a:off x="8687992" y="4145757"/>
            <a:ext cx="161925" cy="17859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4" name="Immagine 3"/>
          <p:cNvPicPr>
            <a:picLocks noChangeAspect="1"/>
          </p:cNvPicPr>
          <p:nvPr/>
        </p:nvPicPr>
        <p:blipFill>
          <a:blip r:embed="rId2"/>
          <a:stretch>
            <a:fillRect/>
          </a:stretch>
        </p:blipFill>
        <p:spPr>
          <a:xfrm>
            <a:off x="6234505" y="3121153"/>
            <a:ext cx="5566487" cy="3737499"/>
          </a:xfrm>
          <a:prstGeom prst="rect">
            <a:avLst/>
          </a:prstGeom>
        </p:spPr>
      </p:pic>
    </p:spTree>
    <p:extLst>
      <p:ext uri="{BB962C8B-B14F-4D97-AF65-F5344CB8AC3E}">
        <p14:creationId xmlns:p14="http://schemas.microsoft.com/office/powerpoint/2010/main" val="60724371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1">
            <a:extLst>
              <a:ext uri="{FF2B5EF4-FFF2-40B4-BE49-F238E27FC236}">
                <a16:creationId xmlns:a16="http://schemas.microsoft.com/office/drawing/2014/main" xmlns="" id="{88FB957F-0902-40F7-8F7F-2F0F07E423AD}"/>
              </a:ext>
            </a:extLst>
          </p:cNvPr>
          <p:cNvSpPr txBox="1">
            <a:spLocks noChangeArrowheads="1"/>
          </p:cNvSpPr>
          <p:nvPr/>
        </p:nvSpPr>
        <p:spPr bwMode="auto">
          <a:xfrm>
            <a:off x="4648200" y="6357002"/>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hangingPunct="1">
              <a:defRPr/>
            </a:pPr>
            <a:r>
              <a:rPr lang="it-IT" altLang="it-IT" sz="1200" kern="0">
                <a:solidFill>
                  <a:srgbClr val="898989"/>
                </a:solidFill>
                <a:latin typeface="Calibri" panose="020F0502020204030204" pitchFamily="34" charset="0"/>
              </a:rPr>
              <a:t>Giuseppe Giordano</a:t>
            </a:r>
          </a:p>
        </p:txBody>
      </p:sp>
      <p:pic>
        <p:nvPicPr>
          <p:cNvPr id="54275" name="Picture 3">
            <a:extLst>
              <a:ext uri="{FF2B5EF4-FFF2-40B4-BE49-F238E27FC236}">
                <a16:creationId xmlns:a16="http://schemas.microsoft.com/office/drawing/2014/main" xmlns="" id="{EC97434A-C67A-4ACF-A4DA-3CC91FAE97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3149" y="188913"/>
            <a:ext cx="4514851" cy="622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8372" name="Rectangle 4">
            <a:extLst>
              <a:ext uri="{FF2B5EF4-FFF2-40B4-BE49-F238E27FC236}">
                <a16:creationId xmlns:a16="http://schemas.microsoft.com/office/drawing/2014/main" xmlns="" id="{8799E14A-7EE1-4E30-A9B6-794985EF84F0}"/>
              </a:ext>
            </a:extLst>
          </p:cNvPr>
          <p:cNvSpPr>
            <a:spLocks noChangeArrowheads="1"/>
          </p:cNvSpPr>
          <p:nvPr/>
        </p:nvSpPr>
        <p:spPr bwMode="auto">
          <a:xfrm>
            <a:off x="1847852" y="476576"/>
            <a:ext cx="3311525" cy="710067"/>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hangingPunct="1">
              <a:defRPr/>
            </a:pPr>
            <a:r>
              <a:rPr lang="en-US" altLang="it-IT" sz="2000" b="1" kern="0">
                <a:solidFill>
                  <a:srgbClr val="000000"/>
                </a:solidFill>
                <a:latin typeface="Calibri" panose="020F0502020204030204" pitchFamily="34" charset="0"/>
              </a:rPr>
              <a:t>Monitoring Body-Burdens</a:t>
            </a:r>
          </a:p>
          <a:p>
            <a:pPr eaLnBrk="1" hangingPunct="1">
              <a:defRPr/>
            </a:pPr>
            <a:endParaRPr lang="en-US" altLang="it-IT" sz="2000" b="1" kern="0">
              <a:solidFill>
                <a:srgbClr val="000000"/>
              </a:solidFill>
              <a:latin typeface="Calibri" panose="020F0502020204030204" pitchFamily="34" charset="0"/>
            </a:endParaRPr>
          </a:p>
        </p:txBody>
      </p:sp>
      <p:sp>
        <p:nvSpPr>
          <p:cNvPr id="58373" name="Rectangle 5">
            <a:extLst>
              <a:ext uri="{FF2B5EF4-FFF2-40B4-BE49-F238E27FC236}">
                <a16:creationId xmlns:a16="http://schemas.microsoft.com/office/drawing/2014/main" xmlns="" id="{0338A256-CF1A-4F01-9E6F-0FE393F1E6AF}"/>
              </a:ext>
            </a:extLst>
          </p:cNvPr>
          <p:cNvSpPr>
            <a:spLocks noChangeArrowheads="1"/>
          </p:cNvSpPr>
          <p:nvPr/>
        </p:nvSpPr>
        <p:spPr bwMode="auto">
          <a:xfrm>
            <a:off x="1217613" y="1274765"/>
            <a:ext cx="4572000" cy="648512"/>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hangingPunct="1">
              <a:defRPr/>
            </a:pPr>
            <a:r>
              <a:rPr lang="en-US" altLang="it-IT" kern="0" dirty="0">
                <a:solidFill>
                  <a:srgbClr val="000000"/>
                </a:solidFill>
                <a:latin typeface="Calibri" panose="020F0502020204030204" pitchFamily="34" charset="0"/>
              </a:rPr>
              <a:t> </a:t>
            </a:r>
            <a:r>
              <a:rPr lang="en-US" altLang="it-IT" b="1" kern="0" dirty="0">
                <a:solidFill>
                  <a:srgbClr val="000000"/>
                </a:solidFill>
                <a:latin typeface="Calibri" panose="020F0502020204030204" pitchFamily="34" charset="0"/>
              </a:rPr>
              <a:t>&gt; 700 different synthetic chemicals or heavy metals found in cord blood.. </a:t>
            </a:r>
          </a:p>
        </p:txBody>
      </p:sp>
      <p:pic>
        <p:nvPicPr>
          <p:cNvPr id="54278" name="Picture 6">
            <a:extLst>
              <a:ext uri="{FF2B5EF4-FFF2-40B4-BE49-F238E27FC236}">
                <a16:creationId xmlns:a16="http://schemas.microsoft.com/office/drawing/2014/main" xmlns="" id="{598B2638-7724-4226-920B-7810EB7417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4825" y="2060575"/>
            <a:ext cx="4306888" cy="431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8375" name="Oval 7">
            <a:extLst>
              <a:ext uri="{FF2B5EF4-FFF2-40B4-BE49-F238E27FC236}">
                <a16:creationId xmlns:a16="http://schemas.microsoft.com/office/drawing/2014/main" xmlns="" id="{83E6E3CB-6B20-4911-91F2-FD1CC366BF1A}"/>
              </a:ext>
            </a:extLst>
          </p:cNvPr>
          <p:cNvSpPr>
            <a:spLocks noChangeArrowheads="1"/>
          </p:cNvSpPr>
          <p:nvPr/>
        </p:nvSpPr>
        <p:spPr bwMode="auto">
          <a:xfrm>
            <a:off x="2566989" y="5373688"/>
            <a:ext cx="792163" cy="863600"/>
          </a:xfrm>
          <a:prstGeom prst="ellipse">
            <a:avLst/>
          </a:prstGeom>
          <a:noFill/>
          <a:ln w="3816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it-IT" altLang="it-IT" kern="0">
              <a:solidFill>
                <a:prstClr val="black"/>
              </a:solidFill>
              <a:latin typeface="Calibri" panose="020F0502020204030204" pitchFamily="34" charset="0"/>
            </a:endParaRPr>
          </a:p>
        </p:txBody>
      </p:sp>
      <p:sp>
        <p:nvSpPr>
          <p:cNvPr id="58376" name="AutoShape 8">
            <a:extLst>
              <a:ext uri="{FF2B5EF4-FFF2-40B4-BE49-F238E27FC236}">
                <a16:creationId xmlns:a16="http://schemas.microsoft.com/office/drawing/2014/main" xmlns="" id="{E913176F-6CED-4AC5-BD35-93D754495B53}"/>
              </a:ext>
            </a:extLst>
          </p:cNvPr>
          <p:cNvSpPr>
            <a:spLocks noChangeArrowheads="1"/>
          </p:cNvSpPr>
          <p:nvPr/>
        </p:nvSpPr>
        <p:spPr bwMode="auto">
          <a:xfrm>
            <a:off x="6167456" y="476250"/>
            <a:ext cx="1008063" cy="4897438"/>
          </a:xfrm>
          <a:prstGeom prst="roundRect">
            <a:avLst>
              <a:gd name="adj" fmla="val 16667"/>
            </a:avLst>
          </a:prstGeom>
          <a:noFill/>
          <a:ln w="25560">
            <a:solidFill>
              <a:srgbClr val="385D8A"/>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hangingPunct="1">
              <a:defRPr/>
            </a:pPr>
            <a:endParaRPr lang="it-IT" altLang="it-IT" b="1" i="1" kern="0">
              <a:solidFill>
                <a:srgbClr val="FF0000"/>
              </a:solidFill>
              <a:latin typeface="Bookman Old Style" panose="02050604050505020204" pitchFamily="18" charset="0"/>
            </a:endParaRPr>
          </a:p>
          <a:p>
            <a:pPr algn="ctr" eaLnBrk="1" hangingPunct="1">
              <a:defRPr/>
            </a:pPr>
            <a:r>
              <a:rPr lang="it-IT" altLang="it-IT" sz="2000" b="1" i="1" kern="0">
                <a:solidFill>
                  <a:srgbClr val="FF0000"/>
                </a:solidFill>
                <a:latin typeface="Bookman Old Style" panose="02050604050505020204" pitchFamily="18" charset="0"/>
              </a:rPr>
              <a:t>POPs</a:t>
            </a:r>
          </a:p>
        </p:txBody>
      </p:sp>
      <p:sp>
        <p:nvSpPr>
          <p:cNvPr id="58377" name="Oval 9">
            <a:extLst>
              <a:ext uri="{FF2B5EF4-FFF2-40B4-BE49-F238E27FC236}">
                <a16:creationId xmlns:a16="http://schemas.microsoft.com/office/drawing/2014/main" xmlns="" id="{6447780F-DEDE-4E13-9A00-25BDB0F40CCD}"/>
              </a:ext>
            </a:extLst>
          </p:cNvPr>
          <p:cNvSpPr>
            <a:spLocks noChangeArrowheads="1"/>
          </p:cNvSpPr>
          <p:nvPr/>
        </p:nvSpPr>
        <p:spPr bwMode="auto">
          <a:xfrm>
            <a:off x="4872037" y="3573469"/>
            <a:ext cx="792163" cy="719137"/>
          </a:xfrm>
          <a:prstGeom prst="ellipse">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it-IT" altLang="it-IT" kern="0">
              <a:solidFill>
                <a:prstClr val="black"/>
              </a:solidFill>
              <a:latin typeface="Calibri" panose="020F0502020204030204" pitchFamily="34" charset="0"/>
            </a:endParaRPr>
          </a:p>
        </p:txBody>
      </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5" descr="C:\Documents and Settings\Utente\Desktop\14 SUMMER Work in progress\AUTISM\Environmental_toxicants_ASD\14 IJE Maternal lifestyle and environmental risk for ASD..jpg">
            <a:extLst>
              <a:ext uri="{FF2B5EF4-FFF2-40B4-BE49-F238E27FC236}">
                <a16:creationId xmlns:a16="http://schemas.microsoft.com/office/drawing/2014/main" xmlns="" id="{05F15CCA-4244-4678-BC0A-732F8BAE7D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2413" cy="515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ttangolo 5">
            <a:extLst>
              <a:ext uri="{FF2B5EF4-FFF2-40B4-BE49-F238E27FC236}">
                <a16:creationId xmlns:a16="http://schemas.microsoft.com/office/drawing/2014/main" xmlns="" id="{CE1F985A-6A85-4C5D-BDBC-B9B64F8FA37C}"/>
              </a:ext>
            </a:extLst>
          </p:cNvPr>
          <p:cNvSpPr/>
          <p:nvPr/>
        </p:nvSpPr>
        <p:spPr>
          <a:xfrm>
            <a:off x="331788" y="5237489"/>
            <a:ext cx="10668000" cy="1200329"/>
          </a:xfrm>
          <a:prstGeom prst="rect">
            <a:avLst/>
          </a:prstGeom>
          <a:solidFill>
            <a:srgbClr val="FFFF00"/>
          </a:solidFill>
        </p:spPr>
        <p:txBody>
          <a:bodyPr>
            <a:spAutoFit/>
          </a:bodyPr>
          <a:lstStyle/>
          <a:p>
            <a:pPr eaLnBrk="1" fontAlgn="auto" hangingPunct="1">
              <a:spcBef>
                <a:spcPts val="0"/>
              </a:spcBef>
              <a:spcAft>
                <a:spcPts val="0"/>
              </a:spcAft>
              <a:defRPr/>
            </a:pPr>
            <a:r>
              <a:rPr lang="en-US" b="1" kern="0" dirty="0">
                <a:solidFill>
                  <a:sysClr val="windowText" lastClr="000000"/>
                </a:solidFill>
                <a:latin typeface="Calibri"/>
              </a:rPr>
              <a:t>Neuropathology (autopsy and imaging) studies </a:t>
            </a:r>
            <a:r>
              <a:rPr lang="en-US" kern="0" dirty="0">
                <a:solidFill>
                  <a:sysClr val="windowText" lastClr="000000"/>
                </a:solidFill>
                <a:latin typeface="Calibri"/>
              </a:rPr>
              <a:t>of brains of individuals with autism  found evidence of </a:t>
            </a:r>
            <a:r>
              <a:rPr lang="en-US" b="1" u="sng" kern="0" dirty="0">
                <a:solidFill>
                  <a:sysClr val="windowText" lastClr="000000"/>
                </a:solidFill>
                <a:effectLst>
                  <a:outerShdw blurRad="38100" dist="38100" dir="2700000" algn="tl">
                    <a:srgbClr val="000000">
                      <a:alpha val="43137"/>
                    </a:srgbClr>
                  </a:outerShdw>
                </a:effectLst>
                <a:latin typeface="Calibri"/>
              </a:rPr>
              <a:t>dysregulated neurogenesis, neuronal migration and neuronal maturation </a:t>
            </a:r>
            <a:r>
              <a:rPr lang="en-US" kern="0" dirty="0">
                <a:solidFill>
                  <a:sysClr val="windowText" lastClr="000000"/>
                </a:solidFill>
                <a:latin typeface="Calibri"/>
              </a:rPr>
              <a:t>… </a:t>
            </a:r>
            <a:r>
              <a:rPr lang="en-US" b="1" u="sng" kern="0" dirty="0">
                <a:solidFill>
                  <a:sysClr val="windowText" lastClr="000000"/>
                </a:solidFill>
                <a:latin typeface="Calibri"/>
              </a:rPr>
              <a:t>in pregnancy</a:t>
            </a:r>
            <a:r>
              <a:rPr lang="en-US" kern="0" dirty="0">
                <a:solidFill>
                  <a:sysClr val="windowText" lastClr="000000"/>
                </a:solidFill>
                <a:latin typeface="Calibri"/>
              </a:rPr>
              <a:t>. Figure shows </a:t>
            </a:r>
            <a:r>
              <a:rPr lang="en-US" b="1" u="sng" kern="0" dirty="0">
                <a:solidFill>
                  <a:sysClr val="windowText" lastClr="000000"/>
                </a:solidFill>
                <a:effectLst>
                  <a:outerShdw blurRad="38100" dist="38100" dir="2700000" algn="tl">
                    <a:srgbClr val="000000">
                      <a:alpha val="43137"/>
                    </a:srgbClr>
                  </a:outerShdw>
                </a:effectLst>
                <a:latin typeface="Calibri"/>
              </a:rPr>
              <a:t>windows of critical periods indicated by evidence from epidemiological studies of environmental factors demonstrating an association with ASDs</a:t>
            </a:r>
            <a:r>
              <a:rPr lang="en-US" kern="0" dirty="0">
                <a:solidFill>
                  <a:sysClr val="windowText" lastClr="000000"/>
                </a:solidFill>
                <a:latin typeface="Calibri"/>
              </a:rPr>
              <a:t>.</a:t>
            </a:r>
            <a:r>
              <a:rPr lang="it-IT" kern="0" dirty="0">
                <a:solidFill>
                  <a:sysClr val="windowText" lastClr="000000"/>
                </a:solidFill>
                <a:latin typeface="Calibri"/>
                <a:hlinkClick r:id="rId3"/>
              </a:rPr>
              <a:t> </a:t>
            </a:r>
            <a:r>
              <a:rPr lang="it-IT" kern="0" dirty="0" err="1">
                <a:solidFill>
                  <a:sysClr val="windowText" lastClr="000000"/>
                </a:solidFill>
                <a:latin typeface="Calibri"/>
                <a:hlinkClick r:id="rId3"/>
              </a:rPr>
              <a:t>Int</a:t>
            </a:r>
            <a:r>
              <a:rPr lang="it-IT" kern="0" dirty="0">
                <a:solidFill>
                  <a:sysClr val="windowText" lastClr="000000"/>
                </a:solidFill>
                <a:latin typeface="Calibri"/>
                <a:hlinkClick r:id="rId3"/>
              </a:rPr>
              <a:t> J </a:t>
            </a:r>
            <a:r>
              <a:rPr lang="it-IT" kern="0" dirty="0" err="1">
                <a:solidFill>
                  <a:sysClr val="windowText" lastClr="000000"/>
                </a:solidFill>
                <a:latin typeface="Calibri"/>
                <a:hlinkClick r:id="rId3"/>
              </a:rPr>
              <a:t>Epidemiol</a:t>
            </a:r>
            <a:r>
              <a:rPr lang="it-IT" kern="0" dirty="0">
                <a:solidFill>
                  <a:sysClr val="windowText" lastClr="000000"/>
                </a:solidFill>
                <a:latin typeface="Calibri"/>
                <a:hlinkClick r:id="rId3"/>
              </a:rPr>
              <a:t>. 2014 </a:t>
            </a:r>
            <a:r>
              <a:rPr lang="it-IT" kern="0" dirty="0" err="1">
                <a:solidFill>
                  <a:sysClr val="windowText" lastClr="000000"/>
                </a:solidFill>
                <a:latin typeface="Calibri"/>
                <a:hlinkClick r:id="rId3"/>
              </a:rPr>
              <a:t>Apr</a:t>
            </a:r>
            <a:r>
              <a:rPr lang="it-IT" kern="0" dirty="0">
                <a:solidFill>
                  <a:sysClr val="windowText" lastClr="000000"/>
                </a:solidFill>
                <a:latin typeface="Calibri"/>
                <a:hlinkClick r:id="rId3"/>
              </a:rPr>
              <a:t>; 43(2): 443–464. </a:t>
            </a:r>
            <a:endParaRPr lang="it-IT" kern="0" dirty="0">
              <a:solidFill>
                <a:sysClr val="windowText" lastClr="000000"/>
              </a:solidFill>
              <a:latin typeface="Calibri"/>
            </a:endParaRPr>
          </a:p>
        </p:txBody>
      </p:sp>
      <p:sp>
        <p:nvSpPr>
          <p:cNvPr id="9" name="Parentesi graffa aperta 8">
            <a:extLst>
              <a:ext uri="{FF2B5EF4-FFF2-40B4-BE49-F238E27FC236}">
                <a16:creationId xmlns:a16="http://schemas.microsoft.com/office/drawing/2014/main" xmlns="" id="{9BEF24DF-3896-4E73-B0E1-B3AFDC05F5D3}"/>
              </a:ext>
            </a:extLst>
          </p:cNvPr>
          <p:cNvSpPr/>
          <p:nvPr/>
        </p:nvSpPr>
        <p:spPr>
          <a:xfrm>
            <a:off x="8472490" y="1557338"/>
            <a:ext cx="647700" cy="3600450"/>
          </a:xfrm>
          <a:prstGeom prst="leftBrace">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it-IT" kern="0">
              <a:solidFill>
                <a:sysClr val="windowText" lastClr="000000"/>
              </a:solidFill>
            </a:endParaRPr>
          </a:p>
        </p:txBody>
      </p:sp>
      <p:sp>
        <p:nvSpPr>
          <p:cNvPr id="5" name="Ovale 4">
            <a:extLst>
              <a:ext uri="{FF2B5EF4-FFF2-40B4-BE49-F238E27FC236}">
                <a16:creationId xmlns:a16="http://schemas.microsoft.com/office/drawing/2014/main" xmlns="" id="{00940A3E-7A42-4B08-85FF-2B19DC909D11}"/>
              </a:ext>
            </a:extLst>
          </p:cNvPr>
          <p:cNvSpPr/>
          <p:nvPr/>
        </p:nvSpPr>
        <p:spPr>
          <a:xfrm>
            <a:off x="9768322" y="3429000"/>
            <a:ext cx="504825" cy="720725"/>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t-IT" sz="2800" b="1" kern="0" dirty="0">
                <a:solidFill>
                  <a:srgbClr val="C00000"/>
                </a:solidFill>
                <a:effectLst>
                  <a:outerShdw blurRad="38100" dist="38100" dir="2700000" algn="tl">
                    <a:srgbClr val="000000">
                      <a:alpha val="43137"/>
                    </a:srgbClr>
                  </a:outerShdw>
                </a:effectLst>
              </a:rPr>
              <a:t>?</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F:\+ Placenta\16_EHP_The Placenta-in_Fetal_Programming\EHP124n07_COVER_FINAL_800px.jpg">
            <a:extLst>
              <a:ext uri="{FF2B5EF4-FFF2-40B4-BE49-F238E27FC236}">
                <a16:creationId xmlns:a16="http://schemas.microsoft.com/office/drawing/2014/main" xmlns="" id="{C8196EF7-D90D-4543-8785-C0069B95DF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49" y="-22225"/>
            <a:ext cx="53022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tangolo 1">
            <a:extLst>
              <a:ext uri="{FF2B5EF4-FFF2-40B4-BE49-F238E27FC236}">
                <a16:creationId xmlns:a16="http://schemas.microsoft.com/office/drawing/2014/main" xmlns="" id="{B80D3648-F04A-4C52-B60A-1C6C79FA7360}"/>
              </a:ext>
            </a:extLst>
          </p:cNvPr>
          <p:cNvSpPr/>
          <p:nvPr/>
        </p:nvSpPr>
        <p:spPr>
          <a:xfrm>
            <a:off x="595085" y="1126591"/>
            <a:ext cx="2391003" cy="4834144"/>
          </a:xfrm>
          <a:prstGeom prst="rect">
            <a:avLst/>
          </a:prstGeom>
          <a:solidFill>
            <a:schemeClr val="bg1"/>
          </a:solidFill>
          <a:ln>
            <a:solidFill>
              <a:schemeClr val="accent1"/>
            </a:solidFill>
          </a:ln>
        </p:spPr>
        <p:txBody>
          <a:bodyPr>
            <a:spAutoFit/>
          </a:bodyPr>
          <a:lstStyle/>
          <a:p>
            <a:pPr>
              <a:lnSpc>
                <a:spcPct val="107000"/>
              </a:lnSpc>
              <a:spcAft>
                <a:spcPts val="800"/>
              </a:spcAft>
              <a:defRPr/>
            </a:pPr>
            <a:r>
              <a:rPr lang="it-IT" dirty="0" err="1">
                <a:latin typeface="Calibri" panose="020F0502020204030204" pitchFamily="34" charset="0"/>
                <a:ea typeface="Calibri" panose="020F0502020204030204" pitchFamily="34" charset="0"/>
                <a:cs typeface="Times New Roman" panose="02020603050405020304" pitchFamily="18" charset="0"/>
              </a:rPr>
              <a:t>Dans</a:t>
            </a:r>
            <a:r>
              <a:rPr lang="it-IT" dirty="0">
                <a:latin typeface="Calibri" panose="020F0502020204030204" pitchFamily="34" charset="0"/>
                <a:ea typeface="Calibri" panose="020F0502020204030204" pitchFamily="34" charset="0"/>
                <a:cs typeface="Times New Roman" panose="02020603050405020304" pitchFamily="18" charset="0"/>
              </a:rPr>
              <a:t> ce </a:t>
            </a:r>
            <a:r>
              <a:rPr lang="it-IT" dirty="0" err="1">
                <a:latin typeface="Calibri" panose="020F0502020204030204" pitchFamily="34" charset="0"/>
                <a:ea typeface="Calibri" panose="020F0502020204030204" pitchFamily="34" charset="0"/>
                <a:cs typeface="Times New Roman" panose="02020603050405020304" pitchFamily="18" charset="0"/>
              </a:rPr>
              <a:t>contexte</a:t>
            </a:r>
            <a:r>
              <a:rPr lang="it-IT" dirty="0">
                <a:latin typeface="Calibri" panose="020F0502020204030204" pitchFamily="34" charset="0"/>
                <a:ea typeface="Calibri" panose="020F0502020204030204" pitchFamily="34" charset="0"/>
                <a:cs typeface="Times New Roman" panose="02020603050405020304" pitchFamily="18" charset="0"/>
              </a:rPr>
              <a:t>, </a:t>
            </a:r>
            <a:r>
              <a:rPr lang="it-IT" b="1" dirty="0">
                <a:highlight>
                  <a:srgbClr val="FFFF00"/>
                </a:highlight>
                <a:latin typeface="Calibri" panose="020F0502020204030204" pitchFamily="34" charset="0"/>
                <a:ea typeface="Calibri" panose="020F0502020204030204" pitchFamily="34" charset="0"/>
                <a:cs typeface="Times New Roman" panose="02020603050405020304" pitchFamily="18" charset="0"/>
              </a:rPr>
              <a:t>l'</a:t>
            </a:r>
            <a:r>
              <a:rPr lang="it-IT" b="1"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organe</a:t>
            </a:r>
            <a:r>
              <a:rPr lang="it-IT" b="1" dirty="0">
                <a:highlight>
                  <a:srgbClr val="FFFF00"/>
                </a:highlight>
                <a:latin typeface="Calibri" panose="020F0502020204030204" pitchFamily="34" charset="0"/>
                <a:ea typeface="Calibri" panose="020F0502020204030204" pitchFamily="34" charset="0"/>
                <a:cs typeface="Times New Roman" panose="02020603050405020304" pitchFamily="18" charset="0"/>
              </a:rPr>
              <a:t> qui </a:t>
            </a:r>
            <a:r>
              <a:rPr lang="it-IT" b="1"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acquiert</a:t>
            </a:r>
            <a:r>
              <a:rPr lang="it-IT" b="1" dirty="0">
                <a:highlight>
                  <a:srgbClr val="FFFF00"/>
                </a:highlight>
                <a:latin typeface="Calibri" panose="020F0502020204030204" pitchFamily="34" charset="0"/>
                <a:ea typeface="Calibri" panose="020F0502020204030204" pitchFamily="34" charset="0"/>
                <a:cs typeface="Times New Roman" panose="02020603050405020304" pitchFamily="18" charset="0"/>
              </a:rPr>
              <a:t> une </a:t>
            </a:r>
            <a:r>
              <a:rPr lang="it-IT" b="1"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importance</a:t>
            </a:r>
            <a:r>
              <a:rPr lang="it-IT" b="1" dirty="0">
                <a:highlight>
                  <a:srgbClr val="FFFF00"/>
                </a:highlight>
                <a:latin typeface="Calibri" panose="020F0502020204030204" pitchFamily="34" charset="0"/>
                <a:ea typeface="Calibri" panose="020F0502020204030204" pitchFamily="34" charset="0"/>
                <a:cs typeface="Times New Roman" panose="02020603050405020304" pitchFamily="18" charset="0"/>
              </a:rPr>
              <a:t> </a:t>
            </a:r>
            <a:r>
              <a:rPr lang="it-IT" b="1"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vraiment</a:t>
            </a:r>
            <a:r>
              <a:rPr lang="it-IT" b="1" dirty="0">
                <a:highlight>
                  <a:srgbClr val="FFFF00"/>
                </a:highlight>
                <a:latin typeface="Calibri" panose="020F0502020204030204" pitchFamily="34" charset="0"/>
                <a:ea typeface="Calibri" panose="020F0502020204030204" pitchFamily="34" charset="0"/>
                <a:cs typeface="Times New Roman" panose="02020603050405020304" pitchFamily="18" charset="0"/>
              </a:rPr>
              <a:t> </a:t>
            </a:r>
            <a:r>
              <a:rPr lang="it-IT" b="1"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extraordinaire</a:t>
            </a:r>
            <a:r>
              <a:rPr lang="it-IT" dirty="0">
                <a:latin typeface="Calibri" panose="020F0502020204030204" pitchFamily="34" charset="0"/>
                <a:ea typeface="Calibri" panose="020F0502020204030204" pitchFamily="34" charset="0"/>
                <a:cs typeface="Times New Roman" panose="02020603050405020304" pitchFamily="18" charset="0"/>
              </a:rPr>
              <a:t> est le </a:t>
            </a:r>
            <a:r>
              <a:rPr lang="it-IT" b="1" u="sng" dirty="0">
                <a:effectLst>
                  <a:outerShdw blurRad="38100" dist="38100" dir="2700000" algn="tl">
                    <a:srgbClr val="000000">
                      <a:alpha val="43137"/>
                    </a:srgbClr>
                  </a:outerShdw>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PLACENTA</a:t>
            </a:r>
            <a:r>
              <a:rPr lang="it-IT" dirty="0">
                <a:latin typeface="Calibri" panose="020F0502020204030204" pitchFamily="34" charset="0"/>
                <a:ea typeface="Calibri" panose="020F0502020204030204" pitchFamily="34" charset="0"/>
                <a:cs typeface="Times New Roman" panose="02020603050405020304" pitchFamily="18" charset="0"/>
              </a:rPr>
              <a:t>: un </a:t>
            </a:r>
            <a:r>
              <a:rPr lang="it-IT" dirty="0" err="1">
                <a:latin typeface="Calibri" panose="020F0502020204030204" pitchFamily="34" charset="0"/>
                <a:ea typeface="Calibri" panose="020F0502020204030204" pitchFamily="34" charset="0"/>
                <a:cs typeface="Times New Roman" panose="02020603050405020304" pitchFamily="18" charset="0"/>
              </a:rPr>
              <a:t>organe</a:t>
            </a:r>
            <a:r>
              <a:rPr lang="it-IT" dirty="0">
                <a:latin typeface="Calibri" panose="020F0502020204030204" pitchFamily="34" charset="0"/>
                <a:ea typeface="Calibri" panose="020F0502020204030204" pitchFamily="34" charset="0"/>
                <a:cs typeface="Times New Roman" panose="02020603050405020304" pitchFamily="18" charset="0"/>
              </a:rPr>
              <a:t> qui a </a:t>
            </a:r>
            <a:r>
              <a:rPr lang="it-IT" dirty="0" err="1">
                <a:latin typeface="Calibri" panose="020F0502020204030204" pitchFamily="34" charset="0"/>
                <a:ea typeface="Calibri" panose="020F0502020204030204" pitchFamily="34" charset="0"/>
                <a:cs typeface="Times New Roman" panose="02020603050405020304" pitchFamily="18" charset="0"/>
              </a:rPr>
              <a:t>été</a:t>
            </a:r>
            <a:r>
              <a:rPr lang="it-IT" dirty="0">
                <a:latin typeface="Calibri" panose="020F0502020204030204" pitchFamily="34" charset="0"/>
                <a:ea typeface="Calibri" panose="020F0502020204030204" pitchFamily="34" charset="0"/>
                <a:cs typeface="Times New Roman" panose="02020603050405020304" pitchFamily="18" charset="0"/>
              </a:rPr>
              <a:t> </a:t>
            </a:r>
            <a:r>
              <a:rPr lang="it-IT" b="1" dirty="0" err="1">
                <a:latin typeface="Calibri" panose="020F0502020204030204" pitchFamily="34" charset="0"/>
                <a:ea typeface="Calibri" panose="020F0502020204030204" pitchFamily="34" charset="0"/>
                <a:cs typeface="Times New Roman" panose="02020603050405020304" pitchFamily="18" charset="0"/>
              </a:rPr>
              <a:t>très</a:t>
            </a:r>
            <a:r>
              <a:rPr lang="it-IT" b="1" dirty="0">
                <a:latin typeface="Calibri" panose="020F0502020204030204" pitchFamily="34" charset="0"/>
                <a:ea typeface="Calibri" panose="020F0502020204030204" pitchFamily="34" charset="0"/>
                <a:cs typeface="Times New Roman" panose="02020603050405020304" pitchFamily="18" charset="0"/>
              </a:rPr>
              <a:t> </a:t>
            </a:r>
            <a:r>
              <a:rPr lang="it-IT" b="1" dirty="0" err="1">
                <a:latin typeface="Calibri" panose="020F0502020204030204" pitchFamily="34" charset="0"/>
                <a:ea typeface="Calibri" panose="020F0502020204030204" pitchFamily="34" charset="0"/>
                <a:cs typeface="Times New Roman" panose="02020603050405020304" pitchFamily="18" charset="0"/>
              </a:rPr>
              <a:t>peu</a:t>
            </a:r>
            <a:r>
              <a:rPr lang="it-IT" b="1" dirty="0">
                <a:latin typeface="Calibri" panose="020F0502020204030204" pitchFamily="34" charset="0"/>
                <a:ea typeface="Calibri" panose="020F0502020204030204" pitchFamily="34" charset="0"/>
                <a:cs typeface="Times New Roman" panose="02020603050405020304" pitchFamily="18" charset="0"/>
              </a:rPr>
              <a:t> </a:t>
            </a:r>
            <a:r>
              <a:rPr lang="it-IT" b="1" dirty="0" err="1">
                <a:latin typeface="Calibri" panose="020F0502020204030204" pitchFamily="34" charset="0"/>
                <a:ea typeface="Calibri" panose="020F0502020204030204" pitchFamily="34" charset="0"/>
                <a:cs typeface="Times New Roman" panose="02020603050405020304" pitchFamily="18" charset="0"/>
              </a:rPr>
              <a:t>étudié</a:t>
            </a:r>
            <a:r>
              <a:rPr lang="it-IT" b="1" dirty="0">
                <a:latin typeface="Calibri" panose="020F0502020204030204" pitchFamily="34" charset="0"/>
                <a:ea typeface="Calibri" panose="020F0502020204030204" pitchFamily="34" charset="0"/>
                <a:cs typeface="Times New Roman" panose="02020603050405020304" pitchFamily="18" charset="0"/>
              </a:rPr>
              <a:t> </a:t>
            </a:r>
            <a:r>
              <a:rPr lang="it-IT" b="1" dirty="0" err="1">
                <a:latin typeface="Calibri" panose="020F0502020204030204" pitchFamily="34" charset="0"/>
                <a:ea typeface="Calibri" panose="020F0502020204030204" pitchFamily="34" charset="0"/>
                <a:cs typeface="Times New Roman" panose="02020603050405020304" pitchFamily="18" charset="0"/>
              </a:rPr>
              <a:t>jusqu'à</a:t>
            </a:r>
            <a:r>
              <a:rPr lang="it-IT" b="1" dirty="0">
                <a:latin typeface="Calibri" panose="020F0502020204030204" pitchFamily="34" charset="0"/>
                <a:ea typeface="Calibri" panose="020F0502020204030204" pitchFamily="34" charset="0"/>
                <a:cs typeface="Times New Roman" panose="02020603050405020304" pitchFamily="18" charset="0"/>
              </a:rPr>
              <a:t> il y a </a:t>
            </a:r>
            <a:r>
              <a:rPr lang="it-IT" b="1" dirty="0" err="1">
                <a:latin typeface="Calibri" panose="020F0502020204030204" pitchFamily="34" charset="0"/>
                <a:ea typeface="Calibri" panose="020F0502020204030204" pitchFamily="34" charset="0"/>
                <a:cs typeface="Times New Roman" panose="02020603050405020304" pitchFamily="18" charset="0"/>
              </a:rPr>
              <a:t>quelques</a:t>
            </a:r>
            <a:r>
              <a:rPr lang="it-IT" b="1" dirty="0">
                <a:latin typeface="Calibri" panose="020F0502020204030204" pitchFamily="34" charset="0"/>
                <a:ea typeface="Calibri" panose="020F0502020204030204" pitchFamily="34" charset="0"/>
                <a:cs typeface="Times New Roman" panose="02020603050405020304" pitchFamily="18" charset="0"/>
              </a:rPr>
              <a:t> </a:t>
            </a:r>
            <a:r>
              <a:rPr lang="it-IT" b="1" dirty="0" err="1">
                <a:latin typeface="Calibri" panose="020F0502020204030204" pitchFamily="34" charset="0"/>
                <a:ea typeface="Calibri" panose="020F0502020204030204" pitchFamily="34" charset="0"/>
                <a:cs typeface="Times New Roman" panose="02020603050405020304" pitchFamily="18" charset="0"/>
              </a:rPr>
              <a:t>années</a:t>
            </a:r>
            <a:r>
              <a:rPr lang="it-IT" dirty="0">
                <a:latin typeface="Calibri" panose="020F0502020204030204" pitchFamily="34" charset="0"/>
                <a:ea typeface="Calibri" panose="020F0502020204030204" pitchFamily="34" charset="0"/>
                <a:cs typeface="Times New Roman" panose="02020603050405020304" pitchFamily="18" charset="0"/>
              </a:rPr>
              <a:t> et qui </a:t>
            </a:r>
            <a:r>
              <a:rPr lang="it-IT" dirty="0" err="1">
                <a:latin typeface="Calibri" panose="020F0502020204030204" pitchFamily="34" charset="0"/>
                <a:ea typeface="Calibri" panose="020F0502020204030204" pitchFamily="34" charset="0"/>
                <a:cs typeface="Times New Roman" panose="02020603050405020304" pitchFamily="18" charset="0"/>
              </a:rPr>
              <a:t>émerge</a:t>
            </a:r>
            <a:r>
              <a:rPr lang="it-IT" dirty="0">
                <a:latin typeface="Calibri" panose="020F0502020204030204" pitchFamily="34" charset="0"/>
                <a:ea typeface="Calibri" panose="020F0502020204030204" pitchFamily="34" charset="0"/>
                <a:cs typeface="Times New Roman" panose="02020603050405020304" pitchFamily="18" charset="0"/>
              </a:rPr>
              <a:t> </a:t>
            </a:r>
            <a:r>
              <a:rPr lang="it-IT" dirty="0" err="1">
                <a:latin typeface="Calibri" panose="020F0502020204030204" pitchFamily="34" charset="0"/>
                <a:ea typeface="Calibri" panose="020F0502020204030204" pitchFamily="34" charset="0"/>
                <a:cs typeface="Times New Roman" panose="02020603050405020304" pitchFamily="18" charset="0"/>
              </a:rPr>
              <a:t>comme</a:t>
            </a:r>
            <a:r>
              <a:rPr lang="it-IT" dirty="0">
                <a:latin typeface="Calibri" panose="020F0502020204030204" pitchFamily="34" charset="0"/>
                <a:ea typeface="Calibri" panose="020F0502020204030204" pitchFamily="34" charset="0"/>
                <a:cs typeface="Times New Roman" panose="02020603050405020304" pitchFamily="18" charset="0"/>
              </a:rPr>
              <a:t> une sorte de "</a:t>
            </a:r>
            <a:r>
              <a:rPr lang="it-IT" b="1" u="sng"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salle</a:t>
            </a:r>
            <a:r>
              <a:rPr lang="it-IT" b="1" u="sng" dirty="0">
                <a:highlight>
                  <a:srgbClr val="FFFF00"/>
                </a:highlight>
                <a:latin typeface="Calibri" panose="020F0502020204030204" pitchFamily="34" charset="0"/>
                <a:ea typeface="Calibri" panose="020F0502020204030204" pitchFamily="34" charset="0"/>
                <a:cs typeface="Times New Roman" panose="02020603050405020304" pitchFamily="18" charset="0"/>
              </a:rPr>
              <a:t> de </a:t>
            </a:r>
            <a:r>
              <a:rPr lang="it-IT" b="1" u="sng"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contrôle</a:t>
            </a:r>
            <a:r>
              <a:rPr lang="it-IT" b="1" u="sng" dirty="0">
                <a:highlight>
                  <a:srgbClr val="FFFF00"/>
                </a:highlight>
                <a:latin typeface="Calibri" panose="020F0502020204030204" pitchFamily="34" charset="0"/>
                <a:ea typeface="Calibri" panose="020F0502020204030204" pitchFamily="34" charset="0"/>
                <a:cs typeface="Times New Roman" panose="02020603050405020304" pitchFamily="18" charset="0"/>
              </a:rPr>
              <a:t>" pour la </a:t>
            </a:r>
            <a:r>
              <a:rPr lang="it-IT" b="1" u="sng"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programmation</a:t>
            </a:r>
            <a:r>
              <a:rPr lang="it-IT" b="1" u="sng" dirty="0">
                <a:highlight>
                  <a:srgbClr val="FFFF00"/>
                </a:highlight>
                <a:latin typeface="Calibri" panose="020F0502020204030204" pitchFamily="34" charset="0"/>
                <a:ea typeface="Calibri" panose="020F0502020204030204" pitchFamily="34" charset="0"/>
                <a:cs typeface="Times New Roman" panose="02020603050405020304" pitchFamily="18" charset="0"/>
              </a:rPr>
              <a:t> (</a:t>
            </a:r>
            <a:r>
              <a:rPr lang="it-IT" b="1" u="sng"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épigénétique</a:t>
            </a:r>
            <a:r>
              <a:rPr lang="it-IT" b="1" u="sng" dirty="0">
                <a:highlight>
                  <a:srgbClr val="FFFF00"/>
                </a:highlight>
                <a:latin typeface="Calibri" panose="020F0502020204030204" pitchFamily="34" charset="0"/>
                <a:ea typeface="Calibri" panose="020F0502020204030204" pitchFamily="34" charset="0"/>
                <a:cs typeface="Times New Roman" panose="02020603050405020304" pitchFamily="18" charset="0"/>
              </a:rPr>
              <a:t>) de </a:t>
            </a:r>
            <a:r>
              <a:rPr lang="it-IT" b="1" u="sng"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différents</a:t>
            </a:r>
            <a:r>
              <a:rPr lang="it-IT" b="1" u="sng" dirty="0">
                <a:highlight>
                  <a:srgbClr val="FFFF00"/>
                </a:highlight>
                <a:latin typeface="Calibri" panose="020F0502020204030204" pitchFamily="34" charset="0"/>
                <a:ea typeface="Calibri" panose="020F0502020204030204" pitchFamily="34" charset="0"/>
                <a:cs typeface="Times New Roman" panose="02020603050405020304" pitchFamily="18" charset="0"/>
              </a:rPr>
              <a:t> </a:t>
            </a:r>
            <a:r>
              <a:rPr lang="it-IT" b="1" u="sng"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tissus</a:t>
            </a:r>
            <a:r>
              <a:rPr lang="it-IT" b="1" u="sng" dirty="0">
                <a:highlight>
                  <a:srgbClr val="FFFF00"/>
                </a:highlight>
                <a:latin typeface="Calibri" panose="020F0502020204030204" pitchFamily="34" charset="0"/>
                <a:ea typeface="Calibri" panose="020F0502020204030204" pitchFamily="34" charset="0"/>
                <a:cs typeface="Times New Roman" panose="02020603050405020304" pitchFamily="18" charset="0"/>
              </a:rPr>
              <a:t> et </a:t>
            </a:r>
            <a:r>
              <a:rPr lang="it-IT" b="1" u="sng"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organes</a:t>
            </a:r>
            <a:r>
              <a:rPr lang="it-IT" b="1" u="sng" dirty="0">
                <a:highlight>
                  <a:srgbClr val="FFFF00"/>
                </a:highlight>
                <a:latin typeface="Calibri" panose="020F0502020204030204" pitchFamily="34" charset="0"/>
                <a:ea typeface="Calibri" panose="020F0502020204030204" pitchFamily="34" charset="0"/>
                <a:cs typeface="Times New Roman" panose="02020603050405020304" pitchFamily="18" charset="0"/>
              </a:rPr>
              <a:t> </a:t>
            </a:r>
            <a:r>
              <a:rPr lang="it-IT" b="1" u="sng"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foetaux</a:t>
            </a:r>
            <a:endParaRPr lang="it-IT" dirty="0">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a:extLst>
              <a:ext uri="{FF2B5EF4-FFF2-40B4-BE49-F238E27FC236}">
                <a16:creationId xmlns:a16="http://schemas.microsoft.com/office/drawing/2014/main" xmlns="" id="{4A8BF68E-C49B-4880-80BA-CD0E38DA69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9313" y="0"/>
            <a:ext cx="12353925" cy="1598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Immagine 1">
            <a:extLst>
              <a:ext uri="{FF2B5EF4-FFF2-40B4-BE49-F238E27FC236}">
                <a16:creationId xmlns:a16="http://schemas.microsoft.com/office/drawing/2014/main" xmlns="" id="{6D7CB95C-8199-4B93-9A9B-2E0D27756E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2065" y="138115"/>
            <a:ext cx="7367587" cy="381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ccia circolare a destra 2">
            <a:extLst>
              <a:ext uri="{FF2B5EF4-FFF2-40B4-BE49-F238E27FC236}">
                <a16:creationId xmlns:a16="http://schemas.microsoft.com/office/drawing/2014/main" xmlns="" id="{88DD9FF8-3C1C-460B-8116-6EA36E8E5B70}"/>
              </a:ext>
            </a:extLst>
          </p:cNvPr>
          <p:cNvSpPr/>
          <p:nvPr/>
        </p:nvSpPr>
        <p:spPr>
          <a:xfrm rot="21415026">
            <a:off x="274637" y="446088"/>
            <a:ext cx="868363" cy="32004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schemeClr val="tx1"/>
              </a:solidFill>
            </a:endParaRPr>
          </a:p>
        </p:txBody>
      </p:sp>
      <p:sp>
        <p:nvSpPr>
          <p:cNvPr id="4" name="Rettangolo 3">
            <a:extLst>
              <a:ext uri="{FF2B5EF4-FFF2-40B4-BE49-F238E27FC236}">
                <a16:creationId xmlns:a16="http://schemas.microsoft.com/office/drawing/2014/main" xmlns="" id="{753EEB70-3AD2-4733-A45E-489BCF87906E}"/>
              </a:ext>
            </a:extLst>
          </p:cNvPr>
          <p:cNvSpPr/>
          <p:nvPr/>
        </p:nvSpPr>
        <p:spPr>
          <a:xfrm>
            <a:off x="3060703" y="4165994"/>
            <a:ext cx="5448300" cy="2554545"/>
          </a:xfrm>
          <a:prstGeom prst="rect">
            <a:avLst/>
          </a:prstGeom>
          <a:ln>
            <a:solidFill>
              <a:schemeClr val="accent1">
                <a:lumMod val="75000"/>
              </a:schemeClr>
            </a:solidFill>
          </a:ln>
        </p:spPr>
        <p:txBody>
          <a:bodyPr>
            <a:spAutoFit/>
          </a:bodyPr>
          <a:lstStyle/>
          <a:p>
            <a:pPr>
              <a:defRPr/>
            </a:pPr>
            <a:r>
              <a:rPr lang="it-IT" sz="1600" b="1" u="sng" dirty="0" err="1">
                <a:highlight>
                  <a:srgbClr val="FFFF00"/>
                </a:highlight>
              </a:rPr>
              <a:t>Étude</a:t>
            </a:r>
            <a:r>
              <a:rPr lang="it-IT" sz="1600" b="1" u="sng" dirty="0">
                <a:highlight>
                  <a:srgbClr val="FFFF00"/>
                </a:highlight>
              </a:rPr>
              <a:t> </a:t>
            </a:r>
            <a:r>
              <a:rPr lang="it-IT" sz="1600" b="1" u="sng" dirty="0" err="1">
                <a:highlight>
                  <a:srgbClr val="FFFF00"/>
                </a:highlight>
              </a:rPr>
              <a:t>du</a:t>
            </a:r>
            <a:r>
              <a:rPr lang="it-IT" sz="1600" b="1" u="sng" dirty="0">
                <a:highlight>
                  <a:srgbClr val="FFFF00"/>
                </a:highlight>
              </a:rPr>
              <a:t> placenta </a:t>
            </a:r>
            <a:r>
              <a:rPr lang="it-IT" sz="1600" dirty="0"/>
              <a:t>(</a:t>
            </a:r>
            <a:r>
              <a:rPr lang="it-IT" sz="1600" b="1" u="sng" dirty="0"/>
              <a:t>Taranto</a:t>
            </a:r>
            <a:r>
              <a:rPr lang="it-IT" sz="1600" dirty="0"/>
              <a:t>, Cagliari, Milano, Pisa):</a:t>
            </a:r>
          </a:p>
          <a:p>
            <a:pPr>
              <a:defRPr/>
            </a:pPr>
            <a:r>
              <a:rPr lang="it-IT" sz="1600" dirty="0"/>
              <a:t>- </a:t>
            </a:r>
            <a:r>
              <a:rPr lang="it-IT" sz="1600" b="1" dirty="0" err="1">
                <a:highlight>
                  <a:srgbClr val="FFFF00"/>
                </a:highlight>
              </a:rPr>
              <a:t>Spectrométrie</a:t>
            </a:r>
            <a:r>
              <a:rPr lang="it-IT" sz="1600" b="1" dirty="0">
                <a:highlight>
                  <a:srgbClr val="FFFF00"/>
                </a:highlight>
              </a:rPr>
              <a:t> de masse </a:t>
            </a:r>
            <a:r>
              <a:rPr lang="it-IT" sz="1600" dirty="0"/>
              <a:t>(IZS - Bologna)</a:t>
            </a:r>
            <a:br>
              <a:rPr lang="it-IT" sz="1600" dirty="0"/>
            </a:br>
            <a:r>
              <a:rPr lang="it-IT" sz="1600" dirty="0"/>
              <a:t>- </a:t>
            </a:r>
            <a:r>
              <a:rPr lang="it-IT" sz="1600" b="1" dirty="0" err="1"/>
              <a:t>i</a:t>
            </a:r>
            <a:r>
              <a:rPr lang="it-IT" sz="1600" b="1" dirty="0" err="1">
                <a:highlight>
                  <a:srgbClr val="FFFF00"/>
                </a:highlight>
              </a:rPr>
              <a:t>mmunohistochimie</a:t>
            </a:r>
            <a:r>
              <a:rPr lang="it-IT" sz="1600" dirty="0"/>
              <a:t> (</a:t>
            </a:r>
            <a:r>
              <a:rPr lang="it-IT" sz="1600" dirty="0" err="1"/>
              <a:t>Université</a:t>
            </a:r>
            <a:r>
              <a:rPr lang="it-IT" sz="1600" dirty="0"/>
              <a:t> de Cagliari)</a:t>
            </a:r>
          </a:p>
          <a:p>
            <a:pPr>
              <a:defRPr/>
            </a:pPr>
            <a:r>
              <a:rPr lang="it-IT" sz="1600" dirty="0"/>
              <a:t>- </a:t>
            </a:r>
            <a:r>
              <a:rPr lang="it-IT" sz="1600" b="1" dirty="0" err="1">
                <a:highlight>
                  <a:srgbClr val="FFFF00"/>
                </a:highlight>
              </a:rPr>
              <a:t>épigénétique</a:t>
            </a:r>
            <a:r>
              <a:rPr lang="it-IT" sz="1600" dirty="0">
                <a:highlight>
                  <a:srgbClr val="FFFF00"/>
                </a:highlight>
              </a:rPr>
              <a:t> </a:t>
            </a:r>
            <a:r>
              <a:rPr lang="it-IT" sz="1600" dirty="0"/>
              <a:t>(</a:t>
            </a:r>
            <a:r>
              <a:rPr lang="it-IT" sz="1600" dirty="0" err="1"/>
              <a:t>Université</a:t>
            </a:r>
            <a:r>
              <a:rPr lang="it-IT" sz="1600" dirty="0"/>
              <a:t> de </a:t>
            </a:r>
            <a:r>
              <a:rPr lang="it-IT" sz="1600" dirty="0" err="1"/>
              <a:t>Pise</a:t>
            </a:r>
            <a:r>
              <a:rPr lang="it-IT" sz="1600" dirty="0"/>
              <a:t>)</a:t>
            </a:r>
            <a:br>
              <a:rPr lang="it-IT" sz="1600" dirty="0"/>
            </a:br>
            <a:r>
              <a:rPr lang="it-IT" sz="1600" dirty="0"/>
              <a:t>- </a:t>
            </a:r>
            <a:r>
              <a:rPr lang="it-IT" sz="1600" b="1" dirty="0" err="1">
                <a:highlight>
                  <a:srgbClr val="FFFF00"/>
                </a:highlight>
              </a:rPr>
              <a:t>mitochondries</a:t>
            </a:r>
            <a:r>
              <a:rPr lang="it-IT" sz="1600" dirty="0"/>
              <a:t> (</a:t>
            </a:r>
            <a:r>
              <a:rPr lang="it-IT" sz="1600" dirty="0" err="1"/>
              <a:t>Université</a:t>
            </a:r>
            <a:r>
              <a:rPr lang="it-IT" sz="1600" dirty="0"/>
              <a:t> de Milan)</a:t>
            </a:r>
            <a:br>
              <a:rPr lang="it-IT" sz="1600" dirty="0"/>
            </a:br>
            <a:r>
              <a:rPr lang="it-IT" sz="1600" dirty="0"/>
              <a:t>- </a:t>
            </a:r>
            <a:r>
              <a:rPr lang="it-IT" sz="1600" b="1" dirty="0" err="1">
                <a:highlight>
                  <a:srgbClr val="FFFF00"/>
                </a:highlight>
              </a:rPr>
              <a:t>métabolomique</a:t>
            </a:r>
            <a:r>
              <a:rPr lang="it-IT" sz="1600" dirty="0"/>
              <a:t> (</a:t>
            </a:r>
            <a:r>
              <a:rPr lang="it-IT" sz="1600" dirty="0" err="1"/>
              <a:t>Université</a:t>
            </a:r>
            <a:r>
              <a:rPr lang="it-IT" sz="1600" dirty="0"/>
              <a:t> de Cagliari) </a:t>
            </a:r>
          </a:p>
          <a:p>
            <a:pPr>
              <a:defRPr/>
            </a:pPr>
            <a:endParaRPr lang="it-IT" sz="1600" b="1" u="sng" dirty="0">
              <a:highlight>
                <a:srgbClr val="FFFF00"/>
              </a:highlight>
            </a:endParaRPr>
          </a:p>
          <a:p>
            <a:pPr>
              <a:defRPr/>
            </a:pPr>
            <a:r>
              <a:rPr lang="it-IT" sz="1600" b="1" u="sng" dirty="0">
                <a:highlight>
                  <a:srgbClr val="FFFF00"/>
                </a:highlight>
              </a:rPr>
              <a:t>Follow-up </a:t>
            </a:r>
            <a:r>
              <a:rPr lang="it-IT" sz="1600" b="1" u="sng" dirty="0" err="1">
                <a:highlight>
                  <a:srgbClr val="FFFF00"/>
                </a:highlight>
              </a:rPr>
              <a:t>des</a:t>
            </a:r>
            <a:r>
              <a:rPr lang="it-IT" sz="1600" b="1" u="sng" dirty="0">
                <a:highlight>
                  <a:srgbClr val="FFFF00"/>
                </a:highlight>
              </a:rPr>
              <a:t> enfants à </a:t>
            </a:r>
            <a:r>
              <a:rPr lang="it-IT" sz="1600" b="1" u="sng" dirty="0" err="1">
                <a:highlight>
                  <a:srgbClr val="FFFF00"/>
                </a:highlight>
              </a:rPr>
              <a:t>risque</a:t>
            </a:r>
            <a:r>
              <a:rPr lang="it-IT" sz="1600" b="1" u="sng" dirty="0">
                <a:highlight>
                  <a:srgbClr val="FFFF00"/>
                </a:highlight>
              </a:rPr>
              <a:t> </a:t>
            </a:r>
            <a:r>
              <a:rPr lang="it-IT" sz="1600" dirty="0"/>
              <a:t>(FIMP):</a:t>
            </a:r>
            <a:br>
              <a:rPr lang="it-IT" sz="1600" dirty="0"/>
            </a:br>
            <a:r>
              <a:rPr lang="it-IT" sz="1600" dirty="0"/>
              <a:t>- </a:t>
            </a:r>
            <a:r>
              <a:rPr lang="it-IT" sz="1600" b="1" u="sng" dirty="0" err="1">
                <a:highlight>
                  <a:srgbClr val="FFFF00"/>
                </a:highlight>
              </a:rPr>
              <a:t>diagnostic</a:t>
            </a:r>
            <a:r>
              <a:rPr lang="it-IT" sz="1600" b="1" u="sng" dirty="0">
                <a:highlight>
                  <a:srgbClr val="FFFF00"/>
                </a:highlight>
              </a:rPr>
              <a:t> </a:t>
            </a:r>
            <a:r>
              <a:rPr lang="it-IT" sz="1600" b="1" u="sng" dirty="0" err="1">
                <a:highlight>
                  <a:srgbClr val="FFFF00"/>
                </a:highlight>
              </a:rPr>
              <a:t>précoce</a:t>
            </a:r>
            <a:r>
              <a:rPr lang="it-IT" sz="1600" b="1" u="sng" dirty="0">
                <a:highlight>
                  <a:srgbClr val="FFFF00"/>
                </a:highlight>
              </a:rPr>
              <a:t> !!</a:t>
            </a:r>
            <a:r>
              <a:rPr lang="it-IT" sz="1600" dirty="0"/>
              <a:t/>
            </a:r>
            <a:br>
              <a:rPr lang="it-IT" sz="1600" dirty="0"/>
            </a:br>
            <a:r>
              <a:rPr lang="it-IT" sz="1600" dirty="0"/>
              <a:t>- </a:t>
            </a:r>
            <a:r>
              <a:rPr lang="it-IT" sz="1600" b="1" u="sng" dirty="0" err="1">
                <a:highlight>
                  <a:srgbClr val="FFFF00"/>
                </a:highlight>
              </a:rPr>
              <a:t>traitement</a:t>
            </a:r>
            <a:r>
              <a:rPr lang="it-IT" sz="1600" b="1" u="sng" dirty="0">
                <a:highlight>
                  <a:srgbClr val="FFFF00"/>
                </a:highlight>
              </a:rPr>
              <a:t> </a:t>
            </a:r>
            <a:r>
              <a:rPr lang="it-IT" sz="1600" b="1" u="sng" dirty="0" err="1">
                <a:highlight>
                  <a:srgbClr val="FFFF00"/>
                </a:highlight>
              </a:rPr>
              <a:t>personnalisé</a:t>
            </a:r>
            <a:r>
              <a:rPr lang="it-IT" sz="1600" b="1" u="sng" dirty="0">
                <a:highlight>
                  <a:srgbClr val="FFFF00"/>
                </a:highlight>
              </a:rPr>
              <a:t> !!</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Immagin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3" y="-12700"/>
            <a:ext cx="1547813" cy="69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3" name="Immagin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71951" y="4"/>
            <a:ext cx="7591425" cy="378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4" name="Immagin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32625" y="2492375"/>
            <a:ext cx="3276600" cy="51435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pic>
        <p:nvPicPr>
          <p:cNvPr id="66565" name="Immagin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287715" y="3933825"/>
            <a:ext cx="4392612"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Connettore diritto 7"/>
          <p:cNvCxnSpPr/>
          <p:nvPr/>
        </p:nvCxnSpPr>
        <p:spPr>
          <a:xfrm>
            <a:off x="3432609" y="4365625"/>
            <a:ext cx="381635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Connettore diritto 9"/>
          <p:cNvCxnSpPr/>
          <p:nvPr/>
        </p:nvCxnSpPr>
        <p:spPr>
          <a:xfrm>
            <a:off x="3432610" y="4581525"/>
            <a:ext cx="395922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Connettore diritto 11"/>
          <p:cNvCxnSpPr/>
          <p:nvPr/>
        </p:nvCxnSpPr>
        <p:spPr>
          <a:xfrm>
            <a:off x="3503613" y="4797425"/>
            <a:ext cx="336391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Connettore diritto 13"/>
          <p:cNvCxnSpPr/>
          <p:nvPr/>
        </p:nvCxnSpPr>
        <p:spPr>
          <a:xfrm>
            <a:off x="3432609" y="5084763"/>
            <a:ext cx="3816351" cy="0"/>
          </a:xfrm>
          <a:prstGeom prst="line">
            <a:avLst/>
          </a:prstGeom>
          <a:ln w="28575">
            <a:solidFill>
              <a:srgbClr val="0000CC"/>
            </a:solidFill>
          </a:ln>
        </p:spPr>
        <p:style>
          <a:lnRef idx="1">
            <a:schemeClr val="accent1"/>
          </a:lnRef>
          <a:fillRef idx="0">
            <a:schemeClr val="accent1"/>
          </a:fillRef>
          <a:effectRef idx="0">
            <a:schemeClr val="accent1"/>
          </a:effectRef>
          <a:fontRef idx="minor">
            <a:schemeClr val="tx1"/>
          </a:fontRef>
        </p:style>
      </p:cxnSp>
      <p:cxnSp>
        <p:nvCxnSpPr>
          <p:cNvPr id="18" name="Connettore diritto 17"/>
          <p:cNvCxnSpPr/>
          <p:nvPr/>
        </p:nvCxnSpPr>
        <p:spPr>
          <a:xfrm>
            <a:off x="6456364" y="4149725"/>
            <a:ext cx="93503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Connettore diritto 18"/>
          <p:cNvCxnSpPr/>
          <p:nvPr/>
        </p:nvCxnSpPr>
        <p:spPr>
          <a:xfrm>
            <a:off x="3432610" y="4403725"/>
            <a:ext cx="2551113" cy="1428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Connettore diritto 20"/>
          <p:cNvCxnSpPr/>
          <p:nvPr/>
        </p:nvCxnSpPr>
        <p:spPr>
          <a:xfrm flipV="1">
            <a:off x="3504049" y="4858403"/>
            <a:ext cx="1944687" cy="11113"/>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Connettore 2 25"/>
          <p:cNvCxnSpPr/>
          <p:nvPr/>
        </p:nvCxnSpPr>
        <p:spPr>
          <a:xfrm>
            <a:off x="3503615" y="5300663"/>
            <a:ext cx="647700" cy="0"/>
          </a:xfrm>
          <a:prstGeom prst="straightConnector1">
            <a:avLst/>
          </a:prstGeom>
          <a:ln w="28575">
            <a:solidFill>
              <a:srgbClr val="0000CC"/>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nettore diritto 27"/>
          <p:cNvCxnSpPr/>
          <p:nvPr/>
        </p:nvCxnSpPr>
        <p:spPr>
          <a:xfrm>
            <a:off x="3432610" y="5589588"/>
            <a:ext cx="3959225" cy="0"/>
          </a:xfrm>
          <a:prstGeom prst="line">
            <a:avLst/>
          </a:prstGeom>
          <a:ln w="38100">
            <a:solidFill>
              <a:srgbClr val="0000CC"/>
            </a:solidFill>
          </a:ln>
        </p:spPr>
        <p:style>
          <a:lnRef idx="1">
            <a:schemeClr val="accent1"/>
          </a:lnRef>
          <a:fillRef idx="0">
            <a:schemeClr val="accent1"/>
          </a:fillRef>
          <a:effectRef idx="0">
            <a:schemeClr val="accent1"/>
          </a:effectRef>
          <a:fontRef idx="minor">
            <a:schemeClr val="tx1"/>
          </a:fontRef>
        </p:style>
      </p:cxnSp>
      <p:cxnSp>
        <p:nvCxnSpPr>
          <p:cNvPr id="30" name="Connettore diritto 29"/>
          <p:cNvCxnSpPr/>
          <p:nvPr/>
        </p:nvCxnSpPr>
        <p:spPr>
          <a:xfrm>
            <a:off x="3432609" y="5805488"/>
            <a:ext cx="3435351" cy="0"/>
          </a:xfrm>
          <a:prstGeom prst="line">
            <a:avLst/>
          </a:prstGeom>
          <a:ln w="38100">
            <a:solidFill>
              <a:srgbClr val="0000CC"/>
            </a:solidFill>
          </a:ln>
        </p:spPr>
        <p:style>
          <a:lnRef idx="1">
            <a:schemeClr val="accent1"/>
          </a:lnRef>
          <a:fillRef idx="0">
            <a:schemeClr val="accent1"/>
          </a:fillRef>
          <a:effectRef idx="0">
            <a:schemeClr val="accent1"/>
          </a:effectRef>
          <a:fontRef idx="minor">
            <a:schemeClr val="tx1"/>
          </a:fontRef>
        </p:style>
      </p:cxnSp>
      <p:cxnSp>
        <p:nvCxnSpPr>
          <p:cNvPr id="32" name="Connettore diritto 31"/>
          <p:cNvCxnSpPr/>
          <p:nvPr/>
        </p:nvCxnSpPr>
        <p:spPr>
          <a:xfrm>
            <a:off x="3432175" y="6021388"/>
            <a:ext cx="3240088" cy="0"/>
          </a:xfrm>
          <a:prstGeom prst="line">
            <a:avLst/>
          </a:prstGeom>
          <a:ln w="38100">
            <a:solidFill>
              <a:srgbClr val="0000CC"/>
            </a:solidFill>
          </a:ln>
        </p:spPr>
        <p:style>
          <a:lnRef idx="1">
            <a:schemeClr val="accent1"/>
          </a:lnRef>
          <a:fillRef idx="0">
            <a:schemeClr val="accent1"/>
          </a:fillRef>
          <a:effectRef idx="0">
            <a:schemeClr val="accent1"/>
          </a:effectRef>
          <a:fontRef idx="minor">
            <a:schemeClr val="tx1"/>
          </a:fontRef>
        </p:style>
      </p:cxnSp>
      <p:cxnSp>
        <p:nvCxnSpPr>
          <p:cNvPr id="34" name="Connettore diritto 33"/>
          <p:cNvCxnSpPr/>
          <p:nvPr/>
        </p:nvCxnSpPr>
        <p:spPr>
          <a:xfrm>
            <a:off x="4511675" y="6308725"/>
            <a:ext cx="2592388" cy="0"/>
          </a:xfrm>
          <a:prstGeom prst="line">
            <a:avLst/>
          </a:prstGeom>
          <a:ln w="38100">
            <a:solidFill>
              <a:srgbClr val="0000CC"/>
            </a:solidFill>
          </a:ln>
        </p:spPr>
        <p:style>
          <a:lnRef idx="1">
            <a:schemeClr val="accent1"/>
          </a:lnRef>
          <a:fillRef idx="0">
            <a:schemeClr val="accent1"/>
          </a:fillRef>
          <a:effectRef idx="0">
            <a:schemeClr val="accent1"/>
          </a:effectRef>
          <a:fontRef idx="minor">
            <a:schemeClr val="tx1"/>
          </a:fontRef>
        </p:style>
      </p:cxnSp>
      <p:sp>
        <p:nvSpPr>
          <p:cNvPr id="66578" name="Rettangolo 34"/>
          <p:cNvSpPr>
            <a:spLocks noChangeArrowheads="1"/>
          </p:cNvSpPr>
          <p:nvPr/>
        </p:nvSpPr>
        <p:spPr bwMode="auto">
          <a:xfrm>
            <a:off x="7927975" y="5327652"/>
            <a:ext cx="2592388" cy="523220"/>
          </a:xfrm>
          <a:prstGeom prst="rect">
            <a:avLst/>
          </a:prstGeom>
          <a:solidFill>
            <a:schemeClr val="bg1"/>
          </a:solidFill>
          <a:ln w="9525">
            <a:solidFill>
              <a:srgbClr val="0000CC"/>
            </a:solidFill>
            <a:miter lim="800000"/>
            <a:headEnd/>
            <a:tailEnd/>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it-IT" sz="14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The key-term in this context is certainly </a:t>
            </a:r>
            <a:r>
              <a:rPr kumimoji="0" lang="en-US" altLang="it-IT" sz="1400" b="1" i="1" u="sng" strike="noStrike" kern="0" cap="none" spc="0" normalizeH="0" baseline="0" noProof="0">
                <a:ln>
                  <a:noFill/>
                </a:ln>
                <a:solidFill>
                  <a:srgbClr val="0000CC"/>
                </a:solidFill>
                <a:effectLst/>
                <a:uLnTx/>
                <a:uFillTx/>
                <a:latin typeface="Arial" panose="020B0604020202020204" pitchFamily="34" charset="0"/>
                <a:ea typeface="+mn-ea"/>
                <a:cs typeface="Arial" panose="020B0604020202020204" pitchFamily="34" charset="0"/>
              </a:rPr>
              <a:t>primary prevention</a:t>
            </a:r>
            <a:endParaRPr kumimoji="0" lang="it-IT" altLang="it-IT" sz="1400" b="1" i="1" u="sng" strike="noStrike" kern="0" cap="none" spc="0" normalizeH="0" baseline="0" noProof="0">
              <a:ln>
                <a:noFill/>
              </a:ln>
              <a:solidFill>
                <a:srgbClr val="0000CC"/>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46197234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3702" y="560388"/>
            <a:ext cx="39243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31" name="Picture 2" descr="C:\Documents and Settings\Utente\Desktop\CONGRESSI\15 10 27-30 Cagliari Fanos DOHAD\DOHaD\15 Evolution of DOHaD.. environmental health sciences F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4500" y="792168"/>
            <a:ext cx="4552951" cy="602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4" name="Rettangolo 2"/>
          <p:cNvSpPr>
            <a:spLocks noChangeArrowheads="1"/>
          </p:cNvSpPr>
          <p:nvPr/>
        </p:nvSpPr>
        <p:spPr bwMode="auto">
          <a:xfrm>
            <a:off x="7535863" y="3357565"/>
            <a:ext cx="2017712" cy="1938992"/>
          </a:xfrm>
          <a:prstGeom prst="rect">
            <a:avLst/>
          </a:prstGeom>
          <a:solidFill>
            <a:srgbClr val="A20000"/>
          </a:solidFill>
          <a:ln w="9525">
            <a:solidFill>
              <a:schemeClr val="accent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it-IT" sz="2000" b="0" i="0" u="none" strike="noStrike" kern="0" cap="none" spc="0" normalizeH="0" baseline="0" noProof="0">
                <a:ln>
                  <a:noFill/>
                </a:ln>
                <a:solidFill>
                  <a:srgbClr val="EEECE1"/>
                </a:solidFill>
                <a:effectLst/>
                <a:uLnTx/>
                <a:uFillTx/>
                <a:latin typeface="Calibri" panose="020F0502020204030204" pitchFamily="34" charset="0"/>
                <a:ea typeface="+mn-ea"/>
                <a:cs typeface="Arial" panose="020B0604020202020204" pitchFamily="34" charset="0"/>
              </a:rPr>
              <a:t>Most studied </a:t>
            </a:r>
            <a:r>
              <a:rPr kumimoji="0" lang="en-US" altLang="it-IT" sz="2000" b="1" i="0" u="none" strike="noStrike" kern="0" cap="none" spc="0" normalizeH="0" baseline="0" noProof="0">
                <a:ln>
                  <a:noFill/>
                </a:ln>
                <a:solidFill>
                  <a:srgbClr val="EEECE1"/>
                </a:solidFill>
                <a:effectLst/>
                <a:uLnTx/>
                <a:uFillTx/>
                <a:latin typeface="Calibri" panose="020F0502020204030204" pitchFamily="34" charset="0"/>
                <a:ea typeface="+mn-ea"/>
                <a:cs typeface="Arial" panose="020B0604020202020204" pitchFamily="34" charset="0"/>
              </a:rPr>
              <a:t>disease/organ endpoint</a:t>
            </a:r>
            <a:r>
              <a:rPr kumimoji="0" lang="en-US" altLang="it-IT" sz="2000" b="0" i="0" u="none" strike="noStrike" kern="0" cap="none" spc="0" normalizeH="0" baseline="0" noProof="0">
                <a:ln>
                  <a:noFill/>
                </a:ln>
                <a:solidFill>
                  <a:srgbClr val="EEECE1"/>
                </a:solidFill>
                <a:effectLst/>
                <a:uLnTx/>
                <a:uFillTx/>
                <a:latin typeface="Calibri" panose="020F0502020204030204" pitchFamily="34" charset="0"/>
                <a:ea typeface="+mn-ea"/>
                <a:cs typeface="Arial" panose="020B0604020202020204" pitchFamily="34" charset="0"/>
              </a:rPr>
              <a:t>s and associated </a:t>
            </a:r>
            <a:r>
              <a:rPr kumimoji="0" lang="en-US" altLang="it-IT" sz="2000" b="1" i="0" u="sng" strike="noStrike" kern="0" cap="none" spc="0" normalizeH="0" baseline="0" noProof="0">
                <a:ln>
                  <a:noFill/>
                </a:ln>
                <a:solidFill>
                  <a:srgbClr val="EEECE1"/>
                </a:solidFill>
                <a:effectLst/>
                <a:uLnTx/>
                <a:uFillTx/>
                <a:latin typeface="Calibri" panose="020F0502020204030204" pitchFamily="34" charset="0"/>
                <a:ea typeface="+mn-ea"/>
                <a:cs typeface="Arial" panose="020B0604020202020204" pitchFamily="34" charset="0"/>
              </a:rPr>
              <a:t>toxicity endpoints</a:t>
            </a:r>
            <a:r>
              <a:rPr kumimoji="0" lang="en-US" altLang="it-IT" sz="2000" b="0" i="0" u="none" strike="noStrike" kern="0" cap="none" spc="0" normalizeH="0" baseline="0" noProof="0">
                <a:ln>
                  <a:noFill/>
                </a:ln>
                <a:solidFill>
                  <a:srgbClr val="EEECE1"/>
                </a:solidFill>
                <a:effectLst/>
                <a:uLnTx/>
                <a:uFillTx/>
                <a:latin typeface="Calibri" panose="020F0502020204030204" pitchFamily="34" charset="0"/>
                <a:ea typeface="+mn-ea"/>
                <a:cs typeface="Arial" panose="020B0604020202020204" pitchFamily="34" charset="0"/>
              </a:rPr>
              <a:t>.</a:t>
            </a:r>
            <a:endParaRPr kumimoji="0" lang="it-IT" altLang="it-IT" sz="2000" b="0" i="0" u="none" strike="noStrike" kern="0" cap="none" spc="0" normalizeH="0" baseline="0" noProof="0">
              <a:ln>
                <a:noFill/>
              </a:ln>
              <a:solidFill>
                <a:srgbClr val="EEECE1"/>
              </a:solidFill>
              <a:effectLst/>
              <a:uLnTx/>
              <a:uFillTx/>
              <a:latin typeface="Calibri" panose="020F0502020204030204" pitchFamily="34" charset="0"/>
              <a:ea typeface="+mn-ea"/>
              <a:cs typeface="Arial" panose="020B0604020202020204" pitchFamily="34" charset="0"/>
            </a:endParaRPr>
          </a:p>
        </p:txBody>
      </p:sp>
      <p:sp>
        <p:nvSpPr>
          <p:cNvPr id="102405" name="Rettangolo 3"/>
          <p:cNvSpPr>
            <a:spLocks noChangeArrowheads="1"/>
          </p:cNvSpPr>
          <p:nvPr/>
        </p:nvSpPr>
        <p:spPr bwMode="auto">
          <a:xfrm>
            <a:off x="6383771" y="6550351"/>
            <a:ext cx="4284663" cy="261610"/>
          </a:xfrm>
          <a:prstGeom prst="rect">
            <a:avLst/>
          </a:prstGeom>
          <a:solidFill>
            <a:schemeClr val="bg1"/>
          </a:solidFill>
          <a:ln w="9525">
            <a:solidFill>
              <a:schemeClr val="accent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altLang="it-IT" sz="1100" b="0" i="0" u="none" strike="noStrike" kern="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http://www.ncbi.nlm.nih.gov/pmc/articles/PMC4393755/figure/F3/</a:t>
            </a:r>
          </a:p>
        </p:txBody>
      </p:sp>
      <p:pic>
        <p:nvPicPr>
          <p:cNvPr id="1249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653"/>
            <a:ext cx="91440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Connettore 2 7"/>
          <p:cNvCxnSpPr/>
          <p:nvPr/>
        </p:nvCxnSpPr>
        <p:spPr>
          <a:xfrm flipH="1" flipV="1">
            <a:off x="5951540" y="1412875"/>
            <a:ext cx="1584325" cy="19446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Connettore 2 9"/>
          <p:cNvCxnSpPr/>
          <p:nvPr/>
        </p:nvCxnSpPr>
        <p:spPr>
          <a:xfrm flipH="1" flipV="1">
            <a:off x="5303860" y="1557991"/>
            <a:ext cx="2376487" cy="2016125"/>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Connettore 2 11"/>
          <p:cNvCxnSpPr/>
          <p:nvPr/>
        </p:nvCxnSpPr>
        <p:spPr>
          <a:xfrm flipH="1" flipV="1">
            <a:off x="4800672" y="1773891"/>
            <a:ext cx="2735263" cy="1800225"/>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Connettore 2 15"/>
          <p:cNvCxnSpPr>
            <a:stCxn id="102404" idx="1"/>
          </p:cNvCxnSpPr>
          <p:nvPr/>
        </p:nvCxnSpPr>
        <p:spPr>
          <a:xfrm flipH="1" flipV="1">
            <a:off x="5016503" y="3069288"/>
            <a:ext cx="2519360" cy="12577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Connettore 2 17"/>
          <p:cNvCxnSpPr/>
          <p:nvPr/>
        </p:nvCxnSpPr>
        <p:spPr>
          <a:xfrm flipH="1" flipV="1">
            <a:off x="3648075" y="2134253"/>
            <a:ext cx="3887788" cy="1439863"/>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Connettore 2 21"/>
          <p:cNvCxnSpPr/>
          <p:nvPr/>
        </p:nvCxnSpPr>
        <p:spPr>
          <a:xfrm flipH="1" flipV="1">
            <a:off x="4224771" y="3284538"/>
            <a:ext cx="1871663" cy="3603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Freccia a destra 27"/>
          <p:cNvSpPr/>
          <p:nvPr/>
        </p:nvSpPr>
        <p:spPr>
          <a:xfrm rot="10800000">
            <a:off x="4224774" y="4709178"/>
            <a:ext cx="3309937" cy="206375"/>
          </a:xfrm>
          <a:prstGeom prst="rightArrow">
            <a:avLst/>
          </a:prstGeom>
          <a:solidFill>
            <a:srgbClr val="A2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244320861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descr="C:\Documents and Settings\Utente\Documenti\Immagini\DOHAD\08thweek_pn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4599" y="2214563"/>
            <a:ext cx="2598737" cy="212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ttangolo 1"/>
          <p:cNvSpPr>
            <a:spLocks noChangeArrowheads="1"/>
          </p:cNvSpPr>
          <p:nvPr/>
        </p:nvSpPr>
        <p:spPr bwMode="auto">
          <a:xfrm>
            <a:off x="4151424" y="1557342"/>
            <a:ext cx="4321175" cy="36933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it-IT"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Obesity/Metabolic Syndrome/Diabetes 2</a:t>
            </a:r>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13316" name="Rettangolo 2"/>
          <p:cNvSpPr>
            <a:spLocks noChangeArrowheads="1"/>
          </p:cNvSpPr>
          <p:nvPr/>
        </p:nvSpPr>
        <p:spPr bwMode="auto">
          <a:xfrm>
            <a:off x="7024689" y="5358138"/>
            <a:ext cx="3357563" cy="64633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it-IT"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Neurobehavioral Deficits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it-IT"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and Diseases</a:t>
            </a:r>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13317" name="Rettangolo 3"/>
          <p:cNvSpPr>
            <a:spLocks noChangeArrowheads="1"/>
          </p:cNvSpPr>
          <p:nvPr/>
        </p:nvSpPr>
        <p:spPr bwMode="auto">
          <a:xfrm>
            <a:off x="4810129" y="5857875"/>
            <a:ext cx="1071563" cy="40011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it-IT" altLang="it-IT" sz="2000" b="1" i="0" u="none" strike="noStrike" kern="0" cap="none" spc="0" normalizeH="0" baseline="0" noProof="0">
                <a:ln>
                  <a:noFill/>
                </a:ln>
                <a:solidFill>
                  <a:prstClr val="black"/>
                </a:solidFill>
                <a:effectLst/>
                <a:uLnTx/>
                <a:uFillTx/>
                <a:latin typeface="Calibri" panose="020F0502020204030204" pitchFamily="34" charset="0"/>
                <a:ea typeface="+mn-ea"/>
                <a:cs typeface="+mn-cs"/>
              </a:rPr>
              <a:t>CANCER</a:t>
            </a:r>
            <a:endParaRPr kumimoji="0" lang="it-IT" altLang="it-IT" sz="20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13318" name="Rettangolo 4"/>
          <p:cNvSpPr>
            <a:spLocks noChangeArrowheads="1"/>
          </p:cNvSpPr>
          <p:nvPr/>
        </p:nvSpPr>
        <p:spPr bwMode="auto">
          <a:xfrm>
            <a:off x="1524435" y="5143827"/>
            <a:ext cx="2786063" cy="64633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it-IT"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Reproductive Diseases/Dysfunctions</a:t>
            </a:r>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13319" name="Rettangolo 5"/>
          <p:cNvSpPr>
            <a:spLocks noChangeArrowheads="1"/>
          </p:cNvSpPr>
          <p:nvPr/>
        </p:nvSpPr>
        <p:spPr bwMode="auto">
          <a:xfrm>
            <a:off x="1524000" y="1929466"/>
            <a:ext cx="2210862" cy="646331"/>
          </a:xfrm>
          <a:prstGeom prst="rect">
            <a:avLst/>
          </a:prstGeom>
          <a:solidFill>
            <a:srgbClr val="92D050"/>
          </a:solidFill>
          <a:ln w="19050">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it-IT" sz="1800" b="0" i="1" u="none" strike="noStrike" kern="0" cap="none" spc="0" normalizeH="0" baseline="0" noProof="0">
                <a:ln>
                  <a:noFill/>
                </a:ln>
                <a:solidFill>
                  <a:prstClr val="black"/>
                </a:solidFill>
                <a:effectLst/>
                <a:uLnTx/>
                <a:uFillTx/>
                <a:latin typeface="Calibri" panose="020F0502020204030204" pitchFamily="34" charset="0"/>
                <a:ea typeface="+mn-ea"/>
                <a:cs typeface="+mn-cs"/>
              </a:rPr>
              <a:t>Multiorgan Effects of </a:t>
            </a: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it-IT" sz="1800" b="0" i="1" u="none" strike="noStrike" kern="0" cap="none" spc="0" normalizeH="0" baseline="0" noProof="0">
                <a:ln>
                  <a:noFill/>
                </a:ln>
                <a:solidFill>
                  <a:prstClr val="black"/>
                </a:solidFill>
                <a:effectLst/>
                <a:uLnTx/>
                <a:uFillTx/>
                <a:latin typeface="Calibri" panose="020F0502020204030204" pitchFamily="34" charset="0"/>
                <a:ea typeface="+mn-ea"/>
                <a:cs typeface="+mn-cs"/>
              </a:rPr>
              <a:t>Endocrine Disruptors</a:t>
            </a:r>
            <a:endParaRPr kumimoji="0" lang="it-IT" altLang="it-IT" sz="1800" b="0" i="1"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13320" name="Rettangolo 6"/>
          <p:cNvSpPr>
            <a:spLocks noChangeArrowheads="1"/>
          </p:cNvSpPr>
          <p:nvPr/>
        </p:nvSpPr>
        <p:spPr bwMode="auto">
          <a:xfrm>
            <a:off x="1524435" y="3500438"/>
            <a:ext cx="2085827" cy="369332"/>
          </a:xfrm>
          <a:prstGeom prst="rect">
            <a:avLst/>
          </a:prstGeom>
          <a:solidFill>
            <a:srgbClr val="99FFCC"/>
          </a:solidFill>
          <a:ln w="28575">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it-IT" altLang="it-IT" sz="1800" b="0" i="1" u="none" strike="noStrike" kern="0" cap="none" spc="0" normalizeH="0" baseline="0" noProof="0">
                <a:ln>
                  <a:noFill/>
                </a:ln>
                <a:solidFill>
                  <a:prstClr val="black"/>
                </a:solidFill>
                <a:effectLst/>
                <a:uLnTx/>
                <a:uFillTx/>
                <a:latin typeface="Calibri" panose="020F0502020204030204" pitchFamily="34" charset="0"/>
                <a:ea typeface="+mn-ea"/>
                <a:cs typeface="+mn-cs"/>
              </a:rPr>
              <a:t>In Vitro Fertilization </a:t>
            </a:r>
          </a:p>
        </p:txBody>
      </p:sp>
      <p:sp>
        <p:nvSpPr>
          <p:cNvPr id="13321" name="Rettangolo 7"/>
          <p:cNvSpPr>
            <a:spLocks noChangeArrowheads="1"/>
          </p:cNvSpPr>
          <p:nvPr/>
        </p:nvSpPr>
        <p:spPr bwMode="auto">
          <a:xfrm>
            <a:off x="1667310" y="5857875"/>
            <a:ext cx="2289409" cy="36933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it-IT"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Semen Abnormalities </a:t>
            </a:r>
          </a:p>
        </p:txBody>
      </p:sp>
      <p:sp>
        <p:nvSpPr>
          <p:cNvPr id="13322" name="Rettangolo 8"/>
          <p:cNvSpPr>
            <a:spLocks noChangeArrowheads="1"/>
          </p:cNvSpPr>
          <p:nvPr/>
        </p:nvSpPr>
        <p:spPr bwMode="auto">
          <a:xfrm>
            <a:off x="1524000" y="1500188"/>
            <a:ext cx="1210588" cy="369332"/>
          </a:xfrm>
          <a:prstGeom prst="rect">
            <a:avLst/>
          </a:prstGeom>
          <a:solidFill>
            <a:srgbClr val="92D050"/>
          </a:solidFill>
          <a:ln w="19050">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it-IT" altLang="it-IT" sz="1800" b="0" i="1" u="none" strike="noStrike" kern="0" cap="none" spc="0" normalizeH="0" baseline="0" noProof="0">
                <a:ln>
                  <a:noFill/>
                </a:ln>
                <a:solidFill>
                  <a:prstClr val="black"/>
                </a:solidFill>
                <a:effectLst/>
                <a:uLnTx/>
                <a:uFillTx/>
                <a:latin typeface="Calibri" panose="020F0502020204030204" pitchFamily="34" charset="0"/>
                <a:ea typeface="+mn-ea"/>
                <a:cs typeface="+mn-cs"/>
              </a:rPr>
              <a:t>Obesogens</a:t>
            </a:r>
            <a:endPar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13323" name="Rettangolo 9"/>
          <p:cNvSpPr>
            <a:spLocks noChangeArrowheads="1"/>
          </p:cNvSpPr>
          <p:nvPr/>
        </p:nvSpPr>
        <p:spPr bwMode="auto">
          <a:xfrm>
            <a:off x="11049000" y="6457950"/>
            <a:ext cx="1143000" cy="40011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it-IT" altLang="it-IT" sz="2000" b="1" i="0" u="none" strike="noStrike" kern="0" cap="none" spc="0" normalizeH="0" baseline="0" noProof="0">
                <a:ln>
                  <a:noFill/>
                </a:ln>
                <a:solidFill>
                  <a:prstClr val="black"/>
                </a:solidFill>
                <a:effectLst/>
                <a:uLnTx/>
                <a:uFillTx/>
                <a:latin typeface="Calibri" panose="020F0502020204030204" pitchFamily="34" charset="0"/>
                <a:ea typeface="+mn-ea"/>
                <a:cs typeface="+mn-cs"/>
              </a:rPr>
              <a:t>DOHAD</a:t>
            </a:r>
            <a:endParaRPr kumimoji="0" lang="it-IT" altLang="it-IT" sz="20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pic>
        <p:nvPicPr>
          <p:cNvPr id="13324" name="Picture 2" descr="C:\Documents and Settings\Utente\Documenti\Immagini\DOHAD\dohad_journal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53476" y="0"/>
            <a:ext cx="1914525"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5" name="Rettangolo 15"/>
          <p:cNvSpPr>
            <a:spLocks noChangeArrowheads="1"/>
          </p:cNvSpPr>
          <p:nvPr/>
        </p:nvSpPr>
        <p:spPr bwMode="auto">
          <a:xfrm>
            <a:off x="8162925" y="4000500"/>
            <a:ext cx="2182008" cy="36933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it-IT"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Asthma and allergies</a:t>
            </a:r>
          </a:p>
        </p:txBody>
      </p:sp>
      <p:sp>
        <p:nvSpPr>
          <p:cNvPr id="13326" name="Rettangolo 16"/>
          <p:cNvSpPr>
            <a:spLocks noChangeArrowheads="1"/>
          </p:cNvSpPr>
          <p:nvPr/>
        </p:nvSpPr>
        <p:spPr bwMode="auto">
          <a:xfrm>
            <a:off x="6667700" y="6143625"/>
            <a:ext cx="2085827" cy="36933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it-IT"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Psychiatric Diseases</a:t>
            </a:r>
          </a:p>
        </p:txBody>
      </p:sp>
      <p:sp>
        <p:nvSpPr>
          <p:cNvPr id="13327" name="Rettangolo 17"/>
          <p:cNvSpPr>
            <a:spLocks noChangeArrowheads="1"/>
          </p:cNvSpPr>
          <p:nvPr/>
        </p:nvSpPr>
        <p:spPr bwMode="auto">
          <a:xfrm>
            <a:off x="8888679" y="2708928"/>
            <a:ext cx="1643399" cy="64633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it-IT"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Cardiovascular </a:t>
            </a:r>
            <a:br>
              <a:rPr kumimoji="0" lang="it-IT"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br>
            <a:r>
              <a:rPr kumimoji="0" lang="it-IT"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Diseases</a:t>
            </a:r>
          </a:p>
        </p:txBody>
      </p:sp>
      <p:sp>
        <p:nvSpPr>
          <p:cNvPr id="13328" name="Rettangolo 19"/>
          <p:cNvSpPr>
            <a:spLocks noChangeArrowheads="1"/>
          </p:cNvSpPr>
          <p:nvPr/>
        </p:nvSpPr>
        <p:spPr bwMode="auto">
          <a:xfrm>
            <a:off x="8904355" y="3500438"/>
            <a:ext cx="1279517" cy="36933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it-IT" altLang="it-IT" sz="1800" b="1" i="0" u="none" strike="noStrike" kern="0" cap="none" spc="0" normalizeH="0" baseline="0" noProof="0">
                <a:ln>
                  <a:noFill/>
                </a:ln>
                <a:solidFill>
                  <a:prstClr val="black"/>
                </a:solidFill>
                <a:effectLst/>
                <a:uLnTx/>
                <a:uFillTx/>
                <a:latin typeface="Calibri" panose="020F0502020204030204" pitchFamily="34" charset="0"/>
                <a:ea typeface="+mn-ea"/>
                <a:cs typeface="+mn-cs"/>
              </a:rPr>
              <a:t>Ipertension</a:t>
            </a:r>
          </a:p>
        </p:txBody>
      </p:sp>
      <p:cxnSp>
        <p:nvCxnSpPr>
          <p:cNvPr id="24" name="Connettore 2 23"/>
          <p:cNvCxnSpPr/>
          <p:nvPr/>
        </p:nvCxnSpPr>
        <p:spPr>
          <a:xfrm>
            <a:off x="7596190" y="3143250"/>
            <a:ext cx="785812" cy="1588"/>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6" name="Connettore 2 25"/>
          <p:cNvCxnSpPr/>
          <p:nvPr/>
        </p:nvCxnSpPr>
        <p:spPr>
          <a:xfrm rot="16200000" flipH="1">
            <a:off x="7560539" y="3965108"/>
            <a:ext cx="642937" cy="571500"/>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2" name="Connettore 2 31"/>
          <p:cNvCxnSpPr/>
          <p:nvPr/>
        </p:nvCxnSpPr>
        <p:spPr>
          <a:xfrm rot="5400000">
            <a:off x="4953000" y="4929839"/>
            <a:ext cx="1428750" cy="285751"/>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4" name="Connettore 2 33"/>
          <p:cNvCxnSpPr/>
          <p:nvPr/>
        </p:nvCxnSpPr>
        <p:spPr>
          <a:xfrm rot="10800000" flipV="1">
            <a:off x="4310499" y="4358341"/>
            <a:ext cx="928687" cy="642937"/>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333" name="Rettangolo 40"/>
          <p:cNvSpPr>
            <a:spLocks noChangeArrowheads="1"/>
          </p:cNvSpPr>
          <p:nvPr/>
        </p:nvSpPr>
        <p:spPr bwMode="auto">
          <a:xfrm>
            <a:off x="4667249" y="4214813"/>
            <a:ext cx="3143251" cy="46196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it-IT" sz="1200" b="1" i="0" u="none" strike="noStrike" kern="0" cap="none" spc="0" normalizeH="0" baseline="0" noProof="0">
                <a:ln>
                  <a:noFill/>
                </a:ln>
                <a:solidFill>
                  <a:prstClr val="black"/>
                </a:solidFill>
                <a:effectLst/>
                <a:uLnTx/>
                <a:uFillTx/>
                <a:latin typeface="Calibri" panose="020F0502020204030204" pitchFamily="34" charset="0"/>
                <a:ea typeface="+mn-ea"/>
                <a:cs typeface="+mn-cs"/>
              </a:rPr>
              <a:t>Developmental Time Windows of Vulnerability </a:t>
            </a:r>
            <a:endParaRPr kumimoji="0" lang="it-IT" altLang="it-IT" sz="1200" b="1"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cxnSp>
        <p:nvCxnSpPr>
          <p:cNvPr id="43" name="Connettore 2 42"/>
          <p:cNvCxnSpPr/>
          <p:nvPr/>
        </p:nvCxnSpPr>
        <p:spPr>
          <a:xfrm rot="16200000" flipH="1">
            <a:off x="7096276" y="4572327"/>
            <a:ext cx="714375" cy="571500"/>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335" name="Rettangolo 43"/>
          <p:cNvSpPr>
            <a:spLocks noChangeArrowheads="1"/>
          </p:cNvSpPr>
          <p:nvPr/>
        </p:nvSpPr>
        <p:spPr bwMode="auto">
          <a:xfrm>
            <a:off x="1524000" y="2643188"/>
            <a:ext cx="1101584" cy="369332"/>
          </a:xfrm>
          <a:prstGeom prst="rect">
            <a:avLst/>
          </a:prstGeom>
          <a:solidFill>
            <a:srgbClr val="CCFF66"/>
          </a:solidFill>
          <a:ln w="19050">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it-IT" altLang="it-IT" sz="1800" b="0" i="1" u="none" strike="noStrike" kern="0" cap="none" spc="0" normalizeH="0" baseline="0" noProof="0">
                <a:ln>
                  <a:noFill/>
                </a:ln>
                <a:solidFill>
                  <a:prstClr val="black"/>
                </a:solidFill>
                <a:effectLst/>
                <a:uLnTx/>
                <a:uFillTx/>
                <a:latin typeface="Calibri" panose="020F0502020204030204" pitchFamily="34" charset="0"/>
                <a:ea typeface="+mn-ea"/>
                <a:cs typeface="+mn-cs"/>
              </a:rPr>
              <a:t>Pesticides</a:t>
            </a:r>
          </a:p>
        </p:txBody>
      </p:sp>
      <p:sp>
        <p:nvSpPr>
          <p:cNvPr id="45" name="Freccia a destra 44"/>
          <p:cNvSpPr/>
          <p:nvPr/>
        </p:nvSpPr>
        <p:spPr>
          <a:xfrm rot="20218193">
            <a:off x="3821115" y="3216928"/>
            <a:ext cx="785812" cy="214313"/>
          </a:xfrm>
          <a:prstGeom prst="rightArrow">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6" name="Freccia a destra 45"/>
          <p:cNvSpPr/>
          <p:nvPr/>
        </p:nvSpPr>
        <p:spPr>
          <a:xfrm rot="1039343">
            <a:off x="3897749" y="2531128"/>
            <a:ext cx="714375" cy="214313"/>
          </a:xfrm>
          <a:prstGeom prst="rightArrow">
            <a:avLst/>
          </a:prstGeom>
          <a:solidFill>
            <a:srgbClr val="CC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3338" name="Rettangolo 50"/>
          <p:cNvSpPr>
            <a:spLocks noChangeArrowheads="1"/>
          </p:cNvSpPr>
          <p:nvPr/>
        </p:nvSpPr>
        <p:spPr bwMode="auto">
          <a:xfrm>
            <a:off x="8310564" y="4500891"/>
            <a:ext cx="2357437" cy="36933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it-IT" altLang="it-IT" sz="1800" b="0" i="0" u="none" strike="noStrike" kern="0" cap="none" spc="0" normalizeH="0" baseline="0" noProof="0">
                <a:ln>
                  <a:noFill/>
                </a:ln>
                <a:solidFill>
                  <a:prstClr val="black"/>
                </a:solidFill>
                <a:effectLst/>
                <a:uLnTx/>
                <a:uFillTx/>
                <a:latin typeface="Calibri" panose="020F0502020204030204" pitchFamily="34" charset="0"/>
                <a:ea typeface="+mn-ea"/>
                <a:cs typeface="+mn-cs"/>
              </a:rPr>
              <a:t>Lung Development </a:t>
            </a:r>
          </a:p>
        </p:txBody>
      </p:sp>
      <p:sp>
        <p:nvSpPr>
          <p:cNvPr id="52" name="Freccia in giù 51"/>
          <p:cNvSpPr/>
          <p:nvPr/>
        </p:nvSpPr>
        <p:spPr>
          <a:xfrm>
            <a:off x="10453692" y="4572653"/>
            <a:ext cx="71437" cy="214313"/>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cxnSp>
        <p:nvCxnSpPr>
          <p:cNvPr id="56" name="Connettore 2 55"/>
          <p:cNvCxnSpPr/>
          <p:nvPr/>
        </p:nvCxnSpPr>
        <p:spPr>
          <a:xfrm>
            <a:off x="7667625" y="3571875"/>
            <a:ext cx="642939" cy="357188"/>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341" name="Rettangolo 56"/>
          <p:cNvSpPr>
            <a:spLocks noChangeArrowheads="1"/>
          </p:cNvSpPr>
          <p:nvPr/>
        </p:nvSpPr>
        <p:spPr bwMode="auto">
          <a:xfrm>
            <a:off x="4381504" y="3571875"/>
            <a:ext cx="1406525" cy="40011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it-IT" sz="1000" b="0" i="0" u="none" strike="noStrike" kern="0" cap="none" spc="0" normalizeH="0" baseline="0" noProof="0">
                <a:ln>
                  <a:noFill/>
                </a:ln>
                <a:solidFill>
                  <a:prstClr val="black"/>
                </a:solidFill>
                <a:effectLst/>
                <a:uLnTx/>
                <a:uFillTx/>
                <a:latin typeface="Calibri" panose="020F0502020204030204" pitchFamily="34" charset="0"/>
                <a:ea typeface="+mn-ea"/>
                <a:cs typeface="+mn-cs"/>
              </a:rPr>
              <a:t>Placenta: </a:t>
            </a:r>
            <a:r>
              <a:rPr kumimoji="0" lang="en-US" altLang="it-IT" sz="1000" b="0" i="1" u="none" strike="noStrike" kern="0" cap="none" spc="0" normalizeH="0" baseline="0" noProof="0">
                <a:ln>
                  <a:noFill/>
                </a:ln>
                <a:solidFill>
                  <a:prstClr val="black"/>
                </a:solidFill>
                <a:effectLst/>
                <a:uLnTx/>
                <a:uFillTx/>
                <a:latin typeface="Calibri" panose="020F0502020204030204" pitchFamily="34" charset="0"/>
                <a:ea typeface="+mn-ea"/>
                <a:cs typeface="+mn-cs"/>
              </a:rPr>
              <a:t>Prediction</a:t>
            </a:r>
            <a:r>
              <a:rPr kumimoji="0" lang="en-US" altLang="it-IT" sz="1000" b="0" i="0" u="none" strike="noStrike" kern="0" cap="none" spc="0" normalizeH="0" baseline="0" noProof="0">
                <a:ln>
                  <a:noFill/>
                </a:ln>
                <a:solidFill>
                  <a:prstClr val="black"/>
                </a:solidFill>
                <a:effectLst/>
                <a:uLnTx/>
                <a:uFillTx/>
                <a:latin typeface="Calibri" panose="020F0502020204030204" pitchFamily="34" charset="0"/>
                <a:ea typeface="+mn-ea"/>
                <a:cs typeface="+mn-cs"/>
              </a:rPr>
              <a:t>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it-IT" sz="1000" b="0" i="0" u="none" strike="noStrike" kern="0" cap="none" spc="0" normalizeH="0" baseline="0" noProof="0">
                <a:ln>
                  <a:noFill/>
                </a:ln>
                <a:solidFill>
                  <a:prstClr val="black"/>
                </a:solidFill>
                <a:effectLst/>
                <a:uLnTx/>
                <a:uFillTx/>
                <a:latin typeface="Calibri" panose="020F0502020204030204" pitchFamily="34" charset="0"/>
                <a:ea typeface="+mn-ea"/>
                <a:cs typeface="+mn-cs"/>
              </a:rPr>
              <a:t>of Future Health</a:t>
            </a:r>
            <a:endParaRPr kumimoji="0" lang="it-IT" altLang="it-IT" sz="100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13342" name="Rettangolo 57"/>
          <p:cNvSpPr>
            <a:spLocks noChangeArrowheads="1"/>
          </p:cNvSpPr>
          <p:nvPr/>
        </p:nvSpPr>
        <p:spPr bwMode="auto">
          <a:xfrm>
            <a:off x="1524435" y="4071938"/>
            <a:ext cx="2124299" cy="369332"/>
          </a:xfrm>
          <a:prstGeom prst="rect">
            <a:avLst/>
          </a:prstGeom>
          <a:solidFill>
            <a:srgbClr val="CCFF99"/>
          </a:solidFill>
          <a:ln w="28575">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it-IT" altLang="it-IT" sz="1800" b="0" i="1" u="none" strike="noStrike" kern="0" cap="none" spc="0" normalizeH="0" baseline="0" noProof="0">
                <a:ln>
                  <a:noFill/>
                </a:ln>
                <a:solidFill>
                  <a:prstClr val="black"/>
                </a:solidFill>
                <a:effectLst/>
                <a:uLnTx/>
                <a:uFillTx/>
                <a:latin typeface="Calibri" panose="020F0502020204030204" pitchFamily="34" charset="0"/>
                <a:ea typeface="+mn-ea"/>
                <a:cs typeface="+mn-cs"/>
              </a:rPr>
              <a:t>Materno Fetal Stress</a:t>
            </a:r>
          </a:p>
        </p:txBody>
      </p:sp>
      <p:sp>
        <p:nvSpPr>
          <p:cNvPr id="37" name="Freccia a destra 36"/>
          <p:cNvSpPr/>
          <p:nvPr/>
        </p:nvSpPr>
        <p:spPr>
          <a:xfrm rot="16200000">
            <a:off x="5771792" y="2025182"/>
            <a:ext cx="504825" cy="287339"/>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8" name="Rettangolo 37"/>
          <p:cNvSpPr/>
          <p:nvPr/>
        </p:nvSpPr>
        <p:spPr>
          <a:xfrm>
            <a:off x="3" y="1"/>
            <a:ext cx="8688388" cy="1077218"/>
          </a:xfrm>
          <a:prstGeom prst="rect">
            <a:avLst/>
          </a:prstGeom>
          <a:solidFill>
            <a:srgbClr val="FFFF00"/>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sysClr val="windowText" lastClr="000000"/>
                </a:solidFill>
                <a:effectLst/>
                <a:uLnTx/>
                <a:uFillTx/>
                <a:latin typeface="Arial" charset="0"/>
                <a:ea typeface="+mn-ea"/>
                <a:cs typeface="+mn-cs"/>
              </a:rPr>
              <a:t>Eventually, during the last years, </a:t>
            </a:r>
            <a:r>
              <a:rPr kumimoji="0" lang="en-GB" sz="1600" b="0" i="0" u="sng" strike="noStrike" kern="0" cap="none" spc="0" normalizeH="0" baseline="0" noProof="0" dirty="0">
                <a:ln>
                  <a:noFill/>
                </a:ln>
                <a:solidFill>
                  <a:sysClr val="windowText" lastClr="000000"/>
                </a:solidFill>
                <a:effectLst/>
                <a:uLnTx/>
                <a:uFillTx/>
                <a:latin typeface="Arial" charset="0"/>
                <a:ea typeface="+mn-ea"/>
                <a:cs typeface="+mn-cs"/>
              </a:rPr>
              <a:t>the </a:t>
            </a:r>
            <a:r>
              <a:rPr kumimoji="0" lang="en-GB" sz="1600" b="1" i="1" u="sng" strike="noStrike" kern="0" cap="none" spc="0" normalizeH="0" baseline="0" noProof="0" dirty="0" err="1">
                <a:ln>
                  <a:noFill/>
                </a:ln>
                <a:solidFill>
                  <a:sysClr val="windowText" lastClr="000000"/>
                </a:solidFill>
                <a:effectLst/>
                <a:uLnTx/>
                <a:uFillTx/>
                <a:latin typeface="Arial" charset="0"/>
                <a:ea typeface="+mn-ea"/>
                <a:cs typeface="+mn-cs"/>
              </a:rPr>
              <a:t>fetal</a:t>
            </a:r>
            <a:r>
              <a:rPr kumimoji="0" lang="en-GB" sz="1600" b="1" i="1" u="sng" strike="noStrike" kern="0" cap="none" spc="0" normalizeH="0" baseline="0" noProof="0" dirty="0">
                <a:ln>
                  <a:noFill/>
                </a:ln>
                <a:solidFill>
                  <a:sysClr val="windowText" lastClr="000000"/>
                </a:solidFill>
                <a:effectLst/>
                <a:uLnTx/>
                <a:uFillTx/>
                <a:latin typeface="Arial" charset="0"/>
                <a:ea typeface="+mn-ea"/>
                <a:cs typeface="+mn-cs"/>
              </a:rPr>
              <a:t> programming mismatch theory</a:t>
            </a:r>
            <a:r>
              <a:rPr kumimoji="0" lang="en-GB" sz="1600" b="0" i="0" u="sng" strike="noStrike" kern="0" cap="none" spc="0" normalizeH="0" baseline="0" noProof="0" dirty="0">
                <a:ln>
                  <a:noFill/>
                </a:ln>
                <a:solidFill>
                  <a:sysClr val="windowText" lastClr="000000"/>
                </a:solidFill>
                <a:effectLst/>
                <a:uLnTx/>
                <a:uFillTx/>
                <a:latin typeface="Arial" charset="0"/>
                <a:ea typeface="+mn-ea"/>
                <a:cs typeface="+mn-cs"/>
              </a:rPr>
              <a:t> </a:t>
            </a:r>
            <a:r>
              <a:rPr kumimoji="0" lang="en-GB" sz="1600" b="0" i="0" u="none" strike="noStrike" kern="0" cap="none" spc="0" normalizeH="0" baseline="0" noProof="0" dirty="0">
                <a:ln>
                  <a:noFill/>
                </a:ln>
                <a:solidFill>
                  <a:sysClr val="windowText" lastClr="000000"/>
                </a:solidFill>
                <a:effectLst/>
                <a:uLnTx/>
                <a:uFillTx/>
                <a:latin typeface="Arial" charset="0"/>
                <a:ea typeface="+mn-ea"/>
                <a:cs typeface="+mn-cs"/>
              </a:rPr>
              <a:t>has been transformed  </a:t>
            </a:r>
            <a:r>
              <a:rPr kumimoji="0" lang="en-GB" sz="1600" b="1" i="0" u="none" strike="noStrike" kern="0" cap="none" spc="0" normalizeH="0" baseline="0" noProof="0" dirty="0">
                <a:ln>
                  <a:noFill/>
                </a:ln>
                <a:solidFill>
                  <a:sysClr val="windowText" lastClr="000000"/>
                </a:solidFill>
                <a:effectLst/>
                <a:uLnTx/>
                <a:uFillTx/>
                <a:latin typeface="Arial" charset="0"/>
                <a:ea typeface="+mn-ea"/>
                <a:cs typeface="+mn-cs"/>
              </a:rPr>
              <a:t>from a theory essentially useful to explain the pathogenic mechanisms causing  certain diseases  of adulthood, </a:t>
            </a:r>
            <a:r>
              <a:rPr kumimoji="0" lang="en-GB" sz="1600" b="1"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charset="0"/>
                <a:ea typeface="+mn-ea"/>
                <a:cs typeface="+mn-cs"/>
              </a:rPr>
              <a:t>into the key-model theory of the embryo-</a:t>
            </a:r>
            <a:r>
              <a:rPr kumimoji="0" lang="en-GB" sz="1600" b="1" i="0" u="sng" strike="noStrike" kern="0" cap="none" spc="0" normalizeH="0" baseline="0" noProof="0" dirty="0" err="1">
                <a:ln>
                  <a:noFill/>
                </a:ln>
                <a:solidFill>
                  <a:sysClr val="windowText" lastClr="000000"/>
                </a:solidFill>
                <a:effectLst>
                  <a:outerShdw blurRad="38100" dist="38100" dir="2700000" algn="tl">
                    <a:srgbClr val="000000">
                      <a:alpha val="43137"/>
                    </a:srgbClr>
                  </a:outerShdw>
                </a:effectLst>
                <a:uLnTx/>
                <a:uFillTx/>
                <a:latin typeface="Arial" charset="0"/>
                <a:ea typeface="+mn-ea"/>
                <a:cs typeface="+mn-cs"/>
              </a:rPr>
              <a:t>fetal</a:t>
            </a:r>
            <a:r>
              <a:rPr kumimoji="0" lang="en-GB" sz="1600" b="1"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charset="0"/>
                <a:ea typeface="+mn-ea"/>
                <a:cs typeface="+mn-cs"/>
              </a:rPr>
              <a:t> origins of adult diseases (DOHA-Developmental Origins of Health and Diseases)</a:t>
            </a:r>
            <a:endParaRPr kumimoji="0" lang="it-IT" sz="1600" b="0"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Arial" charset="0"/>
              <a:ea typeface="+mn-ea"/>
              <a:cs typeface="+mn-cs"/>
            </a:endParaRPr>
          </a:p>
        </p:txBody>
      </p:sp>
    </p:spTree>
    <p:extLst>
      <p:ext uri="{BB962C8B-B14F-4D97-AF65-F5344CB8AC3E}">
        <p14:creationId xmlns:p14="http://schemas.microsoft.com/office/powerpoint/2010/main" val="77116423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6386"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115" y="0"/>
            <a:ext cx="10493828" cy="6858000"/>
          </a:xfrm>
          <a:prstGeom prst="rect">
            <a:avLst/>
          </a:prstGeom>
          <a:noFill/>
          <a:ln w="936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16387" name="Rectangle 3"/>
          <p:cNvSpPr>
            <a:spLocks noChangeArrowheads="1"/>
          </p:cNvSpPr>
          <p:nvPr/>
        </p:nvSpPr>
        <p:spPr bwMode="auto">
          <a:xfrm>
            <a:off x="624115" y="392752"/>
            <a:ext cx="10493828" cy="1015663"/>
          </a:xfrm>
          <a:prstGeom prst="rect">
            <a:avLst/>
          </a:prstGeom>
          <a:solidFill>
            <a:srgbClr val="FFFF00"/>
          </a:solidFill>
          <a:ln>
            <a:noFill/>
          </a:ln>
          <a:effectLst>
            <a:prstShdw prst="shdw17" dist="17961" dir="2700000">
              <a:srgbClr val="999900"/>
            </a:prstShdw>
          </a:effectLst>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it-IT" sz="2000" b="0" i="0" u="none" strike="noStrike" kern="0" cap="none" spc="0" normalizeH="0" baseline="0" noProof="0" dirty="0">
                <a:ln>
                  <a:noFill/>
                </a:ln>
                <a:solidFill>
                  <a:prstClr val="black"/>
                </a:solidFill>
                <a:effectLst/>
                <a:uLnTx/>
                <a:uFillTx/>
                <a:latin typeface="Arial" panose="020B0604020202020204" pitchFamily="34" charset="0"/>
                <a:ea typeface="+mn-ea"/>
                <a:cs typeface="+mn-cs"/>
              </a:rPr>
              <a:t>This is </a:t>
            </a:r>
            <a:r>
              <a:rPr kumimoji="0" lang="en-US" altLang="it-IT" sz="20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t>a graph</a:t>
            </a:r>
            <a:r>
              <a:rPr kumimoji="0" lang="en-US" altLang="it-IT" sz="2000" b="0" i="0" u="none" strike="noStrike" kern="0" cap="none" spc="0" normalizeH="0" baseline="0" noProof="0" dirty="0">
                <a:ln>
                  <a:noFill/>
                </a:ln>
                <a:solidFill>
                  <a:prstClr val="black"/>
                </a:solidFill>
                <a:effectLst/>
                <a:uLnTx/>
                <a:uFillTx/>
                <a:latin typeface="Arial" panose="020B0604020202020204" pitchFamily="34" charset="0"/>
                <a:ea typeface="+mn-ea"/>
                <a:cs typeface="+mn-cs"/>
              </a:rPr>
              <a:t> taken from a famous article published </a:t>
            </a:r>
            <a:r>
              <a:rPr kumimoji="0" lang="en-US" altLang="it-IT" sz="20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t>10 years ago on NEJM,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it-IT" sz="20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t>showing the rapid decrease of the infectious/acute diseases </a:t>
            </a:r>
            <a:r>
              <a:rPr kumimoji="0" lang="en-US" altLang="it-IT" sz="2000" b="0" i="0" u="none" strike="noStrike" kern="0" cap="none" spc="0" normalizeH="0" baseline="0" noProof="0" dirty="0">
                <a:ln>
                  <a:noFill/>
                </a:ln>
                <a:solidFill>
                  <a:prstClr val="black"/>
                </a:solidFill>
                <a:effectLst/>
                <a:uLnTx/>
                <a:uFillTx/>
                <a:latin typeface="Arial" panose="020B0604020202020204" pitchFamily="34" charset="0"/>
                <a:ea typeface="+mn-ea"/>
                <a:cs typeface="+mn-cs"/>
              </a:rPr>
              <a:t>and the </a:t>
            </a:r>
            <a:br>
              <a:rPr kumimoji="0" lang="en-US" altLang="it-IT" sz="2000" b="0" i="0" u="none" strike="noStrike" kern="0" cap="none" spc="0" normalizeH="0" baseline="0" noProof="0" dirty="0">
                <a:ln>
                  <a:noFill/>
                </a:ln>
                <a:solidFill>
                  <a:prstClr val="black"/>
                </a:solidFill>
                <a:effectLst/>
                <a:uLnTx/>
                <a:uFillTx/>
                <a:latin typeface="Arial" panose="020B0604020202020204" pitchFamily="34" charset="0"/>
                <a:ea typeface="+mn-ea"/>
                <a:cs typeface="+mn-cs"/>
              </a:rPr>
            </a:br>
            <a:r>
              <a:rPr kumimoji="0" lang="en-US" altLang="it-IT" sz="2000" b="1" i="0" u="sng" strike="noStrike" kern="0" cap="none" spc="0" normalizeH="0" baseline="0" noProof="0" dirty="0">
                <a:ln>
                  <a:noFill/>
                </a:ln>
                <a:solidFill>
                  <a:prstClr val="black"/>
                </a:solidFill>
                <a:effectLst/>
                <a:uLnTx/>
                <a:uFillTx/>
                <a:latin typeface="Arial" panose="020B0604020202020204" pitchFamily="34" charset="0"/>
                <a:ea typeface="+mn-ea"/>
                <a:cs typeface="+mn-cs"/>
              </a:rPr>
              <a:t>simultaneous increase of the chronic/inflammatory diseases</a:t>
            </a:r>
            <a:r>
              <a:rPr kumimoji="0" lang="en-US" altLang="it-IT" sz="20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t> </a:t>
            </a:r>
            <a:r>
              <a:rPr kumimoji="0" lang="en-US" altLang="it-IT" sz="2000" b="0" i="0" u="none" strike="noStrike" kern="0" cap="none" spc="0" normalizeH="0" baseline="0" noProof="0" dirty="0">
                <a:ln>
                  <a:noFill/>
                </a:ln>
                <a:solidFill>
                  <a:prstClr val="black"/>
                </a:solidFill>
                <a:effectLst/>
                <a:uLnTx/>
                <a:uFillTx/>
                <a:latin typeface="Arial" panose="020B0604020202020204" pitchFamily="34" charset="0"/>
                <a:ea typeface="+mn-ea"/>
                <a:cs typeface="+mn-cs"/>
              </a:rPr>
              <a:t>in the North of the World</a:t>
            </a:r>
            <a:endParaRPr kumimoji="0" lang="it-IT" altLang="it-IT" sz="2000" b="0" i="0" u="none" strike="noStrike" kern="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8995934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3557" name="Immagin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47223" y="2692037"/>
            <a:ext cx="5343449" cy="3515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4" name="Immagin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652"/>
            <a:ext cx="1835944"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Immagin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2155" y="849331"/>
            <a:ext cx="3879056" cy="1378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ttangolo 3"/>
          <p:cNvSpPr/>
          <p:nvPr/>
        </p:nvSpPr>
        <p:spPr>
          <a:xfrm>
            <a:off x="82155" y="6511660"/>
            <a:ext cx="5860256" cy="219291"/>
          </a:xfrm>
          <a:prstGeom prst="rect">
            <a:avLst/>
          </a:prstGeom>
          <a:solidFill>
            <a:schemeClr val="bg1">
              <a:lumMod val="95000"/>
            </a:schemeClr>
          </a:solidFill>
        </p:spPr>
        <p:txBody>
          <a:bodyPr>
            <a:spAutoFit/>
          </a:bodyPr>
          <a:lstStyle/>
          <a:p>
            <a:pPr defTabSz="685800">
              <a:defRPr/>
            </a:pPr>
            <a:r>
              <a:rPr lang="it-IT" sz="825" kern="0" dirty="0">
                <a:solidFill>
                  <a:sysClr val="windowText" lastClr="000000"/>
                </a:solidFill>
              </a:rPr>
              <a:t>http://www.telegraph.co.uk/science/2016/09/03/modern-life-is-killing-our-children-cancer-rate-in-young-people/</a:t>
            </a:r>
          </a:p>
        </p:txBody>
      </p:sp>
      <p:pic>
        <p:nvPicPr>
          <p:cNvPr id="23558" name="Immagin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76582" y="197643"/>
            <a:ext cx="3639425" cy="573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Immagine 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442512" y="1080568"/>
            <a:ext cx="5926573" cy="110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ttangolo 7"/>
          <p:cNvSpPr/>
          <p:nvPr/>
        </p:nvSpPr>
        <p:spPr>
          <a:xfrm>
            <a:off x="7476582" y="2362641"/>
            <a:ext cx="3172911" cy="3416320"/>
          </a:xfrm>
          <a:prstGeom prst="rect">
            <a:avLst/>
          </a:prstGeom>
          <a:solidFill>
            <a:srgbClr val="FFFFCC"/>
          </a:solidFill>
          <a:ln>
            <a:solidFill>
              <a:srgbClr val="C00000"/>
            </a:solidFill>
          </a:ln>
        </p:spPr>
        <p:txBody>
          <a:bodyPr wrap="square">
            <a:spAutoFit/>
          </a:bodyPr>
          <a:lstStyle/>
          <a:p>
            <a:pPr defTabSz="685800">
              <a:defRPr/>
            </a:pPr>
            <a:r>
              <a:rPr lang="en-US" sz="1350" u="sng" kern="0" dirty="0">
                <a:solidFill>
                  <a:prstClr val="black"/>
                </a:solidFill>
                <a:effectLst>
                  <a:outerShdw blurRad="38100" dist="38100" dir="2700000" algn="tl">
                    <a:srgbClr val="000000">
                      <a:alpha val="43137"/>
                    </a:srgbClr>
                  </a:outerShdw>
                </a:effectLst>
              </a:rPr>
              <a:t>…</a:t>
            </a:r>
            <a:r>
              <a:rPr lang="en-US" u="sng" kern="0" dirty="0">
                <a:solidFill>
                  <a:prstClr val="black"/>
                </a:solidFill>
                <a:effectLst>
                  <a:outerShdw blurRad="38100" dist="38100" dir="2700000" algn="tl">
                    <a:srgbClr val="000000">
                      <a:alpha val="43137"/>
                    </a:srgbClr>
                  </a:outerShdw>
                </a:effectLst>
                <a:highlight>
                  <a:srgbClr val="FFFF00"/>
                </a:highlight>
              </a:rPr>
              <a:t>the majority is probably caused by environmental factors</a:t>
            </a:r>
            <a:r>
              <a:rPr lang="en-US" kern="0" dirty="0">
                <a:solidFill>
                  <a:prstClr val="black"/>
                </a:solidFill>
              </a:rPr>
              <a:t>.... obesity, </a:t>
            </a:r>
            <a:r>
              <a:rPr lang="en-US" u="sng" kern="0" dirty="0">
                <a:solidFill>
                  <a:prstClr val="black"/>
                </a:solidFill>
                <a:effectLst>
                  <a:outerShdw blurRad="38100" dist="38100" dir="2700000" algn="tl">
                    <a:srgbClr val="000000">
                      <a:alpha val="43137"/>
                    </a:srgbClr>
                  </a:outerShdw>
                </a:effectLst>
                <a:highlight>
                  <a:srgbClr val="FFFF00"/>
                </a:highlight>
              </a:rPr>
              <a:t>pesticides and solvents inhaled during pregnancy</a:t>
            </a:r>
            <a:r>
              <a:rPr lang="en-US" kern="0" dirty="0">
                <a:solidFill>
                  <a:prstClr val="black"/>
                </a:solidFill>
                <a:effectLst>
                  <a:outerShdw blurRad="38100" dist="38100" dir="2700000" algn="tl">
                    <a:srgbClr val="000000">
                      <a:alpha val="43137"/>
                    </a:srgbClr>
                  </a:outerShdw>
                </a:effectLst>
                <a:highlight>
                  <a:srgbClr val="FFFF00"/>
                </a:highlight>
              </a:rPr>
              <a:t>, </a:t>
            </a:r>
            <a:r>
              <a:rPr lang="en-US" kern="0" dirty="0">
                <a:solidFill>
                  <a:prstClr val="black"/>
                </a:solidFill>
              </a:rPr>
              <a:t>circadian rhythm disruption </a:t>
            </a:r>
            <a:r>
              <a:rPr lang="en-US" u="sng" kern="0" dirty="0">
                <a:solidFill>
                  <a:prstClr val="black"/>
                </a:solidFill>
                <a:effectLst>
                  <a:outerShdw blurRad="38100" dist="38100" dir="2700000" algn="tl">
                    <a:srgbClr val="000000">
                      <a:alpha val="43137"/>
                    </a:srgbClr>
                  </a:outerShdw>
                </a:effectLst>
                <a:highlight>
                  <a:srgbClr val="FFFF00"/>
                </a:highlight>
              </a:rPr>
              <a:t>radiation from x-rays and CT scans, smoking during and after pregnancy</a:t>
            </a:r>
            <a:r>
              <a:rPr lang="en-US" kern="0" dirty="0">
                <a:solidFill>
                  <a:prstClr val="black"/>
                </a:solidFill>
                <a:highlight>
                  <a:srgbClr val="FFFF00"/>
                </a:highlight>
              </a:rPr>
              <a:t>, </a:t>
            </a:r>
            <a:r>
              <a:rPr lang="en-US" u="sng" kern="0" dirty="0">
                <a:solidFill>
                  <a:prstClr val="black"/>
                </a:solidFill>
                <a:effectLst>
                  <a:outerShdw blurRad="38100" dist="38100" dir="2700000" algn="tl">
                    <a:srgbClr val="000000">
                      <a:alpha val="43137"/>
                    </a:srgbClr>
                  </a:outerShdw>
                </a:effectLst>
                <a:highlight>
                  <a:srgbClr val="FFFF00"/>
                </a:highlight>
              </a:rPr>
              <a:t>magnetic fields from power lines</a:t>
            </a:r>
            <a:r>
              <a:rPr lang="en-US" kern="0" dirty="0">
                <a:solidFill>
                  <a:prstClr val="black"/>
                </a:solidFill>
                <a:highlight>
                  <a:srgbClr val="FFFF00"/>
                </a:highlight>
              </a:rPr>
              <a:t>,  </a:t>
            </a:r>
            <a:r>
              <a:rPr lang="en-US" kern="0" dirty="0">
                <a:solidFill>
                  <a:prstClr val="black"/>
                </a:solidFill>
              </a:rPr>
              <a:t/>
            </a:r>
            <a:br>
              <a:rPr lang="en-US" kern="0" dirty="0">
                <a:solidFill>
                  <a:prstClr val="black"/>
                </a:solidFill>
              </a:rPr>
            </a:br>
            <a:r>
              <a:rPr lang="en-US" b="1" kern="0" dirty="0">
                <a:solidFill>
                  <a:prstClr val="black"/>
                </a:solidFill>
              </a:rPr>
              <a:t>gadgets in homes</a:t>
            </a:r>
            <a:r>
              <a:rPr lang="en-US" kern="0" dirty="0">
                <a:solidFill>
                  <a:prstClr val="black"/>
                </a:solidFill>
              </a:rPr>
              <a:t>, and potentially,  </a:t>
            </a:r>
            <a:r>
              <a:rPr lang="en-US" u="sng" kern="0" dirty="0">
                <a:solidFill>
                  <a:prstClr val="black"/>
                </a:solidFill>
                <a:effectLst>
                  <a:outerShdw blurRad="38100" dist="38100" dir="2700000" algn="tl">
                    <a:srgbClr val="000000">
                      <a:alpha val="43137"/>
                    </a:srgbClr>
                  </a:outerShdw>
                </a:effectLst>
              </a:rPr>
              <a:t>radiation from mobile phones</a:t>
            </a:r>
            <a:endParaRPr lang="it-IT" u="sng" kern="0" dirty="0">
              <a:solidFill>
                <a:prstClr val="black"/>
              </a:solidFill>
              <a:effectLst>
                <a:outerShdw blurRad="38100" dist="38100" dir="2700000" algn="tl">
                  <a:srgbClr val="000000">
                    <a:alpha val="43137"/>
                  </a:srgbClr>
                </a:outerShdw>
              </a:effectLst>
            </a:endParaRPr>
          </a:p>
        </p:txBody>
      </p:sp>
      <p:sp>
        <p:nvSpPr>
          <p:cNvPr id="9" name="Freccia a destra 8"/>
          <p:cNvSpPr/>
          <p:nvPr/>
        </p:nvSpPr>
        <p:spPr>
          <a:xfrm>
            <a:off x="4205293" y="1334154"/>
            <a:ext cx="378619" cy="188119"/>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it-IT" sz="1350" kern="0">
              <a:solidFill>
                <a:sysClr val="windowText" lastClr="000000"/>
              </a:solidFill>
            </a:endParaRPr>
          </a:p>
        </p:txBody>
      </p:sp>
    </p:spTree>
    <p:extLst>
      <p:ext uri="{BB962C8B-B14F-4D97-AF65-F5344CB8AC3E}">
        <p14:creationId xmlns:p14="http://schemas.microsoft.com/office/powerpoint/2010/main" val="16970936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6">
                <a:lumMod val="60000"/>
                <a:lumOff val="40000"/>
              </a:schemeClr>
            </a:gs>
            <a:gs pos="68000">
              <a:schemeClr val="accent1">
                <a:lumMod val="0"/>
                <a:lumOff val="100000"/>
              </a:schemeClr>
            </a:gs>
            <a:gs pos="100000">
              <a:schemeClr val="accent1">
                <a:lumMod val="100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1506" name="Segnaposto numero diapositiva 4"/>
          <p:cNvSpPr>
            <a:spLocks noGrp="1"/>
          </p:cNvSpPr>
          <p:nvPr>
            <p:ph type="sldNum" sz="quarter" idx="12"/>
          </p:nvPr>
        </p:nvSpPr>
        <p:spPr bwMode="auto">
          <a:xfrm>
            <a:off x="5010151" y="5624514"/>
            <a:ext cx="2171700" cy="27384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557213" indent="-214313">
              <a:spcBef>
                <a:spcPct val="20000"/>
              </a:spcBef>
              <a:buFont typeface="Arial" panose="020B0604020202020204" pitchFamily="34" charset="0"/>
              <a:buChar char="–"/>
              <a:defRPr sz="2100">
                <a:solidFill>
                  <a:schemeClr val="tx1"/>
                </a:solidFill>
                <a:latin typeface="Calibri" panose="020F0502020204030204" pitchFamily="34" charset="0"/>
              </a:defRPr>
            </a:lvl2pPr>
            <a:lvl3pPr marL="857250" indent="-171450">
              <a:spcBef>
                <a:spcPct val="20000"/>
              </a:spcBef>
              <a:buFont typeface="Arial" panose="020B0604020202020204" pitchFamily="34" charset="0"/>
              <a:buChar char="•"/>
              <a:defRPr sz="1800">
                <a:solidFill>
                  <a:schemeClr val="tx1"/>
                </a:solidFill>
                <a:latin typeface="Calibri" panose="020F0502020204030204" pitchFamily="34" charset="0"/>
              </a:defRPr>
            </a:lvl3pPr>
            <a:lvl4pPr marL="1200150" indent="-171450">
              <a:spcBef>
                <a:spcPct val="20000"/>
              </a:spcBef>
              <a:buFont typeface="Arial" panose="020B0604020202020204" pitchFamily="34" charset="0"/>
              <a:buChar char="–"/>
              <a:defRPr sz="1500">
                <a:solidFill>
                  <a:schemeClr val="tx1"/>
                </a:solidFill>
                <a:latin typeface="Calibri" panose="020F0502020204030204" pitchFamily="34" charset="0"/>
              </a:defRPr>
            </a:lvl4pPr>
            <a:lvl5pPr marL="1543050" indent="-171450">
              <a:spcBef>
                <a:spcPct val="20000"/>
              </a:spcBef>
              <a:buFont typeface="Arial" panose="020B0604020202020204" pitchFamily="34" charset="0"/>
              <a:buChar char="»"/>
              <a:defRPr sz="1500">
                <a:solidFill>
                  <a:schemeClr val="tx1"/>
                </a:solidFill>
                <a:latin typeface="Calibri" panose="020F0502020204030204" pitchFamily="34" charset="0"/>
              </a:defRPr>
            </a:lvl5pPr>
            <a:lvl6pPr marL="18859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2288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25717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2914650" indent="-171450" eaLnBrk="0" fontAlgn="base" hangingPunct="0">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marL="0" marR="0" lvl="0" indent="0" algn="ctr" defTabSz="685800" rtl="0" eaLnBrk="1" fontAlgn="auto" latinLnBrk="0" hangingPunct="1">
              <a:lnSpc>
                <a:spcPct val="100000"/>
              </a:lnSpc>
              <a:spcBef>
                <a:spcPct val="0"/>
              </a:spcBef>
              <a:spcAft>
                <a:spcPts val="0"/>
              </a:spcAft>
              <a:buClrTx/>
              <a:buSzTx/>
              <a:buFont typeface="Arial" panose="020B0604020202020204" pitchFamily="34" charset="0"/>
              <a:buNone/>
              <a:tabLst/>
              <a:defRPr/>
            </a:pPr>
            <a:fld id="{B1FD4C36-3104-455C-B6DA-934E205A22A8}" type="slidenum">
              <a:rPr kumimoji="0" lang="en-GB" altLang="it-IT" sz="900" b="0" i="0" u="none" strike="noStrike" kern="0" cap="none" spc="0" normalizeH="0" baseline="0" noProof="0">
                <a:ln>
                  <a:noFill/>
                </a:ln>
                <a:solidFill>
                  <a:srgbClr val="898989"/>
                </a:solidFill>
                <a:effectLst/>
                <a:uLnTx/>
                <a:uFillTx/>
                <a:latin typeface="Calibri" panose="020F0502020204030204" pitchFamily="34" charset="0"/>
                <a:ea typeface="+mn-ea"/>
                <a:cs typeface="+mn-cs"/>
              </a:rPr>
              <a:pPr marL="0" marR="0" lvl="0" indent="0" algn="ctr" defTabSz="685800" rtl="0" eaLnBrk="1" fontAlgn="auto" latinLnBrk="0" hangingPunct="1">
                <a:lnSpc>
                  <a:spcPct val="100000"/>
                </a:lnSpc>
                <a:spcBef>
                  <a:spcPct val="0"/>
                </a:spcBef>
                <a:spcAft>
                  <a:spcPts val="0"/>
                </a:spcAft>
                <a:buClrTx/>
                <a:buSzTx/>
                <a:buFont typeface="Arial" panose="020B0604020202020204" pitchFamily="34" charset="0"/>
                <a:buNone/>
                <a:tabLst/>
                <a:defRPr/>
              </a:pPr>
              <a:t>7</a:t>
            </a:fld>
            <a:endParaRPr kumimoji="0" lang="en-GB" altLang="it-IT" sz="900" b="0" i="0" u="none" strike="noStrike" kern="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21507" name="Text Box 3"/>
          <p:cNvSpPr txBox="1">
            <a:spLocks noChangeArrowheads="1"/>
          </p:cNvSpPr>
          <p:nvPr/>
        </p:nvSpPr>
        <p:spPr bwMode="auto">
          <a:xfrm>
            <a:off x="2387207" y="5935208"/>
            <a:ext cx="6515100" cy="27699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685800" rtl="0" eaLnBrk="1" fontAlgn="auto" latinLnBrk="0" hangingPunct="1">
              <a:lnSpc>
                <a:spcPct val="100000"/>
              </a:lnSpc>
              <a:spcBef>
                <a:spcPct val="30000"/>
              </a:spcBef>
              <a:spcAft>
                <a:spcPts val="0"/>
              </a:spcAft>
              <a:buClrTx/>
              <a:buSzTx/>
              <a:buFont typeface="Arial" panose="020B0604020202020204" pitchFamily="34" charset="0"/>
              <a:buNone/>
              <a:tabLst/>
              <a:defRPr/>
            </a:pPr>
            <a:r>
              <a:rPr kumimoji="0" lang="en-GB" altLang="it-IT" sz="900" b="0" i="0" u="none" strike="noStrike" kern="0" cap="none" spc="0" normalizeH="0" baseline="0" noProof="0" dirty="0">
                <a:ln>
                  <a:noFill/>
                </a:ln>
                <a:solidFill>
                  <a:prstClr val="black"/>
                </a:solidFill>
                <a:effectLst/>
                <a:uLnTx/>
                <a:uFillTx/>
                <a:latin typeface="Arial" panose="020B0604020202020204" pitchFamily="34" charset="0"/>
                <a:ea typeface="+mn-ea"/>
                <a:cs typeface="+mn-cs"/>
              </a:rPr>
              <a:t>* </a:t>
            </a:r>
            <a:r>
              <a:rPr kumimoji="0" lang="en-GB" altLang="it-IT" sz="1200" b="0" i="0" u="none" strike="noStrike" kern="0" cap="none" spc="0" normalizeH="0" baseline="0" noProof="0" dirty="0">
                <a:ln>
                  <a:noFill/>
                </a:ln>
                <a:solidFill>
                  <a:prstClr val="black"/>
                </a:solidFill>
                <a:effectLst/>
                <a:uLnTx/>
                <a:uFillTx/>
                <a:latin typeface="Arial" panose="020B0604020202020204" pitchFamily="34" charset="0"/>
                <a:ea typeface="+mn-ea"/>
                <a:cs typeface="+mn-cs"/>
              </a:rPr>
              <a:t>Rates are per 100,000 population and age adjusted to the 2000 US standard population.</a:t>
            </a:r>
          </a:p>
        </p:txBody>
      </p:sp>
      <p:sp>
        <p:nvSpPr>
          <p:cNvPr id="21508" name="Rectangle 8"/>
          <p:cNvSpPr>
            <a:spLocks noGrp="1" noChangeArrowheads="1"/>
          </p:cNvSpPr>
          <p:nvPr>
            <p:ph type="title"/>
          </p:nvPr>
        </p:nvSpPr>
        <p:spPr>
          <a:xfrm>
            <a:off x="525491" y="306584"/>
            <a:ext cx="6172200" cy="857250"/>
          </a:xfrm>
          <a:solidFill>
            <a:srgbClr val="FFFFCC"/>
          </a:solidFill>
        </p:spPr>
        <p:txBody>
          <a:bodyPr anchor="t"/>
          <a:lstStyle/>
          <a:p>
            <a:pPr eaLnBrk="1" hangingPunct="1"/>
            <a:r>
              <a:rPr lang="en-US" altLang="it-IT" dirty="0">
                <a:solidFill>
                  <a:srgbClr val="333399"/>
                </a:solidFill>
              </a:rPr>
              <a:t>TEN LEADING CAUSES OF DEATH</a:t>
            </a:r>
            <a:br>
              <a:rPr lang="en-US" altLang="it-IT" dirty="0">
                <a:solidFill>
                  <a:srgbClr val="333399"/>
                </a:solidFill>
              </a:rPr>
            </a:br>
            <a:r>
              <a:rPr lang="en-US" altLang="it-IT" sz="1800" dirty="0">
                <a:solidFill>
                  <a:srgbClr val="333399"/>
                </a:solidFill>
              </a:rPr>
              <a:t> (Children aged </a:t>
            </a:r>
            <a:r>
              <a:rPr lang="en-GB" altLang="it-IT" sz="1800" dirty="0">
                <a:solidFill>
                  <a:srgbClr val="333399"/>
                </a:solidFill>
              </a:rPr>
              <a:t>under 15</a:t>
            </a:r>
            <a:r>
              <a:rPr lang="en-US" altLang="it-IT" sz="1800" dirty="0">
                <a:solidFill>
                  <a:srgbClr val="333399"/>
                </a:solidFill>
              </a:rPr>
              <a:t> years) U.S. 2006</a:t>
            </a:r>
          </a:p>
        </p:txBody>
      </p:sp>
      <p:pic>
        <p:nvPicPr>
          <p:cNvPr id="21509" name="Picture 577"/>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1308730" y="1483854"/>
            <a:ext cx="7594009" cy="3865288"/>
          </a:xfrm>
          <a:solidFill>
            <a:srgbClr val="FFFFCC"/>
          </a:solidFill>
        </p:spPr>
      </p:pic>
      <p:sp>
        <p:nvSpPr>
          <p:cNvPr id="21510" name="Text Box 579"/>
          <p:cNvSpPr txBox="1">
            <a:spLocks noChangeArrowheads="1"/>
          </p:cNvSpPr>
          <p:nvPr/>
        </p:nvSpPr>
        <p:spPr bwMode="auto">
          <a:xfrm>
            <a:off x="5010161" y="6493145"/>
            <a:ext cx="5378395" cy="207749"/>
          </a:xfrm>
          <a:prstGeom prst="rect">
            <a:avLst/>
          </a:prstGeom>
          <a:solidFill>
            <a:srgbClr val="FFFFCC"/>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r" defTabSz="6858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s-ES" altLang="it-IT" sz="750" b="0" i="1" u="none" strike="noStrike" kern="0" cap="none" spc="0" normalizeH="0" baseline="0" noProof="0">
                <a:ln>
                  <a:noFill/>
                </a:ln>
                <a:solidFill>
                  <a:prstClr val="black"/>
                </a:solidFill>
                <a:effectLst/>
                <a:uLnTx/>
                <a:uFillTx/>
                <a:latin typeface="Arial" panose="020B0604020202020204" pitchFamily="34" charset="0"/>
                <a:ea typeface="+mn-ea"/>
                <a:cs typeface="+mn-cs"/>
              </a:rPr>
              <a:t>Based on US Mortality Data, 2006, National Center for Health Statistics, Centers for Disease Control and Prevention, 2009</a:t>
            </a:r>
          </a:p>
        </p:txBody>
      </p:sp>
      <p:sp>
        <p:nvSpPr>
          <p:cNvPr id="21511" name="Rectangle 580"/>
          <p:cNvSpPr>
            <a:spLocks noChangeArrowheads="1"/>
          </p:cNvSpPr>
          <p:nvPr/>
        </p:nvSpPr>
        <p:spPr bwMode="auto">
          <a:xfrm>
            <a:off x="1812772" y="2763423"/>
            <a:ext cx="6698181" cy="218928"/>
          </a:xfrm>
          <a:prstGeom prst="rect">
            <a:avLst/>
          </a:prstGeom>
          <a:solidFill>
            <a:srgbClr val="66CCFF">
              <a:alpha val="30196"/>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fr-FR" altLang="it-IT" sz="135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3718692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tolo 1"/>
          <p:cNvSpPr>
            <a:spLocks noGrp="1"/>
          </p:cNvSpPr>
          <p:nvPr>
            <p:ph type="title" idx="4294967295"/>
          </p:nvPr>
        </p:nvSpPr>
        <p:spPr/>
        <p:txBody>
          <a:bodyPr/>
          <a:lstStyle/>
          <a:p>
            <a:pPr eaLnBrk="1" hangingPunct="1"/>
            <a:endParaRPr lang="it-IT" altLang="it-IT" smtClean="0"/>
          </a:p>
        </p:txBody>
      </p:sp>
      <p:pic>
        <p:nvPicPr>
          <p:cNvPr id="154627"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708821" y="0"/>
            <a:ext cx="10371439" cy="6858000"/>
          </a:xfrm>
        </p:spPr>
      </p:pic>
    </p:spTree>
    <p:extLst>
      <p:ext uri="{BB962C8B-B14F-4D97-AF65-F5344CB8AC3E}">
        <p14:creationId xmlns:p14="http://schemas.microsoft.com/office/powerpoint/2010/main" val="110975309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Titolo 1"/>
          <p:cNvSpPr>
            <a:spLocks noGrp="1"/>
          </p:cNvSpPr>
          <p:nvPr>
            <p:ph type="title" idx="4294967295"/>
          </p:nvPr>
        </p:nvSpPr>
        <p:spPr/>
        <p:txBody>
          <a:bodyPr/>
          <a:lstStyle/>
          <a:p>
            <a:pPr eaLnBrk="1" hangingPunct="1"/>
            <a:endParaRPr lang="it-IT" altLang="it-IT"/>
          </a:p>
        </p:txBody>
      </p:sp>
      <p:pic>
        <p:nvPicPr>
          <p:cNvPr id="15363" name="Picture 2"/>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1524000" y="0"/>
            <a:ext cx="9144000" cy="6858000"/>
          </a:xfrm>
        </p:spPr>
      </p:pic>
      <p:cxnSp>
        <p:nvCxnSpPr>
          <p:cNvPr id="6" name="Connettore 1 5"/>
          <p:cNvCxnSpPr/>
          <p:nvPr/>
        </p:nvCxnSpPr>
        <p:spPr>
          <a:xfrm>
            <a:off x="5096063" y="3786197"/>
            <a:ext cx="5000625"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Connettore 1 6"/>
          <p:cNvCxnSpPr/>
          <p:nvPr/>
        </p:nvCxnSpPr>
        <p:spPr>
          <a:xfrm>
            <a:off x="5953129" y="4286250"/>
            <a:ext cx="3357563" cy="1588"/>
          </a:xfrm>
          <a:prstGeom prst="line">
            <a:avLst/>
          </a:prstGeom>
        </p:spPr>
        <p:style>
          <a:lnRef idx="1">
            <a:schemeClr val="accent1"/>
          </a:lnRef>
          <a:fillRef idx="0">
            <a:schemeClr val="accent1"/>
          </a:fillRef>
          <a:effectRef idx="0">
            <a:schemeClr val="accent1"/>
          </a:effectRef>
          <a:fontRef idx="minor">
            <a:schemeClr val="tx1"/>
          </a:fontRef>
        </p:style>
      </p:cxnSp>
      <p:sp>
        <p:nvSpPr>
          <p:cNvPr id="8" name="Rettangolo 7"/>
          <p:cNvSpPr/>
          <p:nvPr/>
        </p:nvSpPr>
        <p:spPr>
          <a:xfrm>
            <a:off x="5096063" y="2358091"/>
            <a:ext cx="3857625" cy="71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
        <p:nvSpPr>
          <p:cNvPr id="10" name="Rettangolo 9"/>
          <p:cNvSpPr/>
          <p:nvPr/>
        </p:nvSpPr>
        <p:spPr>
          <a:xfrm>
            <a:off x="5524688" y="3286125"/>
            <a:ext cx="3000375" cy="7143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
        <p:nvSpPr>
          <p:cNvPr id="11" name="Rettangolo 10"/>
          <p:cNvSpPr/>
          <p:nvPr/>
        </p:nvSpPr>
        <p:spPr>
          <a:xfrm>
            <a:off x="6596064" y="4286250"/>
            <a:ext cx="2786063" cy="7143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
        <p:nvSpPr>
          <p:cNvPr id="12" name="Rettangolo 11"/>
          <p:cNvSpPr/>
          <p:nvPr/>
        </p:nvSpPr>
        <p:spPr>
          <a:xfrm>
            <a:off x="6096001" y="4786966"/>
            <a:ext cx="1785939" cy="71437"/>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
        <p:nvSpPr>
          <p:cNvPr id="13" name="Rettangolo 12"/>
          <p:cNvSpPr/>
          <p:nvPr/>
        </p:nvSpPr>
        <p:spPr>
          <a:xfrm>
            <a:off x="7024690" y="5715000"/>
            <a:ext cx="3071812" cy="7143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
        <p:nvSpPr>
          <p:cNvPr id="14" name="Freccia a destra 13"/>
          <p:cNvSpPr/>
          <p:nvPr/>
        </p:nvSpPr>
        <p:spPr>
          <a:xfrm>
            <a:off x="7810520" y="4715528"/>
            <a:ext cx="500063" cy="214313"/>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
        <p:nvSpPr>
          <p:cNvPr id="15" name="Rettangolo 14"/>
          <p:cNvSpPr/>
          <p:nvPr/>
        </p:nvSpPr>
        <p:spPr>
          <a:xfrm>
            <a:off x="6881932" y="6215716"/>
            <a:ext cx="1643063" cy="71437"/>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
        <p:nvSpPr>
          <p:cNvPr id="15373" name="Rettangolo 15"/>
          <p:cNvSpPr>
            <a:spLocks noChangeArrowheads="1"/>
          </p:cNvSpPr>
          <p:nvPr/>
        </p:nvSpPr>
        <p:spPr bwMode="auto">
          <a:xfrm>
            <a:off x="1524044" y="6340801"/>
            <a:ext cx="3852863" cy="52322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defRPr/>
            </a:pPr>
            <a:r>
              <a:rPr lang="it-IT" altLang="it-IT" sz="1400" kern="0">
                <a:solidFill>
                  <a:srgbClr val="000000"/>
                </a:solidFill>
                <a:latin typeface="Calibri" panose="020F0502020204030204" pitchFamily="34" charset="0"/>
              </a:rPr>
              <a:t>XXI secolo: drammatica trasformazione </a:t>
            </a:r>
            <a:br>
              <a:rPr lang="it-IT" altLang="it-IT" sz="1400" kern="0">
                <a:solidFill>
                  <a:srgbClr val="000000"/>
                </a:solidFill>
                <a:latin typeface="Calibri" panose="020F0502020204030204" pitchFamily="34" charset="0"/>
              </a:rPr>
            </a:br>
            <a:r>
              <a:rPr lang="it-IT" altLang="it-IT" sz="1400" kern="0">
                <a:solidFill>
                  <a:srgbClr val="000000"/>
                </a:solidFill>
                <a:latin typeface="Calibri" panose="020F0502020204030204" pitchFamily="34" charset="0"/>
              </a:rPr>
              <a:t>dell’ambiente  </a:t>
            </a:r>
            <a:r>
              <a:rPr lang="it-IT" altLang="it-IT" sz="1400" kern="0">
                <a:solidFill>
                  <a:srgbClr val="000000"/>
                </a:solidFill>
                <a:latin typeface="Calibri" panose="020F0502020204030204" pitchFamily="34" charset="0"/>
                <a:sym typeface="Wingdings" panose="05000000000000000000" pitchFamily="2" charset="2"/>
              </a:rPr>
              <a:t> </a:t>
            </a:r>
            <a:r>
              <a:rPr lang="it-IT" altLang="it-IT" sz="1400" kern="0">
                <a:solidFill>
                  <a:srgbClr val="000000"/>
                </a:solidFill>
                <a:latin typeface="Calibri" panose="020F0502020204030204" pitchFamily="34" charset="0"/>
              </a:rPr>
              <a:t>del microambiente uterino</a:t>
            </a:r>
          </a:p>
        </p:txBody>
      </p:sp>
    </p:spTree>
    <p:extLst>
      <p:ext uri="{BB962C8B-B14F-4D97-AF65-F5344CB8AC3E}">
        <p14:creationId xmlns:p14="http://schemas.microsoft.com/office/powerpoint/2010/main" val="228606445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349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60350"/>
            <a:ext cx="9144000" cy="619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Connettore 2 3"/>
          <p:cNvCxnSpPr/>
          <p:nvPr/>
        </p:nvCxnSpPr>
        <p:spPr>
          <a:xfrm>
            <a:off x="3503724" y="5805488"/>
            <a:ext cx="576263" cy="792162"/>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9" name="Connettore 1 8"/>
          <p:cNvCxnSpPr/>
          <p:nvPr/>
        </p:nvCxnSpPr>
        <p:spPr>
          <a:xfrm>
            <a:off x="2351088" y="5805488"/>
            <a:ext cx="2449512" cy="0"/>
          </a:xfrm>
          <a:prstGeom prst="line">
            <a:avLst/>
          </a:prstGeom>
          <a:ln>
            <a:solidFill>
              <a:srgbClr val="0000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684201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63076" y="1"/>
            <a:ext cx="1304925"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4755" name="Rectangle 2"/>
          <p:cNvSpPr>
            <a:spLocks noChangeArrowheads="1"/>
          </p:cNvSpPr>
          <p:nvPr/>
        </p:nvSpPr>
        <p:spPr bwMode="auto">
          <a:xfrm>
            <a:off x="7381876" y="1857926"/>
            <a:ext cx="3286125" cy="3972499"/>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en-US" altLang="it-IT" sz="1400" kern="0">
                <a:solidFill>
                  <a:srgbClr val="000000"/>
                </a:solidFill>
              </a:rPr>
              <a:t>.. </a:t>
            </a:r>
            <a:r>
              <a:rPr lang="en-US" altLang="it-IT" sz="1400" u="sng" kern="0">
                <a:solidFill>
                  <a:srgbClr val="000000"/>
                </a:solidFill>
              </a:rPr>
              <a:t>the first unambiguous evidence for a </a:t>
            </a:r>
            <a:r>
              <a:rPr lang="en-US" altLang="it-IT" sz="1400" b="1" u="sng" kern="0">
                <a:solidFill>
                  <a:srgbClr val="000000"/>
                </a:solidFill>
              </a:rPr>
              <a:t>prenatal origin of leukaemia </a:t>
            </a:r>
            <a:r>
              <a:rPr lang="en-US" altLang="it-IT" sz="1400" u="sng" kern="0">
                <a:solidFill>
                  <a:srgbClr val="000000"/>
                </a:solidFill>
              </a:rPr>
              <a:t>was derived </a:t>
            </a:r>
            <a:r>
              <a:rPr lang="en-US" altLang="it-IT" sz="1400" b="1" u="sng" kern="0">
                <a:solidFill>
                  <a:srgbClr val="000000"/>
                </a:solidFill>
              </a:rPr>
              <a:t>from studies in identical twins with leukaemia</a:t>
            </a:r>
            <a:r>
              <a:rPr lang="en-US" altLang="it-IT" sz="1400" kern="0">
                <a:solidFill>
                  <a:srgbClr val="000000"/>
                </a:solidFill>
              </a:rPr>
              <a:t>.  A case of </a:t>
            </a:r>
            <a:r>
              <a:rPr lang="en-US" altLang="it-IT" sz="1400" b="1" kern="0">
                <a:solidFill>
                  <a:srgbClr val="000000"/>
                </a:solidFill>
              </a:rPr>
              <a:t>identical (monozygotic) infant twins with leukaemia was recorded in 1882, </a:t>
            </a:r>
            <a:r>
              <a:rPr lang="en-US" altLang="it-IT" sz="1400" kern="0">
                <a:solidFill>
                  <a:srgbClr val="000000"/>
                </a:solidFill>
              </a:rPr>
              <a:t>and, since that time, more than 70 pairs have been published albeit in variable detail ... </a:t>
            </a:r>
          </a:p>
          <a:p>
            <a:pPr>
              <a:spcBef>
                <a:spcPct val="0"/>
              </a:spcBef>
              <a:buFont typeface="Arial" panose="020B0604020202020204" pitchFamily="34" charset="0"/>
              <a:buNone/>
            </a:pPr>
            <a:endParaRPr lang="en-US" altLang="it-IT" sz="1400" kern="0">
              <a:solidFill>
                <a:srgbClr val="000000"/>
              </a:solidFill>
            </a:endParaRPr>
          </a:p>
          <a:p>
            <a:pPr>
              <a:spcBef>
                <a:spcPct val="0"/>
              </a:spcBef>
              <a:buFont typeface="Arial" panose="020B0604020202020204" pitchFamily="34" charset="0"/>
              <a:buNone/>
            </a:pPr>
            <a:r>
              <a:rPr lang="en-US" altLang="it-IT" sz="1400" kern="0">
                <a:solidFill>
                  <a:srgbClr val="000000"/>
                </a:solidFill>
              </a:rPr>
              <a:t>The </a:t>
            </a:r>
            <a:r>
              <a:rPr lang="en-US" altLang="it-IT" sz="1400" b="1" u="sng" kern="0">
                <a:solidFill>
                  <a:srgbClr val="C00000"/>
                </a:solidFill>
              </a:rPr>
              <a:t>concordance</a:t>
            </a:r>
            <a:r>
              <a:rPr lang="en-US" altLang="it-IT" sz="1400" kern="0">
                <a:solidFill>
                  <a:srgbClr val="000000"/>
                </a:solidFill>
              </a:rPr>
              <a:t> rate of leukaemia varies according to subtype and age.</a:t>
            </a:r>
            <a:br>
              <a:rPr lang="en-US" altLang="it-IT" sz="1400" kern="0">
                <a:solidFill>
                  <a:srgbClr val="000000"/>
                </a:solidFill>
              </a:rPr>
            </a:br>
            <a:r>
              <a:rPr lang="en-US" altLang="it-IT" sz="1400" kern="0">
                <a:solidFill>
                  <a:srgbClr val="000000"/>
                </a:solidFill>
              </a:rPr>
              <a:t> </a:t>
            </a:r>
            <a:r>
              <a:rPr lang="en-US" altLang="it-IT" sz="1400" b="1" u="sng" kern="0">
                <a:solidFill>
                  <a:srgbClr val="C00000"/>
                </a:solidFill>
              </a:rPr>
              <a:t>For infants with  ALL, the rate is exceedingly high (&gt; 50%), </a:t>
            </a:r>
            <a:r>
              <a:rPr lang="en-US" altLang="it-IT" sz="1400" b="1" u="sng" kern="0">
                <a:solidFill>
                  <a:srgbClr val="000000"/>
                </a:solidFill>
              </a:rPr>
              <a:t>for </a:t>
            </a:r>
            <a:br>
              <a:rPr lang="en-US" altLang="it-IT" sz="1400" b="1" u="sng" kern="0">
                <a:solidFill>
                  <a:srgbClr val="000000"/>
                </a:solidFill>
              </a:rPr>
            </a:br>
            <a:r>
              <a:rPr lang="en-US" altLang="it-IT" sz="1400" b="1" u="sng" kern="0">
                <a:solidFill>
                  <a:srgbClr val="000000"/>
                </a:solidFill>
              </a:rPr>
              <a:t>“COMMON” child-ALL, is ~10%.</a:t>
            </a:r>
            <a:r>
              <a:rPr lang="en-US" altLang="it-IT" sz="1400" u="sng" kern="0">
                <a:solidFill>
                  <a:srgbClr val="000000"/>
                </a:solidFill>
              </a:rPr>
              <a:t> </a:t>
            </a:r>
            <a:br>
              <a:rPr lang="en-US" altLang="it-IT" sz="1400" u="sng" kern="0">
                <a:solidFill>
                  <a:srgbClr val="000000"/>
                </a:solidFill>
              </a:rPr>
            </a:br>
            <a:endParaRPr lang="en-US" altLang="it-IT" sz="1400" u="sng" kern="0">
              <a:solidFill>
                <a:srgbClr val="000000"/>
              </a:solidFill>
            </a:endParaRPr>
          </a:p>
          <a:p>
            <a:pPr>
              <a:spcBef>
                <a:spcPct val="0"/>
              </a:spcBef>
              <a:buFont typeface="Arial" panose="020B0604020202020204" pitchFamily="34" charset="0"/>
              <a:buNone/>
            </a:pPr>
            <a:r>
              <a:rPr lang="en-US" altLang="it-IT" sz="1400" b="1" kern="0">
                <a:solidFill>
                  <a:srgbClr val="000000"/>
                </a:solidFill>
              </a:rPr>
              <a:t>Adult leukaemia (ALL/ AML), </a:t>
            </a:r>
            <a:br>
              <a:rPr lang="en-US" altLang="it-IT" sz="1400" b="1" kern="0">
                <a:solidFill>
                  <a:srgbClr val="000000"/>
                </a:solidFill>
              </a:rPr>
            </a:br>
            <a:r>
              <a:rPr lang="en-US" altLang="it-IT" sz="1400" kern="0">
                <a:solidFill>
                  <a:srgbClr val="000000"/>
                </a:solidFill>
              </a:rPr>
              <a:t>in contrast, has a </a:t>
            </a:r>
            <a:r>
              <a:rPr lang="en-US" altLang="it-IT" sz="1400" b="1" kern="0">
                <a:solidFill>
                  <a:srgbClr val="000000"/>
                </a:solidFill>
              </a:rPr>
              <a:t>very low rate </a:t>
            </a:r>
            <a:br>
              <a:rPr lang="en-US" altLang="it-IT" sz="1400" b="1" kern="0">
                <a:solidFill>
                  <a:srgbClr val="000000"/>
                </a:solidFill>
              </a:rPr>
            </a:br>
            <a:r>
              <a:rPr lang="en-US" altLang="it-IT" sz="1400" b="1" kern="0">
                <a:solidFill>
                  <a:srgbClr val="000000"/>
                </a:solidFill>
              </a:rPr>
              <a:t>of concordance (&lt; 1%).</a:t>
            </a:r>
          </a:p>
        </p:txBody>
      </p:sp>
      <p:sp>
        <p:nvSpPr>
          <p:cNvPr id="74756" name="Rectangle 3"/>
          <p:cNvSpPr>
            <a:spLocks noChangeArrowheads="1"/>
          </p:cNvSpPr>
          <p:nvPr/>
        </p:nvSpPr>
        <p:spPr bwMode="auto">
          <a:xfrm>
            <a:off x="1524001" y="4942214"/>
            <a:ext cx="5643563" cy="1387176"/>
          </a:xfrm>
          <a:prstGeom prst="rect">
            <a:avLst/>
          </a:prstGeom>
          <a:solidFill>
            <a:srgbClr val="FFFF00"/>
          </a:solidFill>
          <a:ln w="28440">
            <a:solidFill>
              <a:srgbClr val="FF0000"/>
            </a:solidFill>
            <a:miter lim="800000"/>
            <a:headEnd/>
            <a:tailEnd/>
          </a:ln>
        </p:spPr>
        <p:txBody>
          <a:bodyPr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en-US" altLang="it-IT" sz="1400" b="1" u="sng" kern="0">
                <a:solidFill>
                  <a:srgbClr val="000000"/>
                </a:solidFill>
              </a:rPr>
              <a:t>Chromosomal translocations and preleukaemic clones arise at a substantially </a:t>
            </a:r>
            <a:r>
              <a:rPr lang="en-US" altLang="it-IT" sz="1400" b="1" u="sng" kern="0">
                <a:solidFill>
                  <a:srgbClr val="0000FF"/>
                </a:solidFill>
              </a:rPr>
              <a:t>higher frequency (~100 X) before birth than the cumulative incidence or risk of disease</a:t>
            </a:r>
            <a:r>
              <a:rPr lang="en-US" altLang="it-IT" sz="1400" kern="0">
                <a:solidFill>
                  <a:srgbClr val="000000"/>
                </a:solidFill>
              </a:rPr>
              <a:t>, reflecting the requirement for complementary and </a:t>
            </a:r>
            <a:r>
              <a:rPr lang="en-US" altLang="it-IT" sz="1400" b="1" kern="0">
                <a:solidFill>
                  <a:srgbClr val="000000"/>
                </a:solidFill>
              </a:rPr>
              <a:t>secondary genetic events </a:t>
            </a:r>
            <a:r>
              <a:rPr lang="en-US" altLang="it-IT" sz="1400" kern="0">
                <a:solidFill>
                  <a:srgbClr val="000000"/>
                </a:solidFill>
              </a:rPr>
              <a:t>that occur postnatally. A consequence of the latter is a very variable and occasionally protracted </a:t>
            </a:r>
            <a:r>
              <a:rPr lang="en-US" altLang="it-IT" sz="1400" b="1" kern="0">
                <a:solidFill>
                  <a:srgbClr val="000000"/>
                </a:solidFill>
              </a:rPr>
              <a:t>postnatal</a:t>
            </a:r>
            <a:r>
              <a:rPr lang="en-US" altLang="it-IT" sz="1400" kern="0">
                <a:solidFill>
                  <a:srgbClr val="000000"/>
                </a:solidFill>
              </a:rPr>
              <a:t> </a:t>
            </a:r>
            <a:r>
              <a:rPr lang="en-US" altLang="it-IT" sz="1400" b="1" kern="0">
                <a:solidFill>
                  <a:srgbClr val="000000"/>
                </a:solidFill>
              </a:rPr>
              <a:t>latency</a:t>
            </a:r>
            <a:r>
              <a:rPr lang="en-US" altLang="it-IT" sz="1400" kern="0">
                <a:solidFill>
                  <a:srgbClr val="000000"/>
                </a:solidFill>
              </a:rPr>
              <a:t> of disease (1—15 years).</a:t>
            </a:r>
          </a:p>
        </p:txBody>
      </p:sp>
      <p:pic>
        <p:nvPicPr>
          <p:cNvPr id="7475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436" y="0"/>
            <a:ext cx="7235825"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74758"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4436" y="1196975"/>
            <a:ext cx="5508625" cy="110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7475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436" y="2133600"/>
            <a:ext cx="5508625"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4760" name="Rectangle 8"/>
          <p:cNvSpPr>
            <a:spLocks noChangeArrowheads="1"/>
          </p:cNvSpPr>
          <p:nvPr/>
        </p:nvSpPr>
        <p:spPr bwMode="auto">
          <a:xfrm>
            <a:off x="3143251" y="6331601"/>
            <a:ext cx="7164388" cy="525401"/>
          </a:xfrm>
          <a:prstGeom prst="rect">
            <a:avLst/>
          </a:prstGeom>
          <a:solidFill>
            <a:srgbClr val="FFFF00"/>
          </a:solidFill>
          <a:ln w="9360">
            <a:solidFill>
              <a:srgbClr val="FF0000"/>
            </a:solidFill>
            <a:miter lim="800000"/>
            <a:headEnd/>
            <a:tailEnd/>
          </a:ln>
        </p:spPr>
        <p:txBody>
          <a:bodyPr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it-IT" altLang="it-IT" sz="1400" b="1" u="sng" kern="0">
                <a:solidFill>
                  <a:srgbClr val="CC0000"/>
                </a:solidFill>
              </a:rPr>
              <a:t>~1% of newborns </a:t>
            </a:r>
            <a:r>
              <a:rPr lang="en-US" altLang="it-IT" sz="1400" b="1" u="sng" kern="0">
                <a:solidFill>
                  <a:srgbClr val="CC0000"/>
                </a:solidFill>
              </a:rPr>
              <a:t>had TEL-AML1 positive B lineage </a:t>
            </a:r>
            <a:r>
              <a:rPr lang="en-US" altLang="it-IT" sz="1400" kern="0">
                <a:solidFill>
                  <a:srgbClr val="CC0000"/>
                </a:solidFill>
              </a:rPr>
              <a:t>clones</a:t>
            </a:r>
            <a:r>
              <a:rPr lang="en-US" altLang="it-IT" sz="1400" kern="0">
                <a:solidFill>
                  <a:srgbClr val="000000"/>
                </a:solidFill>
              </a:rPr>
              <a:t>…</a:t>
            </a:r>
            <a:br>
              <a:rPr lang="en-US" altLang="it-IT" sz="1400" kern="0">
                <a:solidFill>
                  <a:srgbClr val="000000"/>
                </a:solidFill>
              </a:rPr>
            </a:br>
            <a:r>
              <a:rPr lang="en-US" altLang="it-IT" sz="1400" kern="0">
                <a:solidFill>
                  <a:srgbClr val="000000"/>
                </a:solidFill>
              </a:rPr>
              <a:t>which </a:t>
            </a:r>
            <a:r>
              <a:rPr lang="en-US" altLang="it-IT" sz="1400" kern="0">
                <a:solidFill>
                  <a:srgbClr val="0000FF"/>
                </a:solidFill>
              </a:rPr>
              <a:t>represents </a:t>
            </a:r>
            <a:r>
              <a:rPr lang="en-US" altLang="it-IT" sz="1400" b="1" u="sng" kern="0">
                <a:solidFill>
                  <a:srgbClr val="CC0000"/>
                </a:solidFill>
              </a:rPr>
              <a:t>100 times </a:t>
            </a:r>
            <a:r>
              <a:rPr lang="en-US" altLang="it-IT" sz="1400" u="sng" kern="0">
                <a:solidFill>
                  <a:srgbClr val="CC0000"/>
                </a:solidFill>
              </a:rPr>
              <a:t>the incidence of </a:t>
            </a:r>
            <a:r>
              <a:rPr lang="en-US" altLang="it-IT" sz="1400" b="1" u="sng" kern="0">
                <a:solidFill>
                  <a:srgbClr val="CC0000"/>
                </a:solidFill>
              </a:rPr>
              <a:t>TEL-AML1 positive ALL (~1 in 12,000).</a:t>
            </a:r>
          </a:p>
        </p:txBody>
      </p:sp>
      <p:pic>
        <p:nvPicPr>
          <p:cNvPr id="74761"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35061" y="5072063"/>
            <a:ext cx="333375" cy="500062"/>
          </a:xfrm>
          <a:prstGeom prst="rect">
            <a:avLst/>
          </a:prstGeom>
          <a:solidFill>
            <a:srgbClr val="FFFF00"/>
          </a:solidFill>
          <a:ln w="9360">
            <a:solidFill>
              <a:srgbClr val="0000FF"/>
            </a:solidFill>
            <a:miter lim="800000"/>
            <a:headEnd/>
            <a:tailEnd/>
          </a:ln>
        </p:spPr>
      </p:pic>
      <p:sp>
        <p:nvSpPr>
          <p:cNvPr id="74762" name="AutoShape 10"/>
          <p:cNvSpPr>
            <a:spLocks noChangeArrowheads="1"/>
          </p:cNvSpPr>
          <p:nvPr/>
        </p:nvSpPr>
        <p:spPr bwMode="auto">
          <a:xfrm>
            <a:off x="9953629" y="5143500"/>
            <a:ext cx="142875" cy="357188"/>
          </a:xfrm>
          <a:prstGeom prst="upDownArrow">
            <a:avLst>
              <a:gd name="adj1" fmla="val 50000"/>
              <a:gd name="adj2" fmla="val 49769"/>
            </a:avLst>
          </a:prstGeom>
          <a:solidFill>
            <a:srgbClr val="4F81BD"/>
          </a:solidFill>
          <a:ln w="25560">
            <a:solidFill>
              <a:srgbClr val="385D8A"/>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endParaRPr lang="it-IT" altLang="it-IT" sz="1800" kern="0">
              <a:solidFill>
                <a:prstClr val="black"/>
              </a:solidFill>
            </a:endParaRPr>
          </a:p>
        </p:txBody>
      </p:sp>
      <p:sp>
        <p:nvSpPr>
          <p:cNvPr id="74763" name="Oval 11"/>
          <p:cNvSpPr>
            <a:spLocks noChangeArrowheads="1"/>
          </p:cNvSpPr>
          <p:nvPr/>
        </p:nvSpPr>
        <p:spPr bwMode="auto">
          <a:xfrm>
            <a:off x="7032627" y="3644900"/>
            <a:ext cx="342900" cy="342900"/>
          </a:xfrm>
          <a:prstGeom prst="ellipse">
            <a:avLst/>
          </a:prstGeom>
          <a:solidFill>
            <a:srgbClr val="EEECE1"/>
          </a:solidFill>
          <a:ln w="25560">
            <a:solidFill>
              <a:srgbClr val="385D8A"/>
            </a:solidFill>
            <a:miter lim="800000"/>
            <a:headEnd/>
            <a:tailEnd/>
          </a:ln>
        </p:spPr>
        <p:txBody>
          <a:bodyPr lIns="90000" tIns="46800" rIns="90000" bIns="46800" anchor="ct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it-IT" altLang="it-IT" sz="1800" kern="0">
                <a:solidFill>
                  <a:srgbClr val="0000FF"/>
                </a:solidFill>
              </a:rPr>
              <a:t>1</a:t>
            </a:r>
          </a:p>
        </p:txBody>
      </p:sp>
      <p:sp>
        <p:nvSpPr>
          <p:cNvPr id="74764" name="Oval 12"/>
          <p:cNvSpPr>
            <a:spLocks noChangeArrowheads="1"/>
          </p:cNvSpPr>
          <p:nvPr/>
        </p:nvSpPr>
        <p:spPr bwMode="auto">
          <a:xfrm>
            <a:off x="7032627" y="4581525"/>
            <a:ext cx="342900" cy="342900"/>
          </a:xfrm>
          <a:prstGeom prst="ellipse">
            <a:avLst/>
          </a:prstGeom>
          <a:solidFill>
            <a:srgbClr val="FFFF00"/>
          </a:solidFill>
          <a:ln w="25560">
            <a:solidFill>
              <a:srgbClr val="FF0000"/>
            </a:solidFill>
            <a:miter lim="800000"/>
            <a:headEnd/>
            <a:tailEnd/>
          </a:ln>
        </p:spPr>
        <p:txBody>
          <a:bodyPr lIns="90000" tIns="46800" rIns="90000" bIns="46800" anchor="ct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it-IT" altLang="it-IT" sz="1800" b="1" kern="0">
                <a:solidFill>
                  <a:srgbClr val="000000"/>
                </a:solidFill>
              </a:rPr>
              <a:t>2</a:t>
            </a:r>
          </a:p>
        </p:txBody>
      </p:sp>
      <p:sp>
        <p:nvSpPr>
          <p:cNvPr id="74765" name="Line 13"/>
          <p:cNvSpPr>
            <a:spLocks noChangeShapeType="1"/>
          </p:cNvSpPr>
          <p:nvPr/>
        </p:nvSpPr>
        <p:spPr bwMode="auto">
          <a:xfrm>
            <a:off x="1524003" y="1700866"/>
            <a:ext cx="5219700" cy="1587"/>
          </a:xfrm>
          <a:prstGeom prst="line">
            <a:avLst/>
          </a:prstGeom>
          <a:noFill/>
          <a:ln w="9360">
            <a:solidFill>
              <a:srgbClr val="000000"/>
            </a:solidFill>
            <a:miter lim="800000"/>
            <a:headEnd/>
            <a:tailEnd/>
          </a:ln>
          <a:effectLst>
            <a:outerShdw dist="17819" dir="2700000" algn="ctr" rotWithShape="0">
              <a:srgbClr val="000000"/>
            </a:outerShdw>
          </a:effectLst>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74766" name="Oval 11"/>
          <p:cNvSpPr>
            <a:spLocks noChangeArrowheads="1"/>
          </p:cNvSpPr>
          <p:nvPr/>
        </p:nvSpPr>
        <p:spPr bwMode="auto">
          <a:xfrm>
            <a:off x="7104063" y="5229225"/>
            <a:ext cx="342900" cy="342900"/>
          </a:xfrm>
          <a:prstGeom prst="ellipse">
            <a:avLst/>
          </a:prstGeom>
          <a:solidFill>
            <a:srgbClr val="FFFFCC"/>
          </a:solidFill>
          <a:ln w="25560">
            <a:solidFill>
              <a:srgbClr val="385D8A"/>
            </a:solidFill>
            <a:miter lim="800000"/>
            <a:headEnd/>
            <a:tailEnd/>
          </a:ln>
        </p:spPr>
        <p:txBody>
          <a:bodyPr lIns="90000" tIns="46800" rIns="90000" bIns="46800" anchor="ct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it-IT" altLang="it-IT" sz="1800" kern="0">
                <a:solidFill>
                  <a:srgbClr val="0000FF"/>
                </a:solidFill>
              </a:rPr>
              <a:t>3</a:t>
            </a:r>
          </a:p>
        </p:txBody>
      </p:sp>
    </p:spTree>
    <p:extLst>
      <p:ext uri="{BB962C8B-B14F-4D97-AF65-F5344CB8AC3E}">
        <p14:creationId xmlns:p14="http://schemas.microsoft.com/office/powerpoint/2010/main" val="314980215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794" y="-42862"/>
            <a:ext cx="9715676"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805" y="785813"/>
            <a:ext cx="11953104" cy="507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2" name="Rectangle 6"/>
          <p:cNvSpPr>
            <a:spLocks noChangeArrowheads="1"/>
          </p:cNvSpPr>
          <p:nvPr/>
        </p:nvSpPr>
        <p:spPr bwMode="auto">
          <a:xfrm>
            <a:off x="3812117" y="5904728"/>
            <a:ext cx="8379883" cy="95410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0"/>
              </a:spcBef>
              <a:spcAft>
                <a:spcPct val="0"/>
              </a:spcAft>
            </a:pPr>
            <a:r>
              <a:rPr lang="it-IT" altLang="it-IT" sz="1400" smtClean="0">
                <a:solidFill>
                  <a:prstClr val="black"/>
                </a:solidFill>
                <a:latin typeface="Calibri" pitchFamily="34" charset="0"/>
              </a:rPr>
              <a:t>In contrast to the somatic mutation theory, the </a:t>
            </a:r>
            <a:r>
              <a:rPr lang="it-IT" altLang="it-IT" sz="1400" u="sng" smtClean="0">
                <a:solidFill>
                  <a:srgbClr val="FF0000"/>
                </a:solidFill>
                <a:latin typeface="Calibri" pitchFamily="34" charset="0"/>
              </a:rPr>
              <a:t>TOFT</a:t>
            </a:r>
            <a:r>
              <a:rPr lang="it-IT" altLang="it-IT" sz="1400" smtClean="0">
                <a:solidFill>
                  <a:prstClr val="black"/>
                </a:solidFill>
                <a:latin typeface="Calibri" pitchFamily="34" charset="0"/>
              </a:rPr>
              <a:t> postulates that: </a:t>
            </a:r>
            <a:br>
              <a:rPr lang="it-IT" altLang="it-IT" sz="1400" smtClean="0">
                <a:solidFill>
                  <a:prstClr val="black"/>
                </a:solidFill>
                <a:latin typeface="Calibri" pitchFamily="34" charset="0"/>
              </a:rPr>
            </a:br>
            <a:r>
              <a:rPr lang="it-IT" altLang="it-IT" sz="1400" smtClean="0">
                <a:solidFill>
                  <a:prstClr val="black"/>
                </a:solidFill>
                <a:latin typeface="Calibri" pitchFamily="34" charset="0"/>
              </a:rPr>
              <a:t>(i) carcinogenesis represents a </a:t>
            </a:r>
            <a:r>
              <a:rPr lang="it-IT" altLang="it-IT" sz="1400" u="sng" smtClean="0">
                <a:solidFill>
                  <a:srgbClr val="FF0000"/>
                </a:solidFill>
                <a:latin typeface="Calibri" pitchFamily="34" charset="0"/>
              </a:rPr>
              <a:t>problem of tissue organization</a:t>
            </a:r>
            <a:r>
              <a:rPr lang="it-IT" altLang="it-IT" sz="1400" smtClean="0">
                <a:solidFill>
                  <a:prstClr val="black"/>
                </a:solidFill>
                <a:latin typeface="Calibri" pitchFamily="34" charset="0"/>
              </a:rPr>
              <a:t>, </a:t>
            </a:r>
            <a:br>
              <a:rPr lang="it-IT" altLang="it-IT" sz="1400" smtClean="0">
                <a:solidFill>
                  <a:prstClr val="black"/>
                </a:solidFill>
                <a:latin typeface="Calibri" pitchFamily="34" charset="0"/>
              </a:rPr>
            </a:br>
            <a:r>
              <a:rPr lang="it-IT" altLang="it-IT" sz="1400" smtClean="0">
                <a:solidFill>
                  <a:prstClr val="black"/>
                </a:solidFill>
                <a:latin typeface="Calibri" pitchFamily="34" charset="0"/>
              </a:rPr>
              <a:t>(ii) </a:t>
            </a:r>
            <a:r>
              <a:rPr lang="it-IT" altLang="it-IT" sz="1400" u="sng" smtClean="0">
                <a:solidFill>
                  <a:prstClr val="black"/>
                </a:solidFill>
                <a:latin typeface="Calibri" pitchFamily="34" charset="0"/>
              </a:rPr>
              <a:t>proliferation</a:t>
            </a:r>
            <a:r>
              <a:rPr lang="it-IT" altLang="it-IT" sz="1400" smtClean="0">
                <a:solidFill>
                  <a:prstClr val="black"/>
                </a:solidFill>
                <a:latin typeface="Calibri" pitchFamily="34" charset="0"/>
              </a:rPr>
              <a:t> is the default state of all cells, and </a:t>
            </a:r>
            <a:br>
              <a:rPr lang="it-IT" altLang="it-IT" sz="1400" smtClean="0">
                <a:solidFill>
                  <a:prstClr val="black"/>
                </a:solidFill>
                <a:latin typeface="Calibri" pitchFamily="34" charset="0"/>
              </a:rPr>
            </a:br>
            <a:r>
              <a:rPr lang="it-IT" altLang="it-IT" sz="1400" smtClean="0">
                <a:solidFill>
                  <a:prstClr val="black"/>
                </a:solidFill>
                <a:latin typeface="Calibri" pitchFamily="34" charset="0"/>
              </a:rPr>
              <a:t>(iii) carcinogenesis is a reversible phenomenon</a:t>
            </a:r>
          </a:p>
        </p:txBody>
      </p:sp>
      <p:sp>
        <p:nvSpPr>
          <p:cNvPr id="155653" name="Line 8"/>
          <p:cNvSpPr>
            <a:spLocks noChangeShapeType="1"/>
          </p:cNvSpPr>
          <p:nvPr/>
        </p:nvSpPr>
        <p:spPr bwMode="auto">
          <a:xfrm>
            <a:off x="572043" y="4071938"/>
            <a:ext cx="416136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55654" name="Rectangle 12"/>
          <p:cNvSpPr>
            <a:spLocks noChangeArrowheads="1"/>
          </p:cNvSpPr>
          <p:nvPr/>
        </p:nvSpPr>
        <p:spPr bwMode="auto">
          <a:xfrm>
            <a:off x="9254067" y="2060576"/>
            <a:ext cx="1868140" cy="369332"/>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i="1" smtClean="0">
                <a:solidFill>
                  <a:prstClr val="black"/>
                </a:solidFill>
                <a:latin typeface="Calibri" pitchFamily="34" charset="0"/>
              </a:rPr>
              <a:t>Barker Hypothesis</a:t>
            </a:r>
          </a:p>
        </p:txBody>
      </p:sp>
      <p:sp>
        <p:nvSpPr>
          <p:cNvPr id="155655" name="Line 13"/>
          <p:cNvSpPr>
            <a:spLocks noChangeShapeType="1"/>
          </p:cNvSpPr>
          <p:nvPr/>
        </p:nvSpPr>
        <p:spPr bwMode="auto">
          <a:xfrm flipV="1">
            <a:off x="5905540" y="2349500"/>
            <a:ext cx="3551767" cy="2222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1" name="Rettangolo 10"/>
          <p:cNvSpPr/>
          <p:nvPr/>
        </p:nvSpPr>
        <p:spPr>
          <a:xfrm>
            <a:off x="1143001" y="2858315"/>
            <a:ext cx="5048251" cy="222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12" name="Rettangolo 11"/>
          <p:cNvSpPr/>
          <p:nvPr/>
        </p:nvSpPr>
        <p:spPr>
          <a:xfrm>
            <a:off x="6953794" y="2858315"/>
            <a:ext cx="5048249" cy="22225"/>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cxnSp>
        <p:nvCxnSpPr>
          <p:cNvPr id="14" name="Connettore 1 13"/>
          <p:cNvCxnSpPr/>
          <p:nvPr/>
        </p:nvCxnSpPr>
        <p:spPr>
          <a:xfrm>
            <a:off x="190500" y="3429000"/>
            <a:ext cx="30480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Rettangolo 16"/>
          <p:cNvSpPr/>
          <p:nvPr/>
        </p:nvSpPr>
        <p:spPr>
          <a:xfrm>
            <a:off x="190501" y="3857625"/>
            <a:ext cx="1238251" cy="17463"/>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18" name="Rettangolo 17"/>
          <p:cNvSpPr/>
          <p:nvPr/>
        </p:nvSpPr>
        <p:spPr>
          <a:xfrm>
            <a:off x="1619252" y="3643313"/>
            <a:ext cx="10572749" cy="2540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19" name="Rettangolo 18"/>
          <p:cNvSpPr/>
          <p:nvPr/>
        </p:nvSpPr>
        <p:spPr>
          <a:xfrm>
            <a:off x="1524084" y="3857625"/>
            <a:ext cx="4095751" cy="17463"/>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20" name="Rettangolo 19"/>
          <p:cNvSpPr/>
          <p:nvPr/>
        </p:nvSpPr>
        <p:spPr>
          <a:xfrm>
            <a:off x="191043" y="4071938"/>
            <a:ext cx="4095751" cy="17462"/>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21" name="Rettangolo 20"/>
          <p:cNvSpPr/>
          <p:nvPr/>
        </p:nvSpPr>
        <p:spPr>
          <a:xfrm flipV="1">
            <a:off x="5619751" y="4071938"/>
            <a:ext cx="6096000" cy="174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22" name="Rettangolo 21"/>
          <p:cNvSpPr/>
          <p:nvPr/>
        </p:nvSpPr>
        <p:spPr>
          <a:xfrm flipV="1">
            <a:off x="4000588" y="4868863"/>
            <a:ext cx="7905751" cy="2540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23" name="Rettangolo 22"/>
          <p:cNvSpPr/>
          <p:nvPr/>
        </p:nvSpPr>
        <p:spPr>
          <a:xfrm>
            <a:off x="285751" y="5072063"/>
            <a:ext cx="10858500" cy="25400"/>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cxnSp>
        <p:nvCxnSpPr>
          <p:cNvPr id="24" name="Connettore 1 23"/>
          <p:cNvCxnSpPr/>
          <p:nvPr/>
        </p:nvCxnSpPr>
        <p:spPr>
          <a:xfrm>
            <a:off x="10001794" y="3215503"/>
            <a:ext cx="2000249" cy="15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Rettangolo 25"/>
          <p:cNvSpPr/>
          <p:nvPr/>
        </p:nvSpPr>
        <p:spPr>
          <a:xfrm>
            <a:off x="5524501" y="5287190"/>
            <a:ext cx="5429251" cy="11113"/>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27" name="Rettangolo 26"/>
          <p:cNvSpPr/>
          <p:nvPr/>
        </p:nvSpPr>
        <p:spPr>
          <a:xfrm>
            <a:off x="190501" y="5715000"/>
            <a:ext cx="8477251" cy="25400"/>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28" name="Rettangolo 27"/>
          <p:cNvSpPr/>
          <p:nvPr/>
        </p:nvSpPr>
        <p:spPr>
          <a:xfrm>
            <a:off x="10097043" y="5500688"/>
            <a:ext cx="1809751" cy="25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Tree>
    <p:extLst>
      <p:ext uri="{BB962C8B-B14F-4D97-AF65-F5344CB8AC3E}">
        <p14:creationId xmlns:p14="http://schemas.microsoft.com/office/powerpoint/2010/main" val="242148278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90503" y="642938"/>
            <a:ext cx="6286500" cy="1643062"/>
          </a:xfrm>
        </p:spPr>
      </p:pic>
      <p:sp>
        <p:nvSpPr>
          <p:cNvPr id="5" name="Rettangolo 4"/>
          <p:cNvSpPr/>
          <p:nvPr/>
        </p:nvSpPr>
        <p:spPr>
          <a:xfrm>
            <a:off x="5905503" y="3857633"/>
            <a:ext cx="1333500" cy="2143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pic>
        <p:nvPicPr>
          <p:cNvPr id="1669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6600" y="3858440"/>
            <a:ext cx="6375400"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691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0251" y="6073003"/>
            <a:ext cx="608330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918" name="Rettangolo 8"/>
          <p:cNvSpPr>
            <a:spLocks noChangeArrowheads="1"/>
          </p:cNvSpPr>
          <p:nvPr/>
        </p:nvSpPr>
        <p:spPr bwMode="auto">
          <a:xfrm>
            <a:off x="5903385" y="3141664"/>
            <a:ext cx="5712883" cy="584775"/>
          </a:xfrm>
          <a:prstGeom prst="rect">
            <a:avLst/>
          </a:prstGeom>
          <a:solidFill>
            <a:srgbClr val="FFFF00"/>
          </a:solidFill>
          <a:ln w="38100">
            <a:solidFill>
              <a:srgbClr val="0000FF"/>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z="1600" smtClean="0">
                <a:solidFill>
                  <a:srgbClr val="0066CC"/>
                </a:solidFill>
                <a:latin typeface="Calibri" pitchFamily="34" charset="0"/>
              </a:rPr>
              <a:t>The </a:t>
            </a:r>
            <a:r>
              <a:rPr lang="it-IT" altLang="it-IT" sz="1600" b="1" smtClean="0">
                <a:solidFill>
                  <a:srgbClr val="0066CC"/>
                </a:solidFill>
                <a:latin typeface="Calibri" pitchFamily="34" charset="0"/>
              </a:rPr>
              <a:t>Tissue Organization F</a:t>
            </a:r>
            <a:r>
              <a:rPr lang="en-US" altLang="it-IT" sz="1600" b="1" smtClean="0">
                <a:solidFill>
                  <a:srgbClr val="0066CC"/>
                </a:solidFill>
                <a:latin typeface="Calibri" pitchFamily="34" charset="0"/>
              </a:rPr>
              <a:t>ield Theory </a:t>
            </a:r>
          </a:p>
          <a:p>
            <a:pPr algn="ctr" eaLnBrk="1" fontAlgn="base" hangingPunct="1">
              <a:spcBef>
                <a:spcPct val="0"/>
              </a:spcBef>
              <a:spcAft>
                <a:spcPct val="0"/>
              </a:spcAft>
            </a:pPr>
            <a:r>
              <a:rPr lang="en-US" altLang="it-IT" sz="1600" b="1" smtClean="0">
                <a:solidFill>
                  <a:srgbClr val="0066CC"/>
                </a:solidFill>
                <a:latin typeface="Calibri" pitchFamily="34" charset="0"/>
              </a:rPr>
              <a:t>(TOFT) </a:t>
            </a:r>
            <a:r>
              <a:rPr lang="en-US" altLang="it-IT" sz="1600" smtClean="0">
                <a:solidFill>
                  <a:srgbClr val="0066CC"/>
                </a:solidFill>
                <a:latin typeface="Calibri" pitchFamily="34" charset="0"/>
              </a:rPr>
              <a:t>of </a:t>
            </a:r>
            <a:r>
              <a:rPr lang="en-US" altLang="it-IT" sz="1600" b="1" smtClean="0">
                <a:solidFill>
                  <a:srgbClr val="0066CC"/>
                </a:solidFill>
                <a:latin typeface="Calibri" pitchFamily="34" charset="0"/>
              </a:rPr>
              <a:t>Carcinogenesis</a:t>
            </a:r>
          </a:p>
        </p:txBody>
      </p:sp>
      <p:sp>
        <p:nvSpPr>
          <p:cNvPr id="166919" name="Rettangolo 9"/>
          <p:cNvSpPr>
            <a:spLocks noChangeArrowheads="1"/>
          </p:cNvSpPr>
          <p:nvPr/>
        </p:nvSpPr>
        <p:spPr bwMode="auto">
          <a:xfrm>
            <a:off x="1" y="815"/>
            <a:ext cx="7247467" cy="36671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mtClean="0">
                <a:solidFill>
                  <a:prstClr val="black"/>
                </a:solidFill>
                <a:latin typeface="Calibri" pitchFamily="34" charset="0"/>
              </a:rPr>
              <a:t>The </a:t>
            </a:r>
            <a:r>
              <a:rPr lang="it-IT" altLang="it-IT" b="1" smtClean="0">
                <a:solidFill>
                  <a:prstClr val="black"/>
                </a:solidFill>
                <a:latin typeface="Calibri" pitchFamily="34" charset="0"/>
              </a:rPr>
              <a:t>Somatic Mutation Theory </a:t>
            </a:r>
            <a:r>
              <a:rPr lang="it-IT" altLang="it-IT" smtClean="0">
                <a:solidFill>
                  <a:prstClr val="black"/>
                </a:solidFill>
                <a:latin typeface="Calibri" pitchFamily="34" charset="0"/>
              </a:rPr>
              <a:t>of Carcinogenesis</a:t>
            </a:r>
          </a:p>
        </p:txBody>
      </p:sp>
      <p:pic>
        <p:nvPicPr>
          <p:cNvPr id="16692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1" y="2357438"/>
            <a:ext cx="6172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Connettore 1 12"/>
          <p:cNvCxnSpPr/>
          <p:nvPr/>
        </p:nvCxnSpPr>
        <p:spPr>
          <a:xfrm>
            <a:off x="476335" y="1571625"/>
            <a:ext cx="5810249"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Connettore 1 14"/>
          <p:cNvCxnSpPr/>
          <p:nvPr/>
        </p:nvCxnSpPr>
        <p:spPr>
          <a:xfrm>
            <a:off x="381003" y="1785939"/>
            <a:ext cx="571500" cy="15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Rettangolo 17"/>
          <p:cNvSpPr/>
          <p:nvPr/>
        </p:nvSpPr>
        <p:spPr>
          <a:xfrm>
            <a:off x="5905503" y="2071688"/>
            <a:ext cx="571500" cy="2143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cxnSp>
        <p:nvCxnSpPr>
          <p:cNvPr id="20" name="Connettore 1 19"/>
          <p:cNvCxnSpPr/>
          <p:nvPr/>
        </p:nvCxnSpPr>
        <p:spPr>
          <a:xfrm>
            <a:off x="1524001" y="2215378"/>
            <a:ext cx="4286251" cy="15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Connettore 1 21"/>
          <p:cNvCxnSpPr/>
          <p:nvPr/>
        </p:nvCxnSpPr>
        <p:spPr>
          <a:xfrm rot="16200000" flipH="1">
            <a:off x="976856" y="1762128"/>
            <a:ext cx="428625" cy="47625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Rettangolo 22"/>
          <p:cNvSpPr/>
          <p:nvPr/>
        </p:nvSpPr>
        <p:spPr>
          <a:xfrm>
            <a:off x="5810252" y="3857633"/>
            <a:ext cx="1428749" cy="2143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cxnSp>
        <p:nvCxnSpPr>
          <p:cNvPr id="25" name="Connettore 1 24"/>
          <p:cNvCxnSpPr/>
          <p:nvPr/>
        </p:nvCxnSpPr>
        <p:spPr>
          <a:xfrm>
            <a:off x="8382000" y="4286250"/>
            <a:ext cx="3429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Connettore 1 26"/>
          <p:cNvCxnSpPr/>
          <p:nvPr/>
        </p:nvCxnSpPr>
        <p:spPr>
          <a:xfrm>
            <a:off x="5905588" y="4572000"/>
            <a:ext cx="2190751"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Connettore 1 28"/>
          <p:cNvCxnSpPr/>
          <p:nvPr/>
        </p:nvCxnSpPr>
        <p:spPr>
          <a:xfrm>
            <a:off x="7048503" y="5000625"/>
            <a:ext cx="47625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Connettore 1 30"/>
          <p:cNvCxnSpPr/>
          <p:nvPr/>
        </p:nvCxnSpPr>
        <p:spPr>
          <a:xfrm>
            <a:off x="5905500" y="5286375"/>
            <a:ext cx="3429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Connettore 1 32"/>
          <p:cNvCxnSpPr/>
          <p:nvPr/>
        </p:nvCxnSpPr>
        <p:spPr>
          <a:xfrm>
            <a:off x="6286501" y="5286375"/>
            <a:ext cx="3143251" cy="1588"/>
          </a:xfrm>
          <a:prstGeom prst="line">
            <a:avLst/>
          </a:prstGeom>
        </p:spPr>
        <p:style>
          <a:lnRef idx="1">
            <a:schemeClr val="accent1"/>
          </a:lnRef>
          <a:fillRef idx="0">
            <a:schemeClr val="accent1"/>
          </a:fillRef>
          <a:effectRef idx="0">
            <a:schemeClr val="accent1"/>
          </a:effectRef>
          <a:fontRef idx="minor">
            <a:schemeClr val="tx1"/>
          </a:fontRef>
        </p:style>
      </p:cxnSp>
      <p:sp>
        <p:nvSpPr>
          <p:cNvPr id="34" name="Rettangolo 33"/>
          <p:cNvSpPr/>
          <p:nvPr/>
        </p:nvSpPr>
        <p:spPr>
          <a:xfrm>
            <a:off x="5905501" y="5287190"/>
            <a:ext cx="3524251" cy="28575"/>
          </a:xfrm>
          <a:prstGeom prst="rect">
            <a:avLst/>
          </a:prstGeom>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35" name="Rettangolo 34"/>
          <p:cNvSpPr/>
          <p:nvPr/>
        </p:nvSpPr>
        <p:spPr>
          <a:xfrm>
            <a:off x="7049043" y="5001440"/>
            <a:ext cx="4857751" cy="28575"/>
          </a:xfrm>
          <a:prstGeom prst="rect">
            <a:avLst/>
          </a:prstGeom>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36" name="Rettangolo 35"/>
          <p:cNvSpPr/>
          <p:nvPr/>
        </p:nvSpPr>
        <p:spPr>
          <a:xfrm>
            <a:off x="7334794" y="5501503"/>
            <a:ext cx="2762249" cy="28575"/>
          </a:xfrm>
          <a:prstGeom prst="rect">
            <a:avLst/>
          </a:prstGeom>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37" name="Rettangolo 36"/>
          <p:cNvSpPr/>
          <p:nvPr/>
        </p:nvSpPr>
        <p:spPr>
          <a:xfrm>
            <a:off x="5905500" y="6001565"/>
            <a:ext cx="4191000" cy="28575"/>
          </a:xfrm>
          <a:prstGeom prst="rect">
            <a:avLst/>
          </a:prstGeom>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pic>
        <p:nvPicPr>
          <p:cNvPr id="16693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357938"/>
            <a:ext cx="57150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0" name="Connettore 2 39"/>
          <p:cNvCxnSpPr/>
          <p:nvPr/>
        </p:nvCxnSpPr>
        <p:spPr>
          <a:xfrm rot="10800000" flipV="1">
            <a:off x="4572001" y="5643563"/>
            <a:ext cx="1238251" cy="5715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Connettore 1 41"/>
          <p:cNvCxnSpPr/>
          <p:nvPr/>
        </p:nvCxnSpPr>
        <p:spPr>
          <a:xfrm rot="10800000" flipV="1">
            <a:off x="4572003" y="4501378"/>
            <a:ext cx="1333500" cy="642937"/>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Connettore 2 43"/>
          <p:cNvCxnSpPr/>
          <p:nvPr/>
        </p:nvCxnSpPr>
        <p:spPr>
          <a:xfrm rot="16200000" flipH="1">
            <a:off x="4726781" y="4989126"/>
            <a:ext cx="928688" cy="123825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6" name="Rettangolo 45"/>
          <p:cNvSpPr/>
          <p:nvPr/>
        </p:nvSpPr>
        <p:spPr>
          <a:xfrm>
            <a:off x="476794" y="1571625"/>
            <a:ext cx="1619249" cy="46038"/>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47" name="Rettangolo 46"/>
          <p:cNvSpPr/>
          <p:nvPr/>
        </p:nvSpPr>
        <p:spPr>
          <a:xfrm>
            <a:off x="3143794" y="1571625"/>
            <a:ext cx="3143249" cy="46038"/>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48" name="Rettangolo 47"/>
          <p:cNvSpPr/>
          <p:nvPr/>
        </p:nvSpPr>
        <p:spPr>
          <a:xfrm>
            <a:off x="381543" y="1785942"/>
            <a:ext cx="463551" cy="22225"/>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49" name="Freccia a destra 48"/>
          <p:cNvSpPr/>
          <p:nvPr/>
        </p:nvSpPr>
        <p:spPr>
          <a:xfrm>
            <a:off x="2095501" y="1572440"/>
            <a:ext cx="476251" cy="17463"/>
          </a:xfrm>
          <a:prstGeom prst="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cxnSp>
        <p:nvCxnSpPr>
          <p:cNvPr id="51" name="Connettore 1 50"/>
          <p:cNvCxnSpPr/>
          <p:nvPr/>
        </p:nvCxnSpPr>
        <p:spPr>
          <a:xfrm>
            <a:off x="8763001" y="6286500"/>
            <a:ext cx="2000251"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Connettore 1 52"/>
          <p:cNvCxnSpPr/>
          <p:nvPr/>
        </p:nvCxnSpPr>
        <p:spPr>
          <a:xfrm>
            <a:off x="285752" y="6715125"/>
            <a:ext cx="2571749" cy="1588"/>
          </a:xfrm>
          <a:prstGeom prst="line">
            <a:avLst/>
          </a:prstGeom>
        </p:spPr>
        <p:style>
          <a:lnRef idx="1">
            <a:schemeClr val="accent1"/>
          </a:lnRef>
          <a:fillRef idx="0">
            <a:schemeClr val="accent1"/>
          </a:fillRef>
          <a:effectRef idx="0">
            <a:schemeClr val="accent1"/>
          </a:effectRef>
          <a:fontRef idx="minor">
            <a:schemeClr val="tx1"/>
          </a:fontRef>
        </p:style>
      </p:cxnSp>
      <p:sp>
        <p:nvSpPr>
          <p:cNvPr id="166946" name="Rettangolo 55"/>
          <p:cNvSpPr>
            <a:spLocks noChangeArrowheads="1"/>
          </p:cNvSpPr>
          <p:nvPr/>
        </p:nvSpPr>
        <p:spPr bwMode="auto">
          <a:xfrm>
            <a:off x="334433" y="3716344"/>
            <a:ext cx="5088467" cy="461665"/>
          </a:xfrm>
          <a:prstGeom prst="rect">
            <a:avLst/>
          </a:prstGeom>
          <a:solidFill>
            <a:srgbClr val="FFFF00"/>
          </a:solidFill>
          <a:ln w="38100">
            <a:solidFill>
              <a:srgbClr val="0000FF"/>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1200" smtClean="0">
                <a:solidFill>
                  <a:srgbClr val="0066CC"/>
                </a:solidFill>
                <a:latin typeface="Calibri" pitchFamily="34" charset="0"/>
              </a:rPr>
              <a:t>THE </a:t>
            </a:r>
            <a:r>
              <a:rPr lang="en-US" altLang="it-IT" sz="1200" b="1" i="1" u="sng" smtClean="0">
                <a:solidFill>
                  <a:srgbClr val="0066CC"/>
                </a:solidFill>
                <a:latin typeface="Calibri" pitchFamily="34" charset="0"/>
              </a:rPr>
              <a:t>ENVIRONMENT</a:t>
            </a:r>
            <a:r>
              <a:rPr lang="en-US" altLang="it-IT" sz="1200" b="1" u="sng" smtClean="0">
                <a:solidFill>
                  <a:srgbClr val="0066CC"/>
                </a:solidFill>
                <a:latin typeface="Calibri" pitchFamily="34" charset="0"/>
              </a:rPr>
              <a:t> IS AGAIN ACCEPTED AS A </a:t>
            </a:r>
            <a:br>
              <a:rPr lang="en-US" altLang="it-IT" sz="1200" b="1" u="sng" smtClean="0">
                <a:solidFill>
                  <a:srgbClr val="0066CC"/>
                </a:solidFill>
                <a:latin typeface="Calibri" pitchFamily="34" charset="0"/>
              </a:rPr>
            </a:br>
            <a:r>
              <a:rPr lang="en-US" altLang="it-IT" sz="1200" b="1" u="sng" smtClean="0">
                <a:solidFill>
                  <a:srgbClr val="0066CC"/>
                </a:solidFill>
                <a:latin typeface="Calibri" pitchFamily="34" charset="0"/>
              </a:rPr>
              <a:t>MAIN PLAYER</a:t>
            </a:r>
            <a:r>
              <a:rPr lang="en-US" altLang="it-IT" sz="1200" smtClean="0">
                <a:solidFill>
                  <a:srgbClr val="0066CC"/>
                </a:solidFill>
                <a:latin typeface="Calibri" pitchFamily="34" charset="0"/>
              </a:rPr>
              <a:t> IN PHENOTYPE DETERMINATION.</a:t>
            </a:r>
          </a:p>
        </p:txBody>
      </p:sp>
      <p:sp>
        <p:nvSpPr>
          <p:cNvPr id="166947" name="Rettangolo 58"/>
          <p:cNvSpPr>
            <a:spLocks noChangeArrowheads="1"/>
          </p:cNvSpPr>
          <p:nvPr/>
        </p:nvSpPr>
        <p:spPr bwMode="auto">
          <a:xfrm>
            <a:off x="7152761" y="1"/>
            <a:ext cx="5039783" cy="1754326"/>
          </a:xfrm>
          <a:prstGeom prst="rect">
            <a:avLst/>
          </a:prstGeom>
          <a:solidFill>
            <a:srgbClr val="FFFF00"/>
          </a:solidFill>
          <a:ln w="57150">
            <a:solidFill>
              <a:srgbClr val="0000FF"/>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1200" smtClean="0">
                <a:solidFill>
                  <a:prstClr val="black"/>
                </a:solidFill>
                <a:latin typeface="Calibri" pitchFamily="34" charset="0"/>
              </a:rPr>
              <a:t>THE DOMINANT VIEW IN </a:t>
            </a:r>
            <a:r>
              <a:rPr lang="en-US" altLang="it-IT" sz="1200" b="1" u="sng" smtClean="0">
                <a:solidFill>
                  <a:prstClr val="black"/>
                </a:solidFill>
                <a:latin typeface="Calibri" pitchFamily="34" charset="0"/>
              </a:rPr>
              <a:t>DEVELOPMENTAL BIOLOGY </a:t>
            </a:r>
            <a:r>
              <a:rPr lang="en-US" altLang="it-IT" sz="1200" smtClean="0">
                <a:solidFill>
                  <a:prstClr val="black"/>
                </a:solidFill>
                <a:latin typeface="Calibri" pitchFamily="34" charset="0"/>
              </a:rPr>
              <a:t>AT THE END OF THE 20TH CENTURY WAS THAT DEVELOPMENT IS THE UNRAVELING OF A GENETIC PROGRAM WHERE THE </a:t>
            </a:r>
            <a:r>
              <a:rPr lang="en-US" altLang="it-IT" sz="1200" b="1" u="sng" smtClean="0">
                <a:solidFill>
                  <a:prstClr val="black"/>
                </a:solidFill>
                <a:latin typeface="Calibri" pitchFamily="34" charset="0"/>
              </a:rPr>
              <a:t>ENVIRONMENT PLAYS VIRTUALLY NO RELEVANT ROLE</a:t>
            </a:r>
            <a:r>
              <a:rPr lang="en-US" altLang="it-IT" sz="1200" smtClean="0">
                <a:solidFill>
                  <a:prstClr val="black"/>
                </a:solidFill>
                <a:latin typeface="Calibri" pitchFamily="34" charset="0"/>
              </a:rPr>
              <a:t>. TWO MAIN FACTORS CONTRIBUTED TO THE </a:t>
            </a:r>
            <a:r>
              <a:rPr lang="en-US" altLang="it-IT" sz="1200" b="1" u="sng" smtClean="0">
                <a:solidFill>
                  <a:srgbClr val="CC0000"/>
                </a:solidFill>
                <a:latin typeface="Calibri" pitchFamily="34" charset="0"/>
              </a:rPr>
              <a:t>DOMINANCE OF THE GENETIC PROGRAM VIEW</a:t>
            </a:r>
            <a:r>
              <a:rPr lang="en-US" altLang="it-IT" sz="1200" u="sng" smtClean="0">
                <a:solidFill>
                  <a:prstClr val="black"/>
                </a:solidFill>
                <a:latin typeface="Calibri" pitchFamily="34" charset="0"/>
              </a:rPr>
              <a:t>.</a:t>
            </a:r>
            <a:r>
              <a:rPr lang="en-US" altLang="it-IT" sz="1200" smtClean="0">
                <a:solidFill>
                  <a:prstClr val="black"/>
                </a:solidFill>
                <a:latin typeface="Calibri" pitchFamily="34" charset="0"/>
              </a:rPr>
              <a:t>  ONE WAS THE ADVENT  OF DEVELOPMENTAL MECHANICS, WHICH </a:t>
            </a:r>
            <a:r>
              <a:rPr lang="en-US" altLang="it-IT" sz="1200" b="1" smtClean="0">
                <a:solidFill>
                  <a:srgbClr val="CC0000"/>
                </a:solidFill>
                <a:latin typeface="Calibri" pitchFamily="34" charset="0"/>
              </a:rPr>
              <a:t>CONCENTRATED ON THE </a:t>
            </a:r>
            <a:r>
              <a:rPr lang="en-US" altLang="it-IT" sz="1200" b="1" u="sng" smtClean="0">
                <a:solidFill>
                  <a:srgbClr val="CC0000"/>
                </a:solidFill>
                <a:latin typeface="Calibri" pitchFamily="34" charset="0"/>
              </a:rPr>
              <a:t>INNER WORKINGS OF THE EMBRYO</a:t>
            </a:r>
            <a:r>
              <a:rPr lang="en-US" altLang="it-IT" sz="1200" b="1" u="sng" smtClean="0">
                <a:solidFill>
                  <a:prstClr val="black"/>
                </a:solidFill>
                <a:latin typeface="Calibri" pitchFamily="34" charset="0"/>
              </a:rPr>
              <a:t> </a:t>
            </a:r>
            <a:r>
              <a:rPr lang="en-US" altLang="it-IT" sz="1200" smtClean="0">
                <a:solidFill>
                  <a:srgbClr val="000099"/>
                </a:solidFill>
                <a:latin typeface="Calibri" pitchFamily="34" charset="0"/>
              </a:rPr>
              <a:t>RATHER THAN</a:t>
            </a:r>
            <a:r>
              <a:rPr lang="en-US" altLang="it-IT" sz="1200" b="1" u="sng" smtClean="0">
                <a:solidFill>
                  <a:srgbClr val="0000FF"/>
                </a:solidFill>
                <a:latin typeface="Calibri" pitchFamily="34" charset="0"/>
              </a:rPr>
              <a:t> ON THE ECOLOGICAL DETERMINATION </a:t>
            </a:r>
            <a:r>
              <a:rPr lang="en-US" altLang="it-IT" sz="1200" smtClean="0">
                <a:solidFill>
                  <a:prstClr val="black"/>
                </a:solidFill>
                <a:latin typeface="Calibri" pitchFamily="34" charset="0"/>
              </a:rPr>
              <a:t>OF PHENOTYPE. ANOTHER  WAS  THE </a:t>
            </a:r>
            <a:r>
              <a:rPr lang="en-US" altLang="it-IT" sz="1200" b="1" u="sng" smtClean="0">
                <a:solidFill>
                  <a:prstClr val="black"/>
                </a:solidFill>
                <a:latin typeface="Calibri" pitchFamily="34" charset="0"/>
              </a:rPr>
              <a:t>DOMINANCE OF A GENOCENTRIC VIEW </a:t>
            </a:r>
            <a:r>
              <a:rPr lang="en-US" altLang="it-IT" sz="1200" u="sng" smtClean="0">
                <a:solidFill>
                  <a:prstClr val="black"/>
                </a:solidFill>
                <a:latin typeface="Calibri" pitchFamily="34" charset="0"/>
              </a:rPr>
              <a:t>ORIGINATING FROM  THE </a:t>
            </a:r>
            <a:r>
              <a:rPr lang="it-IT" altLang="it-IT" sz="1200" i="1" u="sng" smtClean="0">
                <a:solidFill>
                  <a:prstClr val="black"/>
                </a:solidFill>
                <a:latin typeface="Calibri" pitchFamily="34" charset="0"/>
              </a:rPr>
              <a:t>MOLECULAR BIOLOGY REVOLUTION</a:t>
            </a:r>
            <a:r>
              <a:rPr lang="it-IT" altLang="it-IT" sz="1200" smtClean="0">
                <a:solidFill>
                  <a:prstClr val="black"/>
                </a:solidFill>
                <a:latin typeface="Calibri" pitchFamily="34" charset="0"/>
              </a:rPr>
              <a:t>.</a:t>
            </a:r>
          </a:p>
        </p:txBody>
      </p:sp>
      <p:sp>
        <p:nvSpPr>
          <p:cNvPr id="38" name="Freccia a destra 37"/>
          <p:cNvSpPr/>
          <p:nvPr/>
        </p:nvSpPr>
        <p:spPr>
          <a:xfrm rot="3033759">
            <a:off x="917840" y="5818208"/>
            <a:ext cx="642938" cy="2857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39" name="Freccia a destra 38"/>
          <p:cNvSpPr/>
          <p:nvPr/>
        </p:nvSpPr>
        <p:spPr>
          <a:xfrm rot="19938689">
            <a:off x="5256228" y="6280965"/>
            <a:ext cx="857249" cy="2143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41" name="Rettangolo 40"/>
          <p:cNvSpPr>
            <a:spLocks noChangeArrowheads="1"/>
          </p:cNvSpPr>
          <p:nvPr/>
        </p:nvSpPr>
        <p:spPr bwMode="auto">
          <a:xfrm>
            <a:off x="1488017" y="2276475"/>
            <a:ext cx="4191000" cy="46038"/>
          </a:xfrm>
          <a:prstGeom prst="rect">
            <a:avLst/>
          </a:prstGeom>
          <a:solidFill>
            <a:schemeClr val="accent1"/>
          </a:solidFill>
          <a:ln w="25400" algn="ctr">
            <a:solidFill>
              <a:srgbClr val="FF0000"/>
            </a:solidFill>
            <a:miter lim="800000"/>
            <a:headEnd/>
            <a:tailEnd/>
          </a:ln>
        </p:spPr>
        <p:txBody>
          <a:bodyPr anchor="ctr"/>
          <a:lstStyle/>
          <a:p>
            <a:pPr>
              <a:defRPr/>
            </a:pPr>
            <a:endParaRPr lang="it-IT">
              <a:solidFill>
                <a:prstClr val="white"/>
              </a:solidFill>
            </a:endParaRPr>
          </a:p>
        </p:txBody>
      </p:sp>
      <p:sp>
        <p:nvSpPr>
          <p:cNvPr id="166951" name="AutoShape 39"/>
          <p:cNvSpPr>
            <a:spLocks noChangeArrowheads="1"/>
          </p:cNvSpPr>
          <p:nvPr/>
        </p:nvSpPr>
        <p:spPr bwMode="auto">
          <a:xfrm>
            <a:off x="11377087" y="2492375"/>
            <a:ext cx="383116" cy="287338"/>
          </a:xfrm>
          <a:prstGeom prst="sun">
            <a:avLst>
              <a:gd name="adj" fmla="val 25000"/>
            </a:avLst>
          </a:prstGeom>
          <a:solidFill>
            <a:srgbClr val="FF0000"/>
          </a:solidFill>
          <a:ln w="9525">
            <a:solidFill>
              <a:schemeClr val="tx2"/>
            </a:solidFill>
            <a:miter lim="800000"/>
            <a:headEnd/>
            <a:tailEnd/>
          </a:ln>
          <a:effectLst>
            <a:prstShdw prst="shdw17" dist="17961" dir="2700000">
              <a:schemeClr val="tx2">
                <a:gamma/>
                <a:shade val="60000"/>
                <a:invGamma/>
              </a:schemeClr>
            </a:prstShdw>
          </a:effectLst>
        </p:spPr>
        <p:txBody>
          <a:bodyPr wrap="none" anchor="ctr"/>
          <a:lstStyle/>
          <a:p>
            <a:pPr fontAlgn="base">
              <a:spcBef>
                <a:spcPct val="0"/>
              </a:spcBef>
              <a:spcAft>
                <a:spcPct val="0"/>
              </a:spcAft>
            </a:pPr>
            <a:endParaRPr lang="it-IT" smtClean="0">
              <a:solidFill>
                <a:prstClr val="black"/>
              </a:solidFill>
              <a:latin typeface="Arial" pitchFamily="34" charset="0"/>
            </a:endParaRPr>
          </a:p>
        </p:txBody>
      </p:sp>
      <p:sp>
        <p:nvSpPr>
          <p:cNvPr id="166952" name="AutoShape 40"/>
          <p:cNvSpPr>
            <a:spLocks noChangeArrowheads="1"/>
          </p:cNvSpPr>
          <p:nvPr/>
        </p:nvSpPr>
        <p:spPr bwMode="auto">
          <a:xfrm>
            <a:off x="11567587" y="1700221"/>
            <a:ext cx="383116" cy="287337"/>
          </a:xfrm>
          <a:prstGeom prst="sun">
            <a:avLst>
              <a:gd name="adj" fmla="val 25000"/>
            </a:avLst>
          </a:prstGeom>
          <a:solidFill>
            <a:srgbClr val="FF0000"/>
          </a:solidFill>
          <a:ln w="9525">
            <a:solidFill>
              <a:schemeClr val="tx2"/>
            </a:solidFill>
            <a:miter lim="800000"/>
            <a:headEnd/>
            <a:tailEnd/>
          </a:ln>
          <a:effectLst>
            <a:prstShdw prst="shdw17" dist="17961" dir="2700000">
              <a:schemeClr val="tx2">
                <a:gamma/>
                <a:shade val="60000"/>
                <a:invGamma/>
              </a:schemeClr>
            </a:prstShdw>
          </a:effectLst>
        </p:spPr>
        <p:txBody>
          <a:bodyPr wrap="none" anchor="ctr"/>
          <a:lstStyle/>
          <a:p>
            <a:pPr fontAlgn="base">
              <a:spcBef>
                <a:spcPct val="0"/>
              </a:spcBef>
              <a:spcAft>
                <a:spcPct val="0"/>
              </a:spcAft>
            </a:pPr>
            <a:endParaRPr lang="it-IT" smtClean="0">
              <a:solidFill>
                <a:prstClr val="black"/>
              </a:solidFill>
              <a:latin typeface="Arial" pitchFamily="34" charset="0"/>
            </a:endParaRPr>
          </a:p>
        </p:txBody>
      </p:sp>
      <p:sp>
        <p:nvSpPr>
          <p:cNvPr id="166953" name="Line 41"/>
          <p:cNvSpPr>
            <a:spLocks noChangeShapeType="1"/>
          </p:cNvSpPr>
          <p:nvPr/>
        </p:nvSpPr>
        <p:spPr bwMode="auto">
          <a:xfrm flipH="1">
            <a:off x="4464594" y="2277290"/>
            <a:ext cx="2688167" cy="1368425"/>
          </a:xfrm>
          <a:prstGeom prst="line">
            <a:avLst/>
          </a:prstGeom>
          <a:noFill/>
          <a:ln w="9525">
            <a:solidFill>
              <a:srgbClr val="0000FF"/>
            </a:solidFill>
            <a:round/>
            <a:headEnd/>
            <a:tailEnd type="triangle" w="med" len="med"/>
          </a:ln>
          <a:effectLst>
            <a:prstShdw prst="shdw17" dist="17961" dir="2700000">
              <a:srgbClr val="0000FF">
                <a:gamma/>
                <a:shade val="60000"/>
                <a:invGamma/>
              </a:srgbClr>
            </a:prstShdw>
          </a:effectLst>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Tree>
    <p:extLst>
      <p:ext uri="{BB962C8B-B14F-4D97-AF65-F5344CB8AC3E}">
        <p14:creationId xmlns:p14="http://schemas.microsoft.com/office/powerpoint/2010/main" val="404410246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1934635" y="1341438"/>
            <a:ext cx="6805084" cy="5516562"/>
          </a:xfrm>
        </p:spPr>
      </p:pic>
      <p:pic>
        <p:nvPicPr>
          <p:cNvPr id="102403" name="Picture 3"/>
          <p:cNvPicPr>
            <a:picLocks noGrp="1" noChangeAspect="1" noChangeArrowheads="1"/>
          </p:cNvPicPr>
          <p:nvPr>
            <p:ph type="title" idx="4294967295"/>
          </p:nvPr>
        </p:nvPicPr>
        <p:blipFill>
          <a:blip r:embed="rId3">
            <a:extLst>
              <a:ext uri="{28A0092B-C50C-407E-A947-70E740481C1C}">
                <a14:useLocalDpi xmlns:a14="http://schemas.microsoft.com/office/drawing/2010/main" val="0"/>
              </a:ext>
            </a:extLst>
          </a:blip>
          <a:srcRect/>
          <a:stretch>
            <a:fillRect/>
          </a:stretch>
        </p:blipFill>
        <p:spPr>
          <a:xfrm>
            <a:off x="3" y="0"/>
            <a:ext cx="12001500" cy="1384300"/>
          </a:xfrm>
        </p:spPr>
      </p:pic>
    </p:spTree>
    <p:extLst>
      <p:ext uri="{BB962C8B-B14F-4D97-AF65-F5344CB8AC3E}">
        <p14:creationId xmlns:p14="http://schemas.microsoft.com/office/powerpoint/2010/main" val="69343055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olo 1"/>
          <p:cNvSpPr>
            <a:spLocks noGrp="1"/>
          </p:cNvSpPr>
          <p:nvPr>
            <p:ph type="title" idx="4294967295"/>
          </p:nvPr>
        </p:nvSpPr>
        <p:spPr/>
        <p:txBody>
          <a:bodyPr/>
          <a:lstStyle/>
          <a:p>
            <a:endParaRPr lang="en-US" altLang="it-IT" smtClean="0"/>
          </a:p>
        </p:txBody>
      </p:sp>
      <p:pic>
        <p:nvPicPr>
          <p:cNvPr id="100355"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a:noFill/>
        </p:spPr>
      </p:pic>
      <p:sp>
        <p:nvSpPr>
          <p:cNvPr id="100356" name="Rettangolo 4"/>
          <p:cNvSpPr>
            <a:spLocks noChangeArrowheads="1"/>
          </p:cNvSpPr>
          <p:nvPr/>
        </p:nvSpPr>
        <p:spPr bwMode="auto">
          <a:xfrm>
            <a:off x="1238755" y="6382507"/>
            <a:ext cx="2840567" cy="36671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i="1" smtClean="0">
                <a:solidFill>
                  <a:prstClr val="black"/>
                </a:solidFill>
                <a:latin typeface="Calibri" pitchFamily="34" charset="0"/>
              </a:rPr>
              <a:t>Diethylstilbestrol</a:t>
            </a:r>
            <a:r>
              <a:rPr lang="it-IT" altLang="it-IT" smtClean="0">
                <a:solidFill>
                  <a:prstClr val="black"/>
                </a:solidFill>
                <a:latin typeface="Calibri" pitchFamily="34" charset="0"/>
              </a:rPr>
              <a:t> </a:t>
            </a:r>
          </a:p>
        </p:txBody>
      </p:sp>
      <p:sp>
        <p:nvSpPr>
          <p:cNvPr id="100357" name="Rettangolo 5"/>
          <p:cNvSpPr>
            <a:spLocks noChangeArrowheads="1"/>
          </p:cNvSpPr>
          <p:nvPr/>
        </p:nvSpPr>
        <p:spPr bwMode="auto">
          <a:xfrm>
            <a:off x="9936138" y="1700851"/>
            <a:ext cx="2256367" cy="3323987"/>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1400" b="1" smtClean="0">
                <a:solidFill>
                  <a:prstClr val="black"/>
                </a:solidFill>
                <a:latin typeface="Calibri" pitchFamily="34" charset="0"/>
              </a:rPr>
              <a:t>DES Daughters</a:t>
            </a:r>
            <a:r>
              <a:rPr lang="en-US" altLang="it-IT" sz="1400" smtClean="0">
                <a:solidFill>
                  <a:prstClr val="black"/>
                </a:solidFill>
                <a:latin typeface="Calibri" pitchFamily="34" charset="0"/>
              </a:rPr>
              <a:t>, are at an increased risk for clear cell </a:t>
            </a:r>
            <a:r>
              <a:rPr lang="en-US" altLang="it-IT" sz="1400" b="1" smtClean="0">
                <a:solidFill>
                  <a:prstClr val="black"/>
                </a:solidFill>
                <a:latin typeface="Calibri" pitchFamily="34" charset="0"/>
                <a:hlinkClick r:id="rId3" tooltip="Adenocarcinoma"/>
              </a:rPr>
              <a:t>adenocarcinoma</a:t>
            </a:r>
            <a:r>
              <a:rPr lang="en-US" altLang="it-IT" sz="1400" b="1" smtClean="0">
                <a:solidFill>
                  <a:prstClr val="black"/>
                </a:solidFill>
                <a:latin typeface="Calibri" pitchFamily="34" charset="0"/>
              </a:rPr>
              <a:t> </a:t>
            </a:r>
            <a:r>
              <a:rPr lang="en-US" altLang="it-IT" sz="1400" smtClean="0">
                <a:solidFill>
                  <a:prstClr val="black"/>
                </a:solidFill>
                <a:latin typeface="Calibri" pitchFamily="34" charset="0"/>
              </a:rPr>
              <a:t>(</a:t>
            </a:r>
            <a:r>
              <a:rPr lang="en-US" altLang="it-IT" sz="1400" b="1" smtClean="0">
                <a:solidFill>
                  <a:srgbClr val="0000FF"/>
                </a:solidFill>
                <a:latin typeface="Calibri" pitchFamily="34" charset="0"/>
              </a:rPr>
              <a:t>CCA</a:t>
            </a:r>
            <a:r>
              <a:rPr lang="en-US" altLang="it-IT" sz="1400" smtClean="0">
                <a:solidFill>
                  <a:prstClr val="black"/>
                </a:solidFill>
                <a:latin typeface="Calibri" pitchFamily="34" charset="0"/>
              </a:rPr>
              <a:t>) of the</a:t>
            </a:r>
            <a:r>
              <a:rPr lang="en-US" altLang="it-IT" sz="1400" b="1" smtClean="0">
                <a:solidFill>
                  <a:prstClr val="black"/>
                </a:solidFill>
                <a:latin typeface="Calibri" pitchFamily="34" charset="0"/>
              </a:rPr>
              <a:t> </a:t>
            </a:r>
            <a:r>
              <a:rPr lang="en-US" altLang="it-IT" sz="1400" b="1" smtClean="0">
                <a:solidFill>
                  <a:prstClr val="black"/>
                </a:solidFill>
                <a:latin typeface="Calibri" pitchFamily="34" charset="0"/>
                <a:hlinkClick r:id="rId4" tooltip="Vagina"/>
              </a:rPr>
              <a:t>vagina</a:t>
            </a:r>
            <a:r>
              <a:rPr lang="en-US" altLang="it-IT" sz="1400" b="1" smtClean="0">
                <a:solidFill>
                  <a:prstClr val="black"/>
                </a:solidFill>
                <a:latin typeface="Calibri" pitchFamily="34" charset="0"/>
              </a:rPr>
              <a:t> </a:t>
            </a:r>
            <a:r>
              <a:rPr lang="en-US" altLang="it-IT" sz="1400" smtClean="0">
                <a:solidFill>
                  <a:prstClr val="black"/>
                </a:solidFill>
                <a:latin typeface="Calibri" pitchFamily="34" charset="0"/>
              </a:rPr>
              <a:t>and</a:t>
            </a:r>
            <a:r>
              <a:rPr lang="en-US" altLang="it-IT" sz="1400" b="1" smtClean="0">
                <a:solidFill>
                  <a:prstClr val="black"/>
                </a:solidFill>
                <a:latin typeface="Calibri" pitchFamily="34" charset="0"/>
              </a:rPr>
              <a:t> </a:t>
            </a:r>
            <a:r>
              <a:rPr lang="en-US" altLang="it-IT" sz="1400" b="1" smtClean="0">
                <a:solidFill>
                  <a:prstClr val="black"/>
                </a:solidFill>
                <a:latin typeface="Calibri" pitchFamily="34" charset="0"/>
                <a:hlinkClick r:id="rId5" tooltip="Cervix"/>
              </a:rPr>
              <a:t>cervix</a:t>
            </a:r>
            <a:r>
              <a:rPr lang="en-US" altLang="it-IT" sz="1400" smtClean="0">
                <a:solidFill>
                  <a:prstClr val="black"/>
                </a:solidFill>
                <a:latin typeface="Calibri" pitchFamily="34" charset="0"/>
              </a:rPr>
              <a:t>, </a:t>
            </a:r>
          </a:p>
          <a:p>
            <a:pPr eaLnBrk="1" fontAlgn="base" hangingPunct="1">
              <a:spcBef>
                <a:spcPct val="0"/>
              </a:spcBef>
              <a:spcAft>
                <a:spcPct val="0"/>
              </a:spcAft>
            </a:pPr>
            <a:r>
              <a:rPr lang="en-US" altLang="it-IT" sz="1400" b="1" u="sng" smtClean="0">
                <a:solidFill>
                  <a:srgbClr val="0000FF"/>
                </a:solidFill>
                <a:latin typeface="Calibri" pitchFamily="34" charset="0"/>
              </a:rPr>
              <a:t>breast cancer </a:t>
            </a:r>
            <a:br>
              <a:rPr lang="en-US" altLang="it-IT" sz="1400" b="1" u="sng" smtClean="0">
                <a:solidFill>
                  <a:srgbClr val="0000FF"/>
                </a:solidFill>
                <a:latin typeface="Calibri" pitchFamily="34" charset="0"/>
              </a:rPr>
            </a:br>
            <a:r>
              <a:rPr lang="en-US" altLang="it-IT" sz="1400" smtClean="0">
                <a:solidFill>
                  <a:prstClr val="black"/>
                </a:solidFill>
                <a:latin typeface="Calibri" pitchFamily="34" charset="0"/>
              </a:rPr>
              <a:t>(2.5 fold increase </a:t>
            </a:r>
            <a:br>
              <a:rPr lang="en-US" altLang="it-IT" sz="1400" smtClean="0">
                <a:solidFill>
                  <a:prstClr val="black"/>
                </a:solidFill>
                <a:latin typeface="Calibri" pitchFamily="34" charset="0"/>
              </a:rPr>
            </a:br>
            <a:r>
              <a:rPr lang="en-US" altLang="it-IT" sz="1400" smtClean="0">
                <a:solidFill>
                  <a:prstClr val="black"/>
                </a:solidFill>
                <a:latin typeface="Calibri" pitchFamily="34" charset="0"/>
              </a:rPr>
              <a:t>in after age 40) </a:t>
            </a:r>
            <a:r>
              <a:rPr lang="en-US" altLang="it-IT" sz="1400" b="1" smtClean="0">
                <a:solidFill>
                  <a:srgbClr val="0000FF"/>
                </a:solidFill>
                <a:latin typeface="Calibri" pitchFamily="34" charset="0"/>
              </a:rPr>
              <a:t>reproductive tract structural differences</a:t>
            </a:r>
            <a:r>
              <a:rPr lang="en-US" altLang="it-IT" sz="1400" smtClean="0">
                <a:solidFill>
                  <a:prstClr val="black"/>
                </a:solidFill>
                <a:latin typeface="Calibri" pitchFamily="34" charset="0"/>
              </a:rPr>
              <a:t>,,</a:t>
            </a:r>
            <a:r>
              <a:rPr lang="en-US" altLang="it-IT" sz="1400" b="1" smtClean="0">
                <a:solidFill>
                  <a:srgbClr val="0000FF"/>
                </a:solidFill>
                <a:latin typeface="Calibri" pitchFamily="34" charset="0"/>
              </a:rPr>
              <a:t> pregnancy complications</a:t>
            </a:r>
            <a:r>
              <a:rPr lang="en-US" altLang="it-IT" sz="1400" smtClean="0">
                <a:solidFill>
                  <a:prstClr val="black"/>
                </a:solidFill>
                <a:latin typeface="Calibri" pitchFamily="34" charset="0"/>
              </a:rPr>
              <a:t> </a:t>
            </a:r>
            <a:r>
              <a:rPr lang="en-US" altLang="it-IT" sz="1400" b="1" u="sng" smtClean="0">
                <a:solidFill>
                  <a:prstClr val="black"/>
                </a:solidFill>
                <a:latin typeface="Calibri" pitchFamily="34" charset="0"/>
                <a:hlinkClick r:id="rId6" tooltip="Infertility"/>
              </a:rPr>
              <a:t>infertility</a:t>
            </a:r>
            <a:r>
              <a:rPr lang="en-US" altLang="it-IT" sz="1400" b="1" smtClean="0">
                <a:solidFill>
                  <a:prstClr val="black"/>
                </a:solidFill>
                <a:latin typeface="Calibri" pitchFamily="34" charset="0"/>
              </a:rPr>
              <a:t> </a:t>
            </a:r>
            <a:r>
              <a:rPr lang="en-US" altLang="it-IT" sz="1400" smtClean="0">
                <a:solidFill>
                  <a:prstClr val="black"/>
                </a:solidFill>
                <a:latin typeface="Calibri" pitchFamily="34" charset="0"/>
              </a:rPr>
              <a:t>and</a:t>
            </a:r>
            <a:r>
              <a:rPr lang="en-US" altLang="it-IT" sz="1400" b="1" smtClean="0">
                <a:solidFill>
                  <a:prstClr val="black"/>
                </a:solidFill>
                <a:latin typeface="Calibri" pitchFamily="34" charset="0"/>
              </a:rPr>
              <a:t> </a:t>
            </a:r>
            <a:r>
              <a:rPr lang="en-US" altLang="it-IT" sz="1400" b="1" u="sng" smtClean="0">
                <a:solidFill>
                  <a:srgbClr val="0000FF"/>
                </a:solidFill>
                <a:latin typeface="Calibri" pitchFamily="34" charset="0"/>
              </a:rPr>
              <a:t>auto-immune disorders</a:t>
            </a:r>
            <a:r>
              <a:rPr lang="en-US" altLang="it-IT" sz="1400" b="1" u="sng" smtClean="0">
                <a:solidFill>
                  <a:prstClr val="black"/>
                </a:solidFill>
                <a:latin typeface="Calibri" pitchFamily="34" charset="0"/>
              </a:rPr>
              <a:t>…</a:t>
            </a:r>
            <a:r>
              <a:rPr lang="en-US" altLang="it-IT" sz="1400" b="1" smtClean="0">
                <a:solidFill>
                  <a:prstClr val="black"/>
                </a:solidFill>
                <a:latin typeface="Calibri" pitchFamily="34" charset="0"/>
              </a:rPr>
              <a:t> </a:t>
            </a:r>
            <a:br>
              <a:rPr lang="en-US" altLang="it-IT" sz="1400" b="1" smtClean="0">
                <a:solidFill>
                  <a:prstClr val="black"/>
                </a:solidFill>
                <a:latin typeface="Calibri" pitchFamily="34" charset="0"/>
              </a:rPr>
            </a:br>
            <a:endParaRPr lang="en-US" altLang="it-IT" sz="1400" b="1" smtClean="0">
              <a:solidFill>
                <a:prstClr val="black"/>
              </a:solidFill>
              <a:latin typeface="Calibri" pitchFamily="34" charset="0"/>
            </a:endParaRPr>
          </a:p>
          <a:p>
            <a:pPr eaLnBrk="1" fontAlgn="base" hangingPunct="1">
              <a:spcBef>
                <a:spcPct val="0"/>
              </a:spcBef>
              <a:spcAft>
                <a:spcPct val="0"/>
              </a:spcAft>
            </a:pPr>
            <a:r>
              <a:rPr lang="en-US" altLang="it-IT" sz="1400" smtClean="0">
                <a:solidFill>
                  <a:prstClr val="black"/>
                </a:solidFill>
                <a:latin typeface="Calibri" pitchFamily="34" charset="0"/>
              </a:rPr>
              <a:t>but the effect of DES might be </a:t>
            </a:r>
            <a:r>
              <a:rPr lang="en-US" altLang="it-IT" sz="1400" b="1" u="sng" smtClean="0">
                <a:solidFill>
                  <a:srgbClr val="0000FF"/>
                </a:solidFill>
                <a:latin typeface="Calibri" pitchFamily="34" charset="0"/>
              </a:rPr>
              <a:t>transgenerational </a:t>
            </a:r>
            <a:endParaRPr lang="it-IT" altLang="it-IT" sz="1400" smtClean="0">
              <a:solidFill>
                <a:prstClr val="black"/>
              </a:solidFill>
              <a:latin typeface="Calibri" pitchFamily="34" charset="0"/>
            </a:endParaRPr>
          </a:p>
        </p:txBody>
      </p:sp>
      <p:sp>
        <p:nvSpPr>
          <p:cNvPr id="100358" name="Rettangolo 6"/>
          <p:cNvSpPr>
            <a:spLocks noChangeArrowheads="1"/>
          </p:cNvSpPr>
          <p:nvPr/>
        </p:nvSpPr>
        <p:spPr bwMode="auto">
          <a:xfrm>
            <a:off x="5327656" y="6574594"/>
            <a:ext cx="2863733" cy="276999"/>
          </a:xfrm>
          <a:prstGeom prst="rect">
            <a:avLst/>
          </a:prstGeom>
          <a:solidFill>
            <a:srgbClr val="FFC000"/>
          </a:solidFill>
          <a:ln w="9525">
            <a:solidFill>
              <a:srgbClr val="0000FF"/>
            </a:solidFill>
            <a:miter lim="800000"/>
            <a:headEnd/>
            <a:tailEnd/>
          </a:ln>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1200" b="1" smtClean="0">
                <a:solidFill>
                  <a:prstClr val="black"/>
                </a:solidFill>
                <a:latin typeface="Calibri" pitchFamily="34" charset="0"/>
              </a:rPr>
              <a:t>J Pediatr Hematol Oncol 2003; 25:635-636</a:t>
            </a:r>
            <a:endParaRPr lang="it-IT" altLang="it-IT" sz="1200" b="1" smtClean="0">
              <a:solidFill>
                <a:prstClr val="black"/>
              </a:solidFill>
              <a:latin typeface="Calibri" pitchFamily="34" charset="0"/>
            </a:endParaRPr>
          </a:p>
        </p:txBody>
      </p:sp>
      <p:cxnSp>
        <p:nvCxnSpPr>
          <p:cNvPr id="9" name="Connettore 2 8"/>
          <p:cNvCxnSpPr/>
          <p:nvPr/>
        </p:nvCxnSpPr>
        <p:spPr>
          <a:xfrm rot="10800000" flipV="1">
            <a:off x="9457269" y="6382507"/>
            <a:ext cx="476251" cy="1428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333986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3554" name="Picture 3"/>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1524004" y="0"/>
            <a:ext cx="9142413" cy="6858000"/>
          </a:xfrm>
        </p:spPr>
      </p:pic>
      <p:sp>
        <p:nvSpPr>
          <p:cNvPr id="29699" name="Rectangle 4"/>
          <p:cNvSpPr>
            <a:spLocks noChangeArrowheads="1"/>
          </p:cNvSpPr>
          <p:nvPr/>
        </p:nvSpPr>
        <p:spPr bwMode="auto">
          <a:xfrm>
            <a:off x="2135188" y="5877576"/>
            <a:ext cx="5772734" cy="584775"/>
          </a:xfrm>
          <a:prstGeom prst="rect">
            <a:avLst/>
          </a:prstGeom>
          <a:solidFill>
            <a:srgbClr val="FFFF00"/>
          </a:solidFill>
          <a:ln w="9525">
            <a:solidFill>
              <a:schemeClr val="accent1"/>
            </a:solidFill>
            <a:miter lim="800000"/>
            <a:headEnd/>
            <a:tailEnd/>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r>
              <a:rPr lang="it-IT" altLang="it-IT" sz="1600" kern="0">
                <a:latin typeface="Arial" panose="020B0604020202020204" pitchFamily="34" charset="0"/>
              </a:rPr>
              <a:t>Over your lifetime, </a:t>
            </a:r>
            <a:r>
              <a:rPr lang="it-IT" altLang="it-IT" sz="1600" b="1" u="sng" kern="0">
                <a:latin typeface="Arial" panose="020B0604020202020204" pitchFamily="34" charset="0"/>
              </a:rPr>
              <a:t>random</a:t>
            </a:r>
            <a:r>
              <a:rPr lang="it-IT" altLang="it-IT" sz="1600" b="1" kern="0">
                <a:latin typeface="Arial" panose="020B0604020202020204" pitchFamily="34" charset="0"/>
              </a:rPr>
              <a:t> gene changes</a:t>
            </a:r>
            <a:r>
              <a:rPr lang="it-IT" altLang="it-IT" sz="1600" kern="0">
                <a:latin typeface="Arial" panose="020B0604020202020204" pitchFamily="34" charset="0"/>
              </a:rPr>
              <a:t> are passed along </a:t>
            </a:r>
          </a:p>
          <a:p>
            <a:pPr>
              <a:spcBef>
                <a:spcPct val="0"/>
              </a:spcBef>
              <a:buNone/>
              <a:defRPr/>
            </a:pPr>
            <a:r>
              <a:rPr lang="it-IT" altLang="it-IT" sz="1600" kern="0">
                <a:latin typeface="Arial" panose="020B0604020202020204" pitchFamily="34" charset="0"/>
              </a:rPr>
              <a:t>as your body cells grow and divide, so they </a:t>
            </a:r>
            <a:r>
              <a:rPr lang="it-IT" altLang="it-IT" sz="1600" b="1" kern="0">
                <a:latin typeface="Arial" panose="020B0604020202020204" pitchFamily="34" charset="0"/>
              </a:rPr>
              <a:t>accumulate</a:t>
            </a:r>
          </a:p>
        </p:txBody>
      </p:sp>
      <p:sp>
        <p:nvSpPr>
          <p:cNvPr id="29700" name="Rectangle 5"/>
          <p:cNvSpPr>
            <a:spLocks noChangeArrowheads="1"/>
          </p:cNvSpPr>
          <p:nvPr/>
        </p:nvSpPr>
        <p:spPr bwMode="auto">
          <a:xfrm>
            <a:off x="3143686" y="1053166"/>
            <a:ext cx="2232025" cy="73025"/>
          </a:xfrm>
          <a:prstGeom prst="rect">
            <a:avLst/>
          </a:prstGeom>
          <a:solidFill>
            <a:srgbClr val="FFFF00"/>
          </a:solidFill>
          <a:ln w="9525">
            <a:solidFill>
              <a:srgbClr val="FF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endParaRPr lang="it-IT" altLang="it-IT" sz="1600" kern="0">
              <a:latin typeface="Arial" panose="020B0604020202020204" pitchFamily="34" charset="0"/>
            </a:endParaRPr>
          </a:p>
        </p:txBody>
      </p:sp>
      <p:sp>
        <p:nvSpPr>
          <p:cNvPr id="29701" name="Rettangolo 9"/>
          <p:cNvSpPr>
            <a:spLocks noChangeArrowheads="1"/>
          </p:cNvSpPr>
          <p:nvPr/>
        </p:nvSpPr>
        <p:spPr bwMode="auto">
          <a:xfrm>
            <a:off x="7536298" y="1557342"/>
            <a:ext cx="2928937" cy="5847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r>
              <a:rPr lang="it-IT" altLang="it-IT" sz="1600" kern="0">
                <a:solidFill>
                  <a:srgbClr val="000066"/>
                </a:solidFill>
              </a:rPr>
              <a:t>The </a:t>
            </a:r>
            <a:r>
              <a:rPr lang="it-IT" altLang="it-IT" sz="1600" b="1" kern="0">
                <a:solidFill>
                  <a:srgbClr val="000066"/>
                </a:solidFill>
              </a:rPr>
              <a:t>Somatic Mutation </a:t>
            </a:r>
            <a:br>
              <a:rPr lang="it-IT" altLang="it-IT" sz="1600" b="1" kern="0">
                <a:solidFill>
                  <a:srgbClr val="000066"/>
                </a:solidFill>
              </a:rPr>
            </a:br>
            <a:r>
              <a:rPr lang="it-IT" altLang="it-IT" sz="1600" b="1" kern="0">
                <a:solidFill>
                  <a:srgbClr val="000066"/>
                </a:solidFill>
              </a:rPr>
              <a:t>Theory </a:t>
            </a:r>
            <a:r>
              <a:rPr lang="it-IT" altLang="it-IT" sz="1600" kern="0">
                <a:solidFill>
                  <a:srgbClr val="000066"/>
                </a:solidFill>
              </a:rPr>
              <a:t>of Carcinogenesis</a:t>
            </a:r>
          </a:p>
        </p:txBody>
      </p:sp>
      <p:sp>
        <p:nvSpPr>
          <p:cNvPr id="7" name="Rettangolo 6"/>
          <p:cNvSpPr/>
          <p:nvPr/>
        </p:nvSpPr>
        <p:spPr>
          <a:xfrm>
            <a:off x="117947" y="22410"/>
            <a:ext cx="1331912" cy="688975"/>
          </a:xfrm>
          <a:prstGeom prst="rect">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b="1" kern="0" dirty="0" err="1">
                <a:solidFill>
                  <a:schemeClr val="tx1"/>
                </a:solidFill>
              </a:rPr>
              <a:t>What</a:t>
            </a:r>
            <a:r>
              <a:rPr lang="it-IT" b="1" kern="0" dirty="0">
                <a:solidFill>
                  <a:schemeClr val="tx1"/>
                </a:solidFill>
              </a:rPr>
              <a:t> </a:t>
            </a:r>
            <a:r>
              <a:rPr lang="it-IT" b="1" kern="0" dirty="0" err="1">
                <a:solidFill>
                  <a:schemeClr val="tx1"/>
                </a:solidFill>
              </a:rPr>
              <a:t>is</a:t>
            </a:r>
            <a:r>
              <a:rPr lang="it-IT" b="1" kern="0" dirty="0">
                <a:solidFill>
                  <a:schemeClr val="tx1"/>
                </a:solidFill>
              </a:rPr>
              <a:t> </a:t>
            </a:r>
            <a:br>
              <a:rPr lang="it-IT" b="1" kern="0" dirty="0">
                <a:solidFill>
                  <a:schemeClr val="tx1"/>
                </a:solidFill>
              </a:rPr>
            </a:br>
            <a:r>
              <a:rPr lang="it-IT" b="1" kern="0" dirty="0" err="1">
                <a:solidFill>
                  <a:schemeClr val="tx1"/>
                </a:solidFill>
              </a:rPr>
              <a:t>Cancer</a:t>
            </a:r>
            <a:r>
              <a:rPr lang="it-IT" b="1" kern="0" dirty="0">
                <a:solidFill>
                  <a:schemeClr val="tx1"/>
                </a:solidFill>
              </a:rPr>
              <a:t> ?  </a:t>
            </a:r>
          </a:p>
        </p:txBody>
      </p:sp>
    </p:spTree>
    <p:extLst>
      <p:ext uri="{BB962C8B-B14F-4D97-AF65-F5344CB8AC3E}">
        <p14:creationId xmlns:p14="http://schemas.microsoft.com/office/powerpoint/2010/main" val="129374872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6626" name="Picture 2"/>
          <p:cNvPicPr>
            <a:picLocks noGrp="1" noChangeAspect="1" noChangeArrowheads="1"/>
          </p:cNvPicPr>
          <p:nvPr>
            <p:ph type="title" idx="4294967295"/>
          </p:nvPr>
        </p:nvPicPr>
        <p:blipFill>
          <a:blip r:embed="rId2">
            <a:extLst>
              <a:ext uri="{28A0092B-C50C-407E-A947-70E740481C1C}">
                <a14:useLocalDpi xmlns:a14="http://schemas.microsoft.com/office/drawing/2010/main" val="0"/>
              </a:ext>
            </a:extLst>
          </a:blip>
          <a:srcRect/>
          <a:stretch>
            <a:fillRect/>
          </a:stretch>
        </p:blipFill>
        <p:spPr>
          <a:xfrm>
            <a:off x="1524000" y="653"/>
            <a:ext cx="8229600" cy="1071563"/>
          </a:xfrm>
        </p:spPr>
      </p:pic>
      <p:pic>
        <p:nvPicPr>
          <p:cNvPr id="26627" name="Picture 3"/>
          <p:cNvPicPr>
            <a:picLocks noGrp="1" noChangeAspect="1" noChangeArrowheads="1"/>
          </p:cNvPicPr>
          <p:nvPr>
            <p:ph type="body" idx="4294967295"/>
          </p:nvPr>
        </p:nvPicPr>
        <p:blipFill>
          <a:blip r:embed="rId3">
            <a:extLst>
              <a:ext uri="{28A0092B-C50C-407E-A947-70E740481C1C}">
                <a14:useLocalDpi xmlns:a14="http://schemas.microsoft.com/office/drawing/2010/main" val="0"/>
              </a:ext>
            </a:extLst>
          </a:blip>
          <a:srcRect/>
          <a:stretch>
            <a:fillRect/>
          </a:stretch>
        </p:blipFill>
        <p:spPr>
          <a:xfrm>
            <a:off x="1703439" y="1269066"/>
            <a:ext cx="8785225" cy="2808287"/>
          </a:xfrm>
          <a:solidFill>
            <a:srgbClr val="FFFF00"/>
          </a:solidFill>
        </p:spPr>
      </p:pic>
      <p:sp>
        <p:nvSpPr>
          <p:cNvPr id="26628" name="Line 4"/>
          <p:cNvSpPr>
            <a:spLocks noChangeShapeType="1"/>
          </p:cNvSpPr>
          <p:nvPr/>
        </p:nvSpPr>
        <p:spPr bwMode="auto">
          <a:xfrm>
            <a:off x="2135192" y="3357563"/>
            <a:ext cx="7273925"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6629" name="Line 5"/>
          <p:cNvSpPr>
            <a:spLocks noChangeShapeType="1"/>
          </p:cNvSpPr>
          <p:nvPr/>
        </p:nvSpPr>
        <p:spPr bwMode="auto">
          <a:xfrm>
            <a:off x="2351088" y="3573463"/>
            <a:ext cx="784860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6630" name="Line 6"/>
          <p:cNvSpPr>
            <a:spLocks noChangeShapeType="1"/>
          </p:cNvSpPr>
          <p:nvPr/>
        </p:nvSpPr>
        <p:spPr bwMode="auto">
          <a:xfrm>
            <a:off x="1919289" y="3789363"/>
            <a:ext cx="4537075"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6631" name="Rectangle 7"/>
          <p:cNvSpPr>
            <a:spLocks noChangeArrowheads="1"/>
          </p:cNvSpPr>
          <p:nvPr/>
        </p:nvSpPr>
        <p:spPr bwMode="auto">
          <a:xfrm>
            <a:off x="1775426" y="4292797"/>
            <a:ext cx="7411003" cy="203132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it-IT" altLang="it-IT" sz="1800" b="1" u="sng" kern="0">
                <a:solidFill>
                  <a:srgbClr val="0000FF"/>
                </a:solidFill>
              </a:rPr>
              <a:t>Alterations in three types of genes</a:t>
            </a:r>
            <a:r>
              <a:rPr lang="it-IT" altLang="it-IT" sz="1800" kern="0"/>
              <a:t> are responsible for tumorigenesis: </a:t>
            </a:r>
            <a:br>
              <a:rPr lang="it-IT" altLang="it-IT" sz="1800" kern="0"/>
            </a:br>
            <a:r>
              <a:rPr lang="it-IT" altLang="it-IT" sz="1800" b="1" i="1" u="sng" kern="0">
                <a:solidFill>
                  <a:srgbClr val="0000FF"/>
                </a:solidFill>
              </a:rPr>
              <a:t>oncogenes</a:t>
            </a:r>
            <a:r>
              <a:rPr lang="it-IT" altLang="it-IT" sz="1800" i="1" kern="0">
                <a:solidFill>
                  <a:srgbClr val="0000FF"/>
                </a:solidFill>
              </a:rPr>
              <a:t>, </a:t>
            </a:r>
            <a:r>
              <a:rPr lang="it-IT" altLang="it-IT" sz="1800" b="1" i="1" u="sng" kern="0">
                <a:solidFill>
                  <a:srgbClr val="0000FF"/>
                </a:solidFill>
              </a:rPr>
              <a:t>tumor-suppressor genes</a:t>
            </a:r>
            <a:r>
              <a:rPr lang="it-IT" altLang="it-IT" sz="1800" i="1" kern="0">
                <a:solidFill>
                  <a:srgbClr val="0000FF"/>
                </a:solidFill>
              </a:rPr>
              <a:t> </a:t>
            </a:r>
            <a:r>
              <a:rPr lang="it-IT" altLang="it-IT" sz="1800" kern="0"/>
              <a:t>and</a:t>
            </a:r>
            <a:r>
              <a:rPr lang="it-IT" altLang="it-IT" sz="1800" i="1" kern="0">
                <a:solidFill>
                  <a:srgbClr val="0000FF"/>
                </a:solidFill>
              </a:rPr>
              <a:t> </a:t>
            </a:r>
            <a:r>
              <a:rPr lang="it-IT" altLang="it-IT" sz="1800" b="1" i="1" u="sng" kern="0">
                <a:solidFill>
                  <a:srgbClr val="0000FF"/>
                </a:solidFill>
              </a:rPr>
              <a:t>stability genes</a:t>
            </a:r>
            <a:r>
              <a:rPr lang="it-IT" altLang="it-IT" sz="1800" kern="0"/>
              <a:t> </a:t>
            </a:r>
          </a:p>
          <a:p>
            <a:pPr>
              <a:spcBef>
                <a:spcPct val="0"/>
              </a:spcBef>
              <a:buNone/>
            </a:pPr>
            <a:r>
              <a:rPr lang="it-IT" altLang="it-IT" sz="1800" u="sng" kern="0"/>
              <a:t>Unlike diseases such as cystic fibrosis</a:t>
            </a:r>
            <a:r>
              <a:rPr lang="it-IT" altLang="it-IT" sz="1800" kern="0"/>
              <a:t> or </a:t>
            </a:r>
            <a:r>
              <a:rPr lang="it-IT" altLang="it-IT" sz="1800" u="sng" kern="0"/>
              <a:t>muscular dystrophy</a:t>
            </a:r>
            <a:r>
              <a:rPr lang="it-IT" altLang="it-IT" sz="1800" kern="0"/>
              <a:t>, </a:t>
            </a:r>
            <a:br>
              <a:rPr lang="it-IT" altLang="it-IT" sz="1800" kern="0"/>
            </a:br>
            <a:r>
              <a:rPr lang="it-IT" altLang="it-IT" sz="1800" kern="0"/>
              <a:t>wherein mutations in one gene can cause disease, </a:t>
            </a:r>
            <a:r>
              <a:rPr lang="it-IT" altLang="it-IT" sz="1800" u="sng" kern="0"/>
              <a:t>no single gene defect </a:t>
            </a:r>
            <a:br>
              <a:rPr lang="it-IT" altLang="it-IT" sz="1800" u="sng" kern="0"/>
            </a:br>
            <a:r>
              <a:rPr lang="it-IT" altLang="it-IT" sz="1800" u="sng" kern="0"/>
              <a:t>'causes' cancer.</a:t>
            </a:r>
            <a:r>
              <a:rPr lang="it-IT" altLang="it-IT" sz="1800" kern="0"/>
              <a:t> Mammalian </a:t>
            </a:r>
            <a:r>
              <a:rPr lang="it-IT" altLang="it-IT" sz="1800" b="1" u="sng" kern="0">
                <a:solidFill>
                  <a:schemeClr val="accent2"/>
                </a:solidFill>
              </a:rPr>
              <a:t>cells have multiple safeguards to protect them </a:t>
            </a:r>
            <a:br>
              <a:rPr lang="it-IT" altLang="it-IT" sz="1800" b="1" u="sng" kern="0">
                <a:solidFill>
                  <a:schemeClr val="accent2"/>
                </a:solidFill>
              </a:rPr>
            </a:br>
            <a:r>
              <a:rPr lang="it-IT" altLang="it-IT" sz="1800" b="1" u="sng" kern="0">
                <a:solidFill>
                  <a:schemeClr val="accent2"/>
                </a:solidFill>
              </a:rPr>
              <a:t>against the potentially lethal effects of cancer gene mutations</a:t>
            </a:r>
            <a:r>
              <a:rPr lang="it-IT" altLang="it-IT" sz="1800" kern="0"/>
              <a:t>, </a:t>
            </a:r>
            <a:br>
              <a:rPr lang="it-IT" altLang="it-IT" sz="1800" kern="0"/>
            </a:br>
            <a:r>
              <a:rPr lang="it-IT" altLang="it-IT" sz="1800" kern="0"/>
              <a:t>and </a:t>
            </a:r>
            <a:r>
              <a:rPr lang="it-IT" altLang="it-IT" sz="1800" b="1" kern="0">
                <a:solidFill>
                  <a:srgbClr val="FF0000"/>
                </a:solidFill>
              </a:rPr>
              <a:t>only when </a:t>
            </a:r>
            <a:r>
              <a:rPr lang="it-IT" altLang="it-IT" sz="1800" b="1" u="sng" kern="0">
                <a:solidFill>
                  <a:srgbClr val="FF0000"/>
                </a:solidFill>
              </a:rPr>
              <a:t>several genes are defective</a:t>
            </a:r>
            <a:r>
              <a:rPr lang="it-IT" altLang="it-IT" sz="1800" b="1" kern="0">
                <a:solidFill>
                  <a:srgbClr val="FF0000"/>
                </a:solidFill>
              </a:rPr>
              <a:t> </a:t>
            </a:r>
            <a:r>
              <a:rPr lang="it-IT" altLang="it-IT" sz="1800" b="1" u="sng" kern="0">
                <a:solidFill>
                  <a:srgbClr val="FF0000"/>
                </a:solidFill>
              </a:rPr>
              <a:t>does an invasive cancer develop</a:t>
            </a:r>
            <a:r>
              <a:rPr lang="it-IT" altLang="it-IT" sz="1800" b="1" kern="0">
                <a:solidFill>
                  <a:srgbClr val="990033"/>
                </a:solidFill>
              </a:rPr>
              <a:t> </a:t>
            </a:r>
          </a:p>
        </p:txBody>
      </p:sp>
      <p:sp>
        <p:nvSpPr>
          <p:cNvPr id="81927" name="Rectangle 8"/>
          <p:cNvSpPr>
            <a:spLocks noChangeArrowheads="1"/>
          </p:cNvSpPr>
          <p:nvPr/>
        </p:nvSpPr>
        <p:spPr bwMode="auto">
          <a:xfrm>
            <a:off x="5016500" y="2130752"/>
            <a:ext cx="4621778" cy="523220"/>
          </a:xfrm>
          <a:prstGeom prst="rect">
            <a:avLst/>
          </a:prstGeom>
          <a:solidFill>
            <a:srgbClr val="FFFF00"/>
          </a:solidFill>
          <a:ln w="38100">
            <a:solidFill>
              <a:srgbClr val="CC0000"/>
            </a:solidFill>
            <a:miter lim="800000"/>
            <a:headEnd/>
            <a:tailEnd/>
          </a:ln>
        </p:spPr>
        <p:txBody>
          <a:bodyPr wrap="none" anchor="ctr">
            <a:spAutoFit/>
          </a:bodyPr>
          <a:lstStyle/>
          <a:p>
            <a:pPr>
              <a:defRPr/>
            </a:pPr>
            <a:r>
              <a:rPr lang="it-IT" sz="1400" b="1" kern="0" dirty="0">
                <a:solidFill>
                  <a:sysClr val="windowText" lastClr="000000"/>
                </a:solidFill>
                <a:cs typeface="Arial" pitchFamily="34" charset="0"/>
              </a:rPr>
              <a:t>The </a:t>
            </a:r>
            <a:r>
              <a:rPr lang="it-IT" sz="1400" b="1" kern="0" dirty="0" err="1">
                <a:solidFill>
                  <a:sysClr val="windowText" lastClr="000000"/>
                </a:solidFill>
                <a:cs typeface="Arial" pitchFamily="34" charset="0"/>
              </a:rPr>
              <a:t>revolution</a:t>
            </a:r>
            <a:r>
              <a:rPr lang="it-IT" sz="1400" b="1" kern="0" dirty="0">
                <a:solidFill>
                  <a:sysClr val="windowText" lastClr="000000"/>
                </a:solidFill>
                <a:cs typeface="Arial" pitchFamily="34" charset="0"/>
              </a:rPr>
              <a:t> in </a:t>
            </a:r>
            <a:r>
              <a:rPr lang="it-IT" sz="1400" b="1" kern="0" dirty="0" err="1">
                <a:solidFill>
                  <a:sysClr val="windowText" lastClr="000000"/>
                </a:solidFill>
                <a:cs typeface="Arial" pitchFamily="34" charset="0"/>
              </a:rPr>
              <a:t>cancer</a:t>
            </a:r>
            <a:r>
              <a:rPr lang="it-IT" sz="1400" b="1" kern="0" dirty="0">
                <a:solidFill>
                  <a:sysClr val="windowText" lastClr="000000"/>
                </a:solidFill>
                <a:cs typeface="Arial" pitchFamily="34" charset="0"/>
              </a:rPr>
              <a:t> </a:t>
            </a:r>
            <a:r>
              <a:rPr lang="it-IT" sz="1400" b="1" kern="0" dirty="0" err="1">
                <a:solidFill>
                  <a:sysClr val="windowText" lastClr="000000"/>
                </a:solidFill>
                <a:cs typeface="Arial" pitchFamily="34" charset="0"/>
              </a:rPr>
              <a:t>research</a:t>
            </a:r>
            <a:r>
              <a:rPr lang="it-IT" sz="1400" b="1" kern="0" dirty="0">
                <a:solidFill>
                  <a:sysClr val="windowText" lastClr="000000"/>
                </a:solidFill>
                <a:cs typeface="Arial" pitchFamily="34" charset="0"/>
              </a:rPr>
              <a:t> can </a:t>
            </a:r>
            <a:r>
              <a:rPr lang="it-IT" sz="1400" b="1" kern="0" dirty="0" err="1">
                <a:solidFill>
                  <a:sysClr val="windowText" lastClr="000000"/>
                </a:solidFill>
                <a:cs typeface="Arial" pitchFamily="34" charset="0"/>
              </a:rPr>
              <a:t>be</a:t>
            </a:r>
            <a:r>
              <a:rPr lang="it-IT" sz="1400" b="1" kern="0" dirty="0">
                <a:solidFill>
                  <a:sysClr val="windowText" lastClr="000000"/>
                </a:solidFill>
                <a:cs typeface="Arial" pitchFamily="34" charset="0"/>
              </a:rPr>
              <a:t> </a:t>
            </a:r>
            <a:r>
              <a:rPr lang="it-IT" sz="1400" b="1" kern="0" dirty="0" err="1">
                <a:solidFill>
                  <a:sysClr val="windowText" lastClr="000000"/>
                </a:solidFill>
                <a:cs typeface="Arial" pitchFamily="34" charset="0"/>
              </a:rPr>
              <a:t>summed</a:t>
            </a:r>
            <a:r>
              <a:rPr lang="it-IT" sz="1400" b="1" kern="0" dirty="0">
                <a:solidFill>
                  <a:sysClr val="windowText" lastClr="000000"/>
                </a:solidFill>
                <a:cs typeface="Arial" pitchFamily="34" charset="0"/>
              </a:rPr>
              <a:t> up </a:t>
            </a:r>
            <a:br>
              <a:rPr lang="it-IT" sz="1400" b="1" kern="0" dirty="0">
                <a:solidFill>
                  <a:sysClr val="windowText" lastClr="000000"/>
                </a:solidFill>
                <a:cs typeface="Arial" pitchFamily="34" charset="0"/>
              </a:rPr>
            </a:br>
            <a:r>
              <a:rPr lang="it-IT" sz="1400" b="1" kern="0" dirty="0">
                <a:solidFill>
                  <a:sysClr val="windowText" lastClr="000000"/>
                </a:solidFill>
                <a:cs typeface="Arial" pitchFamily="34" charset="0"/>
              </a:rPr>
              <a:t>in a single </a:t>
            </a:r>
            <a:r>
              <a:rPr lang="it-IT" sz="1400" b="1" kern="0" dirty="0" err="1">
                <a:solidFill>
                  <a:sysClr val="windowText" lastClr="000000"/>
                </a:solidFill>
                <a:cs typeface="Arial" pitchFamily="34" charset="0"/>
              </a:rPr>
              <a:t>sentence</a:t>
            </a:r>
            <a:r>
              <a:rPr lang="it-IT" sz="1400" b="1" kern="0" dirty="0">
                <a:solidFill>
                  <a:sysClr val="windowText" lastClr="000000"/>
                </a:solidFill>
                <a:cs typeface="Arial" pitchFamily="34" charset="0"/>
              </a:rPr>
              <a:t>: </a:t>
            </a:r>
            <a:r>
              <a:rPr lang="it-IT" sz="1400" b="1" u="sng" kern="0" dirty="0" err="1">
                <a:solidFill>
                  <a:sysClr val="windowText" lastClr="000000"/>
                </a:solidFill>
                <a:cs typeface="Arial" pitchFamily="34" charset="0"/>
              </a:rPr>
              <a:t>cancer</a:t>
            </a:r>
            <a:r>
              <a:rPr lang="it-IT" sz="1400" b="1" u="sng" kern="0" dirty="0">
                <a:solidFill>
                  <a:sysClr val="windowText" lastClr="000000"/>
                </a:solidFill>
                <a:cs typeface="Arial" pitchFamily="34" charset="0"/>
              </a:rPr>
              <a:t> </a:t>
            </a:r>
            <a:r>
              <a:rPr lang="it-IT" sz="1400" b="1" u="sng" kern="0" dirty="0" err="1">
                <a:solidFill>
                  <a:sysClr val="windowText" lastClr="000000"/>
                </a:solidFill>
                <a:cs typeface="Arial" pitchFamily="34" charset="0"/>
              </a:rPr>
              <a:t>is</a:t>
            </a:r>
            <a:r>
              <a:rPr lang="it-IT" sz="1400" b="1" u="sng" kern="0" dirty="0">
                <a:solidFill>
                  <a:sysClr val="windowText" lastClr="000000"/>
                </a:solidFill>
                <a:cs typeface="Arial" pitchFamily="34" charset="0"/>
              </a:rPr>
              <a:t>, in </a:t>
            </a:r>
            <a:r>
              <a:rPr lang="it-IT" sz="1400" b="1" u="sng" kern="0" dirty="0" err="1">
                <a:solidFill>
                  <a:sysClr val="windowText" lastClr="000000"/>
                </a:solidFill>
                <a:cs typeface="Arial" pitchFamily="34" charset="0"/>
              </a:rPr>
              <a:t>essence</a:t>
            </a:r>
            <a:r>
              <a:rPr lang="it-IT" sz="1400" b="1" u="sng" kern="0" dirty="0">
                <a:solidFill>
                  <a:sysClr val="windowText" lastClr="000000"/>
                </a:solidFill>
                <a:cs typeface="Arial" pitchFamily="34" charset="0"/>
              </a:rPr>
              <a:t>, a </a:t>
            </a:r>
            <a:r>
              <a:rPr lang="it-IT" sz="1400" b="1" i="1" kern="0" dirty="0" err="1">
                <a:solidFill>
                  <a:sysClr val="windowText" lastClr="000000"/>
                </a:solidFill>
                <a:effectLst>
                  <a:outerShdw blurRad="38100" dist="38100" dir="2700000" algn="tl">
                    <a:srgbClr val="000000">
                      <a:alpha val="43137"/>
                    </a:srgbClr>
                  </a:outerShdw>
                </a:effectLst>
                <a:cs typeface="Arial" pitchFamily="34" charset="0"/>
              </a:rPr>
              <a:t>genetic</a:t>
            </a:r>
            <a:r>
              <a:rPr lang="it-IT" sz="1400" b="1" u="sng" kern="0" dirty="0">
                <a:solidFill>
                  <a:sysClr val="windowText" lastClr="000000"/>
                </a:solidFill>
                <a:cs typeface="Arial" pitchFamily="34" charset="0"/>
              </a:rPr>
              <a:t> </a:t>
            </a:r>
            <a:r>
              <a:rPr lang="it-IT" sz="1400" b="1" u="sng" kern="0" dirty="0" err="1">
                <a:solidFill>
                  <a:sysClr val="windowText" lastClr="000000"/>
                </a:solidFill>
                <a:cs typeface="Arial" pitchFamily="34" charset="0"/>
              </a:rPr>
              <a:t>disease</a:t>
            </a:r>
            <a:r>
              <a:rPr lang="it-IT" sz="1400" kern="0" dirty="0">
                <a:solidFill>
                  <a:sysClr val="windowText" lastClr="000000"/>
                </a:solidFill>
                <a:cs typeface="Arial" pitchFamily="34" charset="0"/>
              </a:rPr>
              <a:t> </a:t>
            </a:r>
          </a:p>
        </p:txBody>
      </p:sp>
      <p:sp>
        <p:nvSpPr>
          <p:cNvPr id="26633" name="Line 10"/>
          <p:cNvSpPr>
            <a:spLocks noChangeShapeType="1"/>
          </p:cNvSpPr>
          <p:nvPr/>
        </p:nvSpPr>
        <p:spPr bwMode="auto">
          <a:xfrm flipV="1">
            <a:off x="6383372" y="2708275"/>
            <a:ext cx="1008063" cy="433388"/>
          </a:xfrm>
          <a:prstGeom prst="line">
            <a:avLst/>
          </a:prstGeom>
          <a:noFill/>
          <a:ln w="9525">
            <a:solidFill>
              <a:schemeClr val="tx1"/>
            </a:solidFill>
            <a:round/>
            <a:headEnd/>
            <a:tailEnd type="triangle" w="med" len="med"/>
          </a:ln>
          <a:effectLst>
            <a:prstShdw prst="shdw17" dist="17961" dir="2700000">
              <a:srgbClr val="808080">
                <a:alpha val="74997"/>
              </a:srgbClr>
            </a:prstShdw>
          </a:effectLst>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6635" name="Rectangle 14"/>
          <p:cNvSpPr>
            <a:spLocks noChangeArrowheads="1"/>
          </p:cNvSpPr>
          <p:nvPr/>
        </p:nvSpPr>
        <p:spPr bwMode="auto">
          <a:xfrm>
            <a:off x="3165910" y="6582835"/>
            <a:ext cx="7574509" cy="276999"/>
          </a:xfrm>
          <a:prstGeom prst="rect">
            <a:avLst/>
          </a:prstGeom>
          <a:solidFill>
            <a:srgbClr val="FFFF00"/>
          </a:solidFill>
          <a:ln>
            <a:noFill/>
          </a:ln>
          <a:effectLst>
            <a:prstShdw prst="shdw17" dist="17961" dir="2700000">
              <a:srgbClr val="999900">
                <a:alpha val="74997"/>
              </a:srgbClr>
            </a:prstShdw>
          </a:effectLst>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GB" altLang="it-IT" sz="1200" kern="0">
                <a:latin typeface="Arial" panose="020B0604020202020204" pitchFamily="34" charset="0"/>
              </a:rPr>
              <a:t>Vogelstein B, Kinzler KW. </a:t>
            </a:r>
            <a:r>
              <a:rPr lang="en-GB" altLang="it-IT" sz="1200" b="1" i="1" kern="0">
                <a:latin typeface="Arial" panose="020B0604020202020204" pitchFamily="34" charset="0"/>
              </a:rPr>
              <a:t>Cancer genes and the pathways they control</a:t>
            </a:r>
            <a:r>
              <a:rPr lang="en-GB" altLang="it-IT" sz="1200" kern="0">
                <a:latin typeface="Arial" panose="020B0604020202020204" pitchFamily="34" charset="0"/>
              </a:rPr>
              <a:t> Nat Med</a:t>
            </a:r>
            <a:r>
              <a:rPr lang="it-IT" altLang="it-IT" sz="1200" kern="0">
                <a:latin typeface="Arial" panose="020B0604020202020204" pitchFamily="34" charset="0"/>
              </a:rPr>
              <a:t>. 2004 Aug;10(8):789-99.</a:t>
            </a:r>
          </a:p>
        </p:txBody>
      </p:sp>
      <p:sp>
        <p:nvSpPr>
          <p:cNvPr id="26636" name="Line 12"/>
          <p:cNvSpPr>
            <a:spLocks noChangeShapeType="1"/>
          </p:cNvSpPr>
          <p:nvPr/>
        </p:nvSpPr>
        <p:spPr bwMode="auto">
          <a:xfrm flipV="1">
            <a:off x="3000424" y="2277128"/>
            <a:ext cx="1439863" cy="576263"/>
          </a:xfrm>
          <a:prstGeom prst="line">
            <a:avLst/>
          </a:prstGeom>
          <a:noFill/>
          <a:ln w="38100">
            <a:solidFill>
              <a:srgbClr val="FF6600"/>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6637" name="Line 10"/>
          <p:cNvSpPr>
            <a:spLocks noChangeShapeType="1"/>
          </p:cNvSpPr>
          <p:nvPr/>
        </p:nvSpPr>
        <p:spPr bwMode="auto">
          <a:xfrm>
            <a:off x="1775259" y="2852738"/>
            <a:ext cx="1225551"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6638" name="AutoShape 9"/>
          <p:cNvSpPr>
            <a:spLocks noChangeArrowheads="1"/>
          </p:cNvSpPr>
          <p:nvPr/>
        </p:nvSpPr>
        <p:spPr bwMode="auto">
          <a:xfrm>
            <a:off x="4440237" y="2133600"/>
            <a:ext cx="431800" cy="215900"/>
          </a:xfrm>
          <a:prstGeom prst="rightArrow">
            <a:avLst>
              <a:gd name="adj1" fmla="val 50000"/>
              <a:gd name="adj2" fmla="val 50000"/>
            </a:avLst>
          </a:prstGeom>
          <a:solidFill>
            <a:srgbClr val="CC0000"/>
          </a:solidFill>
          <a:ln w="38100">
            <a:solidFill>
              <a:srgbClr val="FF66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endParaRPr lang="fr-FR" altLang="it-IT" sz="1800" kern="0">
              <a:latin typeface="Arial" panose="020B0604020202020204" pitchFamily="34" charset="0"/>
            </a:endParaRPr>
          </a:p>
        </p:txBody>
      </p:sp>
      <p:sp>
        <p:nvSpPr>
          <p:cNvPr id="15" name="Rettangolo 14"/>
          <p:cNvSpPr/>
          <p:nvPr/>
        </p:nvSpPr>
        <p:spPr>
          <a:xfrm>
            <a:off x="117947" y="22410"/>
            <a:ext cx="1331912" cy="688975"/>
          </a:xfrm>
          <a:prstGeom prst="rect">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b="1" kern="0" dirty="0" err="1">
                <a:solidFill>
                  <a:schemeClr val="tx1"/>
                </a:solidFill>
              </a:rPr>
              <a:t>What</a:t>
            </a:r>
            <a:r>
              <a:rPr lang="it-IT" b="1" kern="0" dirty="0">
                <a:solidFill>
                  <a:schemeClr val="tx1"/>
                </a:solidFill>
              </a:rPr>
              <a:t> </a:t>
            </a:r>
            <a:r>
              <a:rPr lang="it-IT" b="1" kern="0" dirty="0" err="1">
                <a:solidFill>
                  <a:schemeClr val="tx1"/>
                </a:solidFill>
              </a:rPr>
              <a:t>is</a:t>
            </a:r>
            <a:r>
              <a:rPr lang="it-IT" b="1" kern="0" dirty="0">
                <a:solidFill>
                  <a:schemeClr val="tx1"/>
                </a:solidFill>
              </a:rPr>
              <a:t> </a:t>
            </a:r>
            <a:br>
              <a:rPr lang="it-IT" b="1" kern="0" dirty="0">
                <a:solidFill>
                  <a:schemeClr val="tx1"/>
                </a:solidFill>
              </a:rPr>
            </a:br>
            <a:r>
              <a:rPr lang="it-IT" b="1" kern="0" dirty="0" err="1">
                <a:solidFill>
                  <a:schemeClr val="tx1"/>
                </a:solidFill>
              </a:rPr>
              <a:t>Cancer</a:t>
            </a:r>
            <a:r>
              <a:rPr lang="it-IT" b="1" kern="0" dirty="0">
                <a:solidFill>
                  <a:schemeClr val="tx1"/>
                </a:solidFill>
              </a:rPr>
              <a:t> ?  </a:t>
            </a:r>
          </a:p>
        </p:txBody>
      </p:sp>
    </p:spTree>
    <p:extLst>
      <p:ext uri="{BB962C8B-B14F-4D97-AF65-F5344CB8AC3E}">
        <p14:creationId xmlns:p14="http://schemas.microsoft.com/office/powerpoint/2010/main" val="29503156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2">
                <a:lumMod val="60000"/>
                <a:lumOff val="40000"/>
              </a:schemeClr>
            </a:gs>
            <a:gs pos="100000">
              <a:srgbClr val="E1E8F5"/>
            </a:gs>
          </a:gsLst>
          <a:lin ang="5400000" scaled="1"/>
        </a:gradFill>
        <a:effectLst/>
      </p:bgPr>
    </p:bg>
    <p:spTree>
      <p:nvGrpSpPr>
        <p:cNvPr id="1" name=""/>
        <p:cNvGrpSpPr/>
        <p:nvPr/>
      </p:nvGrpSpPr>
      <p:grpSpPr>
        <a:xfrm>
          <a:off x="0" y="0"/>
          <a:ext cx="0" cy="0"/>
          <a:chOff x="0" y="0"/>
          <a:chExt cx="0" cy="0"/>
        </a:xfrm>
      </p:grpSpPr>
      <p:sp>
        <p:nvSpPr>
          <p:cNvPr id="87041" name="Text Box 1"/>
          <p:cNvSpPr txBox="1">
            <a:spLocks noChangeArrowheads="1"/>
          </p:cNvSpPr>
          <p:nvPr/>
        </p:nvSpPr>
        <p:spPr bwMode="auto">
          <a:xfrm>
            <a:off x="3359153" y="0"/>
            <a:ext cx="7000875" cy="711200"/>
          </a:xfrm>
          <a:prstGeom prst="rect">
            <a:avLst/>
          </a:prstGeom>
          <a:solidFill>
            <a:schemeClr val="bg1">
              <a:lumMod val="95000"/>
            </a:schemeClr>
          </a:solidFill>
          <a:ln w="9525">
            <a:noFill/>
            <a:round/>
            <a:headEnd/>
            <a:tailEn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sz="3200" b="1" i="0" u="none" strike="noStrike" kern="0" cap="none" spc="0" normalizeH="0" baseline="0" noProof="0">
                <a:ln>
                  <a:noFill/>
                </a:ln>
                <a:solidFill>
                  <a:srgbClr val="000000"/>
                </a:solidFill>
                <a:effectLst>
                  <a:outerShdw blurRad="38100" dist="38100" dir="2700000" algn="tl">
                    <a:srgbClr val="FFFFFF"/>
                  </a:outerShdw>
                </a:effectLst>
                <a:uLnTx/>
                <a:uFillTx/>
                <a:latin typeface="Calibri" pitchFamily="32" charset="0"/>
                <a:ea typeface="ＭＳ Ｐゴシック" pitchFamily="-106" charset="-128"/>
                <a:cs typeface="+mn-cs"/>
              </a:rPr>
              <a:t>  </a:t>
            </a:r>
            <a:r>
              <a:rPr kumimoji="0" lang="it-IT" sz="2000" b="1" i="0" u="none" strike="noStrike" kern="0" cap="none" spc="0" normalizeH="0" baseline="0" noProof="0">
                <a:ln>
                  <a:noFill/>
                </a:ln>
                <a:solidFill>
                  <a:srgbClr val="800000"/>
                </a:solidFill>
                <a:effectLst>
                  <a:outerShdw blurRad="38100" dist="38100" dir="2700000" algn="tl">
                    <a:srgbClr val="000000"/>
                  </a:outerShdw>
                </a:effectLst>
                <a:uLnTx/>
                <a:uFillTx/>
                <a:latin typeface="Calibri" pitchFamily="32" charset="0"/>
                <a:ea typeface="ＭＳ Ｐゴシック" pitchFamily="-106" charset="-128"/>
                <a:cs typeface="+mn-cs"/>
              </a:rPr>
              <a:t>Incidenza di tumori (anno/100.000)</a:t>
            </a:r>
            <a:r>
              <a:rPr kumimoji="0" lang="it-IT" sz="2000" b="1" i="0" u="none" strike="noStrike" kern="0" cap="none" spc="0" normalizeH="0" baseline="0" noProof="0">
                <a:ln>
                  <a:noFill/>
                </a:ln>
                <a:solidFill>
                  <a:srgbClr val="000000"/>
                </a:solidFill>
                <a:effectLst>
                  <a:outerShdw blurRad="38100" dist="38100" dir="2700000" algn="tl">
                    <a:srgbClr val="FFFFFF"/>
                  </a:outerShdw>
                </a:effectLst>
                <a:uLnTx/>
                <a:uFillTx/>
                <a:latin typeface="Calibri" pitchFamily="32" charset="0"/>
                <a:ea typeface="ＭＳ Ｐゴシック" pitchFamily="-106" charset="-128"/>
                <a:cs typeface="+mn-cs"/>
              </a:rPr>
              <a:t> </a:t>
            </a:r>
          </a:p>
        </p:txBody>
      </p:sp>
      <p:graphicFrame>
        <p:nvGraphicFramePr>
          <p:cNvPr id="11267" name="Object 2"/>
          <p:cNvGraphicFramePr>
            <a:graphicFrameLocks noChangeAspect="1"/>
          </p:cNvGraphicFramePr>
          <p:nvPr/>
        </p:nvGraphicFramePr>
        <p:xfrm>
          <a:off x="2071692" y="4560888"/>
          <a:ext cx="1762125" cy="914400"/>
        </p:xfrm>
        <a:graphic>
          <a:graphicData uri="http://schemas.openxmlformats.org/presentationml/2006/ole">
            <mc:AlternateContent xmlns:mc="http://schemas.openxmlformats.org/markup-compatibility/2006">
              <mc:Choice xmlns:v="urn:schemas-microsoft-com:vml" Requires="v">
                <p:oleObj spid="_x0000_s18485" r:id="rId4" imgW="1920289" imgH="914498" progId="MSGraph.Chart.8">
                  <p:embed/>
                </p:oleObj>
              </mc:Choice>
              <mc:Fallback>
                <p:oleObj r:id="rId4" imgW="1920289" imgH="914498" progId="MSGraph.Chart.8">
                  <p:embed/>
                  <p:pic>
                    <p:nvPicPr>
                      <p:cNvPr id="11267"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1692" y="4560888"/>
                        <a:ext cx="1762125" cy="914400"/>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268" name="Object 3"/>
          <p:cNvGraphicFramePr>
            <a:graphicFrameLocks noChangeAspect="1"/>
          </p:cNvGraphicFramePr>
          <p:nvPr/>
        </p:nvGraphicFramePr>
        <p:xfrm>
          <a:off x="3048000" y="3353453"/>
          <a:ext cx="6553200" cy="4067175"/>
        </p:xfrm>
        <a:graphic>
          <a:graphicData uri="http://schemas.openxmlformats.org/presentationml/2006/ole">
            <mc:AlternateContent xmlns:mc="http://schemas.openxmlformats.org/markup-compatibility/2006">
              <mc:Choice xmlns:v="urn:schemas-microsoft-com:vml" Requires="v">
                <p:oleObj spid="_x0000_s18486" r:id="rId6" imgW="6096130" imgH="4069202" progId="MSGraph.Chart.8">
                  <p:embed/>
                </p:oleObj>
              </mc:Choice>
              <mc:Fallback>
                <p:oleObj r:id="rId6" imgW="6096130" imgH="4069202" progId="MSGraph.Chart.8">
                  <p:embed/>
                  <p:pic>
                    <p:nvPicPr>
                      <p:cNvPr id="11268"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0" y="3353453"/>
                        <a:ext cx="6553200" cy="4067175"/>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269" name="Object 4"/>
          <p:cNvGraphicFramePr>
            <a:graphicFrameLocks noChangeAspect="1"/>
          </p:cNvGraphicFramePr>
          <p:nvPr/>
        </p:nvGraphicFramePr>
        <p:xfrm>
          <a:off x="4648203" y="1295400"/>
          <a:ext cx="4991100" cy="5791200"/>
        </p:xfrm>
        <a:graphic>
          <a:graphicData uri="http://schemas.openxmlformats.org/presentationml/2006/ole">
            <mc:AlternateContent xmlns:mc="http://schemas.openxmlformats.org/markup-compatibility/2006">
              <mc:Choice xmlns:v="urn:schemas-microsoft-com:vml" Requires="v">
                <p:oleObj spid="_x0000_s18487" name="Grafico" r:id="rId8" imgW="4971914" imgH="4086334" progId="MSGraph.Chart.8">
                  <p:embed followColorScheme="full"/>
                </p:oleObj>
              </mc:Choice>
              <mc:Fallback>
                <p:oleObj name="Grafico" r:id="rId8" imgW="4971914" imgH="4086334" progId="MSGraph.Chart.8">
                  <p:embed followColorScheme="full"/>
                  <p:pic>
                    <p:nvPicPr>
                      <p:cNvPr id="11269" name="Object 4"/>
                      <p:cNvPicPr>
                        <a:picLocks noChangeAspect="1" noChangeArrowheads="1"/>
                      </p:cNvPicPr>
                      <p:nvPr/>
                    </p:nvPicPr>
                    <p:blipFill>
                      <a:blip r:embed="rId9"/>
                      <a:srcRect/>
                      <a:stretch>
                        <a:fillRect/>
                      </a:stretch>
                    </p:blipFill>
                    <p:spPr bwMode="auto">
                      <a:xfrm>
                        <a:off x="4648203" y="1295400"/>
                        <a:ext cx="4991100" cy="5791200"/>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270" name="Text Box 5"/>
          <p:cNvSpPr txBox="1">
            <a:spLocks noChangeArrowheads="1"/>
          </p:cNvSpPr>
          <p:nvPr/>
        </p:nvSpPr>
        <p:spPr bwMode="auto">
          <a:xfrm>
            <a:off x="3683436" y="1676400"/>
            <a:ext cx="1276609"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000000"/>
                </a:solidFill>
                <a:effectLst/>
                <a:uLnTx/>
                <a:uFillTx/>
                <a:latin typeface="Times New Roman" panose="02020603050405020304" pitchFamily="18" charset="0"/>
                <a:ea typeface="+mn-ea"/>
                <a:cs typeface="+mn-cs"/>
              </a:rPr>
              <a:t>Poumon</a:t>
            </a:r>
          </a:p>
        </p:txBody>
      </p:sp>
      <p:sp>
        <p:nvSpPr>
          <p:cNvPr id="11271" name="Text Box 6"/>
          <p:cNvSpPr txBox="1">
            <a:spLocks noChangeArrowheads="1"/>
          </p:cNvSpPr>
          <p:nvPr/>
        </p:nvSpPr>
        <p:spPr bwMode="auto">
          <a:xfrm>
            <a:off x="5197477" y="1676402"/>
            <a:ext cx="489534"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FFFF00"/>
                </a:solidFill>
                <a:effectLst/>
                <a:uLnTx/>
                <a:uFillTx/>
                <a:latin typeface="Times New Roman" panose="02020603050405020304" pitchFamily="18" charset="0"/>
                <a:ea typeface="+mn-ea"/>
                <a:cs typeface="+mn-cs"/>
              </a:rPr>
              <a:t>80</a:t>
            </a:r>
          </a:p>
        </p:txBody>
      </p:sp>
      <p:sp>
        <p:nvSpPr>
          <p:cNvPr id="11272" name="Text Box 7"/>
          <p:cNvSpPr txBox="1">
            <a:spLocks noChangeArrowheads="1"/>
          </p:cNvSpPr>
          <p:nvPr/>
        </p:nvSpPr>
        <p:spPr bwMode="auto">
          <a:xfrm>
            <a:off x="5213352" y="2133602"/>
            <a:ext cx="489534"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FFFF00"/>
                </a:solidFill>
                <a:effectLst/>
                <a:uLnTx/>
                <a:uFillTx/>
                <a:latin typeface="Times New Roman" panose="02020603050405020304" pitchFamily="18" charset="0"/>
                <a:ea typeface="+mn-ea"/>
                <a:cs typeface="+mn-cs"/>
              </a:rPr>
              <a:t>60</a:t>
            </a:r>
          </a:p>
        </p:txBody>
      </p:sp>
      <p:sp>
        <p:nvSpPr>
          <p:cNvPr id="11273" name="Text Box 8"/>
          <p:cNvSpPr txBox="1">
            <a:spLocks noChangeArrowheads="1"/>
          </p:cNvSpPr>
          <p:nvPr/>
        </p:nvSpPr>
        <p:spPr bwMode="auto">
          <a:xfrm>
            <a:off x="5197477" y="2667002"/>
            <a:ext cx="489534"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FFFF00"/>
                </a:solidFill>
                <a:effectLst/>
                <a:uLnTx/>
                <a:uFillTx/>
                <a:latin typeface="Times New Roman" panose="02020603050405020304" pitchFamily="18" charset="0"/>
                <a:ea typeface="+mn-ea"/>
                <a:cs typeface="+mn-cs"/>
              </a:rPr>
              <a:t>40</a:t>
            </a:r>
          </a:p>
        </p:txBody>
      </p:sp>
      <p:sp>
        <p:nvSpPr>
          <p:cNvPr id="11274" name="Text Box 9"/>
          <p:cNvSpPr txBox="1">
            <a:spLocks noChangeArrowheads="1"/>
          </p:cNvSpPr>
          <p:nvPr/>
        </p:nvSpPr>
        <p:spPr bwMode="auto">
          <a:xfrm>
            <a:off x="5213352" y="3200401"/>
            <a:ext cx="489534"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FFFF00"/>
                </a:solidFill>
                <a:effectLst/>
                <a:uLnTx/>
                <a:uFillTx/>
                <a:latin typeface="Times New Roman" panose="02020603050405020304" pitchFamily="18" charset="0"/>
                <a:ea typeface="+mn-ea"/>
                <a:cs typeface="+mn-cs"/>
              </a:rPr>
              <a:t>20</a:t>
            </a:r>
          </a:p>
        </p:txBody>
      </p:sp>
      <p:sp>
        <p:nvSpPr>
          <p:cNvPr id="11275" name="Text Box 10"/>
          <p:cNvSpPr txBox="1">
            <a:spLocks noChangeArrowheads="1"/>
          </p:cNvSpPr>
          <p:nvPr/>
        </p:nvSpPr>
        <p:spPr bwMode="auto">
          <a:xfrm>
            <a:off x="5273677" y="4800602"/>
            <a:ext cx="3356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FF9900"/>
                </a:solidFill>
                <a:effectLst/>
                <a:uLnTx/>
                <a:uFillTx/>
                <a:latin typeface="Times New Roman" panose="02020603050405020304" pitchFamily="18" charset="0"/>
                <a:ea typeface="+mn-ea"/>
                <a:cs typeface="+mn-cs"/>
              </a:rPr>
              <a:t>4</a:t>
            </a:r>
          </a:p>
        </p:txBody>
      </p:sp>
      <p:sp>
        <p:nvSpPr>
          <p:cNvPr id="11276" name="Text Box 11"/>
          <p:cNvSpPr txBox="1">
            <a:spLocks noChangeArrowheads="1"/>
          </p:cNvSpPr>
          <p:nvPr/>
        </p:nvSpPr>
        <p:spPr bwMode="auto">
          <a:xfrm>
            <a:off x="5257801" y="5181602"/>
            <a:ext cx="3356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FF9900"/>
                </a:solidFill>
                <a:effectLst/>
                <a:uLnTx/>
                <a:uFillTx/>
                <a:latin typeface="Times New Roman" panose="02020603050405020304" pitchFamily="18" charset="0"/>
                <a:ea typeface="+mn-ea"/>
                <a:cs typeface="+mn-cs"/>
              </a:rPr>
              <a:t>2</a:t>
            </a:r>
          </a:p>
        </p:txBody>
      </p:sp>
      <p:sp>
        <p:nvSpPr>
          <p:cNvPr id="11277" name="Text Box 12"/>
          <p:cNvSpPr txBox="1">
            <a:spLocks noChangeArrowheads="1"/>
          </p:cNvSpPr>
          <p:nvPr/>
        </p:nvSpPr>
        <p:spPr bwMode="auto">
          <a:xfrm>
            <a:off x="5152076" y="5562602"/>
            <a:ext cx="566479"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FF9900"/>
                </a:solidFill>
                <a:effectLst/>
                <a:uLnTx/>
                <a:uFillTx/>
                <a:latin typeface="Times New Roman" panose="02020603050405020304" pitchFamily="18" charset="0"/>
                <a:ea typeface="+mn-ea"/>
                <a:cs typeface="+mn-cs"/>
              </a:rPr>
              <a:t>1,5</a:t>
            </a:r>
          </a:p>
        </p:txBody>
      </p:sp>
      <p:sp>
        <p:nvSpPr>
          <p:cNvPr id="11278" name="Text Box 13"/>
          <p:cNvSpPr txBox="1">
            <a:spLocks noChangeArrowheads="1"/>
          </p:cNvSpPr>
          <p:nvPr/>
        </p:nvSpPr>
        <p:spPr bwMode="auto">
          <a:xfrm>
            <a:off x="3964423" y="2133602"/>
            <a:ext cx="746015"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000000"/>
                </a:solidFill>
                <a:effectLst/>
                <a:uLnTx/>
                <a:uFillTx/>
                <a:latin typeface="Times New Roman" panose="02020603050405020304" pitchFamily="18" charset="0"/>
                <a:ea typeface="+mn-ea"/>
                <a:cs typeface="+mn-cs"/>
              </a:rPr>
              <a:t>Sein</a:t>
            </a:r>
          </a:p>
        </p:txBody>
      </p:sp>
      <p:sp>
        <p:nvSpPr>
          <p:cNvPr id="11279" name="Text Box 14"/>
          <p:cNvSpPr txBox="1">
            <a:spLocks noChangeArrowheads="1"/>
          </p:cNvSpPr>
          <p:nvPr/>
        </p:nvSpPr>
        <p:spPr bwMode="auto">
          <a:xfrm>
            <a:off x="4054910" y="2590800"/>
            <a:ext cx="968833"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000000"/>
                </a:solidFill>
                <a:effectLst/>
                <a:uLnTx/>
                <a:uFillTx/>
                <a:latin typeface="Times New Roman" panose="02020603050405020304" pitchFamily="18" charset="0"/>
                <a:ea typeface="+mn-ea"/>
                <a:cs typeface="+mn-cs"/>
              </a:rPr>
              <a:t>Colon</a:t>
            </a:r>
          </a:p>
        </p:txBody>
      </p:sp>
      <p:sp>
        <p:nvSpPr>
          <p:cNvPr id="11280" name="Text Box 15"/>
          <p:cNvSpPr txBox="1">
            <a:spLocks noChangeArrowheads="1"/>
          </p:cNvSpPr>
          <p:nvPr/>
        </p:nvSpPr>
        <p:spPr bwMode="auto">
          <a:xfrm>
            <a:off x="3765552" y="2971802"/>
            <a:ext cx="1310272"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000000"/>
                </a:solidFill>
                <a:effectLst/>
                <a:uLnTx/>
                <a:uFillTx/>
                <a:latin typeface="Times New Roman" panose="02020603050405020304" pitchFamily="18" charset="0"/>
                <a:ea typeface="+mn-ea"/>
                <a:cs typeface="+mn-cs"/>
              </a:rPr>
              <a:t>Estomac</a:t>
            </a:r>
          </a:p>
        </p:txBody>
      </p:sp>
      <p:sp>
        <p:nvSpPr>
          <p:cNvPr id="11281" name="Text Box 16"/>
          <p:cNvSpPr txBox="1">
            <a:spLocks noChangeArrowheads="1"/>
          </p:cNvSpPr>
          <p:nvPr/>
        </p:nvSpPr>
        <p:spPr bwMode="auto">
          <a:xfrm>
            <a:off x="3597275" y="3286127"/>
            <a:ext cx="1686978"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C0504D"/>
                </a:solidFill>
                <a:effectLst/>
                <a:uLnTx/>
                <a:uFillTx/>
                <a:latin typeface="Times New Roman" panose="02020603050405020304" pitchFamily="18" charset="0"/>
                <a:ea typeface="+mn-ea"/>
                <a:cs typeface="+mn-cs"/>
              </a:rPr>
              <a:t>Lymphôme</a:t>
            </a:r>
          </a:p>
        </p:txBody>
      </p:sp>
      <p:sp>
        <p:nvSpPr>
          <p:cNvPr id="11282" name="Text Box 17"/>
          <p:cNvSpPr txBox="1">
            <a:spLocks noChangeArrowheads="1"/>
          </p:cNvSpPr>
          <p:nvPr/>
        </p:nvSpPr>
        <p:spPr bwMode="auto">
          <a:xfrm>
            <a:off x="5197477" y="3657602"/>
            <a:ext cx="489534"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FFFF00"/>
                </a:solidFill>
                <a:effectLst/>
                <a:uLnTx/>
                <a:uFillTx/>
                <a:latin typeface="Times New Roman" panose="02020603050405020304" pitchFamily="18" charset="0"/>
                <a:ea typeface="+mn-ea"/>
                <a:cs typeface="+mn-cs"/>
              </a:rPr>
              <a:t>10</a:t>
            </a:r>
          </a:p>
        </p:txBody>
      </p:sp>
      <p:sp>
        <p:nvSpPr>
          <p:cNvPr id="87058" name="Text Box 18"/>
          <p:cNvSpPr txBox="1">
            <a:spLocks noChangeArrowheads="1"/>
          </p:cNvSpPr>
          <p:nvPr/>
        </p:nvSpPr>
        <p:spPr bwMode="auto">
          <a:xfrm>
            <a:off x="3575051" y="4343400"/>
            <a:ext cx="1512888" cy="1202510"/>
          </a:xfrm>
          <a:prstGeom prst="rect">
            <a:avLst/>
          </a:prstGeom>
          <a:noFill/>
          <a:ln w="9525">
            <a:noFill/>
            <a:round/>
            <a:headEnd/>
            <a:tailEnd/>
          </a:ln>
          <a:effectLst/>
        </p:spPr>
        <p:txBody>
          <a:bodyPr lIns="90000" tIns="46800" rIns="90000" bIns="46800">
            <a:spAutoFit/>
          </a:bodyPr>
          <a:lstStyle/>
          <a:p>
            <a:pPr marL="0" marR="0" lvl="0" indent="0" algn="l"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sz="2400" b="1" i="0" u="none" strike="noStrike" kern="0" cap="none" spc="0" normalizeH="0" baseline="0" noProof="0">
                <a:ln>
                  <a:noFill/>
                </a:ln>
                <a:solidFill>
                  <a:srgbClr val="FF7C80"/>
                </a:solidFill>
                <a:effectLst>
                  <a:outerShdw blurRad="38100" dist="38100" dir="2700000" algn="tl">
                    <a:srgbClr val="000000"/>
                  </a:outerShdw>
                </a:effectLst>
                <a:uLnTx/>
                <a:uFillTx/>
                <a:latin typeface="Times New Roman" pitchFamily="16" charset="0"/>
                <a:ea typeface="ＭＳ Ｐゴシック" pitchFamily="-106" charset="-128"/>
                <a:cs typeface="+mn-cs"/>
              </a:rPr>
              <a:t>Leucémie lymphatique</a:t>
            </a:r>
          </a:p>
        </p:txBody>
      </p:sp>
      <p:sp>
        <p:nvSpPr>
          <p:cNvPr id="87059" name="Text Box 19"/>
          <p:cNvSpPr txBox="1">
            <a:spLocks noChangeArrowheads="1"/>
          </p:cNvSpPr>
          <p:nvPr/>
        </p:nvSpPr>
        <p:spPr bwMode="auto">
          <a:xfrm>
            <a:off x="6049996" y="4800602"/>
            <a:ext cx="3180977" cy="463846"/>
          </a:xfrm>
          <a:prstGeom prst="rect">
            <a:avLst/>
          </a:prstGeom>
          <a:noFill/>
          <a:ln w="9525">
            <a:noFill/>
            <a:round/>
            <a:headEnd/>
            <a:tailEnd/>
          </a:ln>
          <a:effectLst/>
        </p:spPr>
        <p:txBody>
          <a:bodyPr wrap="none" lIns="90000" tIns="46800" rIns="90000" bIns="46800">
            <a:spAutoFit/>
          </a:bodyPr>
          <a:lstStyle/>
          <a:p>
            <a:pPr marL="0" marR="0" lvl="0" indent="0" algn="l" defTabSz="914400" rtl="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sz="2400" b="1" i="0" u="none" strike="noStrike" kern="0" cap="none" spc="0" normalizeH="0" baseline="0" noProof="0">
                <a:ln>
                  <a:noFill/>
                </a:ln>
                <a:solidFill>
                  <a:srgbClr val="FF7C80"/>
                </a:solidFill>
                <a:effectLst>
                  <a:outerShdw blurRad="38100" dist="38100" dir="2700000" algn="tl">
                    <a:srgbClr val="000000"/>
                  </a:outerShdw>
                </a:effectLst>
                <a:uLnTx/>
                <a:uFillTx/>
                <a:latin typeface="Times New Roman" pitchFamily="16" charset="0"/>
                <a:ea typeface="ＭＳ Ｐゴシック" pitchFamily="-106" charset="-128"/>
                <a:cs typeface="+mn-cs"/>
              </a:rPr>
              <a:t>Leucémie lymphatique</a:t>
            </a:r>
          </a:p>
        </p:txBody>
      </p:sp>
      <p:sp>
        <p:nvSpPr>
          <p:cNvPr id="11285" name="Text Box 20"/>
          <p:cNvSpPr txBox="1">
            <a:spLocks noChangeArrowheads="1"/>
          </p:cNvSpPr>
          <p:nvPr/>
        </p:nvSpPr>
        <p:spPr bwMode="auto">
          <a:xfrm>
            <a:off x="6051552" y="5181602"/>
            <a:ext cx="1549120"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0000FF"/>
                </a:solidFill>
                <a:effectLst/>
                <a:uLnTx/>
                <a:uFillTx/>
                <a:latin typeface="Times New Roman" panose="02020603050405020304" pitchFamily="18" charset="0"/>
                <a:ea typeface="+mn-ea"/>
                <a:cs typeface="+mn-cs"/>
              </a:rPr>
              <a:t>Encéphale</a:t>
            </a:r>
          </a:p>
        </p:txBody>
      </p:sp>
      <p:sp>
        <p:nvSpPr>
          <p:cNvPr id="11286" name="Text Box 21"/>
          <p:cNvSpPr txBox="1">
            <a:spLocks noChangeArrowheads="1"/>
          </p:cNvSpPr>
          <p:nvPr/>
        </p:nvSpPr>
        <p:spPr bwMode="auto">
          <a:xfrm>
            <a:off x="6051985" y="5562602"/>
            <a:ext cx="1807203"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C0504D"/>
                </a:solidFill>
                <a:effectLst/>
                <a:uLnTx/>
                <a:uFillTx/>
                <a:latin typeface="Times New Roman" panose="02020603050405020304" pitchFamily="18" charset="0"/>
                <a:ea typeface="+mn-ea"/>
                <a:cs typeface="+mn-cs"/>
              </a:rPr>
              <a:t>Lymphômes</a:t>
            </a:r>
          </a:p>
        </p:txBody>
      </p:sp>
      <p:sp>
        <p:nvSpPr>
          <p:cNvPr id="11287" name="Text Box 22"/>
          <p:cNvSpPr txBox="1">
            <a:spLocks noChangeArrowheads="1"/>
          </p:cNvSpPr>
          <p:nvPr/>
        </p:nvSpPr>
        <p:spPr bwMode="auto">
          <a:xfrm>
            <a:off x="6077386" y="5943602"/>
            <a:ext cx="4372007"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000000"/>
                </a:solidFill>
                <a:effectLst/>
                <a:uLnTx/>
                <a:uFillTx/>
                <a:latin typeface="Times New Roman" panose="02020603050405020304" pitchFamily="18" charset="0"/>
                <a:ea typeface="+mn-ea"/>
                <a:cs typeface="+mn-cs"/>
              </a:rPr>
              <a:t>Neuroblastoma-Retinoblastoma</a:t>
            </a:r>
          </a:p>
        </p:txBody>
      </p:sp>
      <p:sp>
        <p:nvSpPr>
          <p:cNvPr id="11288" name="Text Box 23"/>
          <p:cNvSpPr txBox="1">
            <a:spLocks noChangeArrowheads="1"/>
          </p:cNvSpPr>
          <p:nvPr/>
        </p:nvSpPr>
        <p:spPr bwMode="auto">
          <a:xfrm>
            <a:off x="5289552" y="5867402"/>
            <a:ext cx="3356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FF9900"/>
                </a:solidFill>
                <a:effectLst/>
                <a:uLnTx/>
                <a:uFillTx/>
                <a:latin typeface="Times New Roman" panose="02020603050405020304" pitchFamily="18" charset="0"/>
                <a:ea typeface="+mn-ea"/>
                <a:cs typeface="+mn-cs"/>
              </a:rPr>
              <a:t>1</a:t>
            </a:r>
          </a:p>
        </p:txBody>
      </p:sp>
      <p:sp>
        <p:nvSpPr>
          <p:cNvPr id="11289" name="Text Box 24"/>
          <p:cNvSpPr txBox="1">
            <a:spLocks noChangeArrowheads="1"/>
          </p:cNvSpPr>
          <p:nvPr/>
        </p:nvSpPr>
        <p:spPr bwMode="auto">
          <a:xfrm>
            <a:off x="5213352" y="6324602"/>
            <a:ext cx="510374"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FF9900"/>
                </a:solidFill>
                <a:effectLst/>
                <a:uLnTx/>
                <a:uFillTx/>
                <a:latin typeface="Times New Roman" panose="02020603050405020304" pitchFamily="18" charset="0"/>
                <a:ea typeface="+mn-ea"/>
                <a:cs typeface="+mn-cs"/>
              </a:rPr>
              <a:t>&lt;1</a:t>
            </a:r>
          </a:p>
        </p:txBody>
      </p:sp>
      <p:sp>
        <p:nvSpPr>
          <p:cNvPr id="11290" name="Text Box 25"/>
          <p:cNvSpPr txBox="1">
            <a:spLocks noChangeArrowheads="1"/>
          </p:cNvSpPr>
          <p:nvPr/>
        </p:nvSpPr>
        <p:spPr bwMode="auto">
          <a:xfrm>
            <a:off x="5851525" y="6400802"/>
            <a:ext cx="4856114"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000000"/>
                </a:solidFill>
                <a:effectLst/>
                <a:uLnTx/>
                <a:uFillTx/>
                <a:latin typeface="Times New Roman" panose="02020603050405020304" pitchFamily="18" charset="0"/>
                <a:ea typeface="+mn-ea"/>
                <a:cs typeface="+mn-cs"/>
              </a:rPr>
              <a:t>Tessuti molli, rene (Wilms), gonadi </a:t>
            </a:r>
          </a:p>
        </p:txBody>
      </p:sp>
      <p:sp>
        <p:nvSpPr>
          <p:cNvPr id="11291" name="Text Box 26"/>
          <p:cNvSpPr txBox="1">
            <a:spLocks noChangeArrowheads="1"/>
          </p:cNvSpPr>
          <p:nvPr/>
        </p:nvSpPr>
        <p:spPr bwMode="auto">
          <a:xfrm>
            <a:off x="5213352" y="4343402"/>
            <a:ext cx="3356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FFFF00"/>
                </a:solidFill>
                <a:effectLst/>
                <a:uLnTx/>
                <a:uFillTx/>
                <a:latin typeface="Times New Roman" panose="02020603050405020304" pitchFamily="18" charset="0"/>
                <a:ea typeface="+mn-ea"/>
                <a:cs typeface="+mn-cs"/>
              </a:rPr>
              <a:t>5</a:t>
            </a:r>
          </a:p>
        </p:txBody>
      </p:sp>
      <p:sp>
        <p:nvSpPr>
          <p:cNvPr id="11292" name="Text Box 27"/>
          <p:cNvSpPr txBox="1">
            <a:spLocks noChangeArrowheads="1"/>
          </p:cNvSpPr>
          <p:nvPr/>
        </p:nvSpPr>
        <p:spPr bwMode="auto">
          <a:xfrm>
            <a:off x="4210688" y="3622677"/>
            <a:ext cx="797311"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000000"/>
                </a:solidFill>
                <a:effectLst/>
                <a:uLnTx/>
                <a:uFillTx/>
                <a:latin typeface="Times New Roman" panose="02020603050405020304" pitchFamily="18" charset="0"/>
                <a:ea typeface="+mn-ea"/>
                <a:cs typeface="+mn-cs"/>
              </a:rPr>
              <a:t>Rein</a:t>
            </a:r>
          </a:p>
        </p:txBody>
      </p:sp>
      <p:sp>
        <p:nvSpPr>
          <p:cNvPr id="11293" name="Text Box 28"/>
          <p:cNvSpPr txBox="1">
            <a:spLocks noChangeArrowheads="1"/>
          </p:cNvSpPr>
          <p:nvPr/>
        </p:nvSpPr>
        <p:spPr bwMode="auto">
          <a:xfrm>
            <a:off x="3740586" y="3962402"/>
            <a:ext cx="1292639"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2400" b="1" i="0" u="none" strike="noStrike" kern="0" cap="none" spc="0" normalizeH="0" baseline="0" noProof="0">
                <a:ln>
                  <a:noFill/>
                </a:ln>
                <a:solidFill>
                  <a:srgbClr val="0000FF"/>
                </a:solidFill>
                <a:effectLst/>
                <a:uLnTx/>
                <a:uFillTx/>
                <a:latin typeface="Times New Roman" panose="02020603050405020304" pitchFamily="18" charset="0"/>
                <a:ea typeface="+mn-ea"/>
                <a:cs typeface="+mn-cs"/>
              </a:rPr>
              <a:t>Cerveau</a:t>
            </a:r>
          </a:p>
        </p:txBody>
      </p:sp>
      <p:pic>
        <p:nvPicPr>
          <p:cNvPr id="11294" name="Picture 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59583" y="5644216"/>
            <a:ext cx="1733551" cy="121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1295" name="Text Box 30"/>
          <p:cNvSpPr txBox="1">
            <a:spLocks noChangeArrowheads="1"/>
          </p:cNvSpPr>
          <p:nvPr/>
        </p:nvSpPr>
        <p:spPr bwMode="auto">
          <a:xfrm>
            <a:off x="89184" y="87313"/>
            <a:ext cx="1928813" cy="6858000"/>
          </a:xfrm>
          <a:prstGeom prst="rect">
            <a:avLst/>
          </a:prstGeom>
          <a:solidFill>
            <a:srgbClr val="FFFFCC"/>
          </a:solidFill>
          <a:ln>
            <a:noFill/>
          </a:ln>
        </p:spPr>
        <p:txBody>
          <a:bodyPr/>
          <a:lstStyle>
            <a:lvl1pPr marL="342900" indent="-339725">
              <a:spcBef>
                <a:spcPct val="20000"/>
              </a:spcBef>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chemeClr val="tx1"/>
                </a:solidFill>
                <a:latin typeface="Calibri" panose="020F0502020204030204" pitchFamily="34" charset="0"/>
              </a:defRPr>
            </a:lvl9pPr>
          </a:lstStyle>
          <a:p>
            <a:pPr marL="342900" marR="0" lvl="0" indent="-339725" algn="l" defTabSz="914400" rtl="0" eaLnBrk="1" fontAlgn="auto" latinLnBrk="0" hangingPunct="1">
              <a:lnSpc>
                <a:spcPct val="100000"/>
              </a:lnSpc>
              <a:spcBef>
                <a:spcPts val="35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en-US"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It is generally  argued that </a:t>
            </a:r>
            <a:r>
              <a:rPr kumimoji="0" lang="en-US" altLang="it-IT" sz="1400" b="1" i="0" u="none" strike="noStrike" kern="0" cap="none" spc="0" normalizeH="0" baseline="0" noProof="0">
                <a:ln>
                  <a:noFill/>
                </a:ln>
                <a:solidFill>
                  <a:srgbClr val="000000"/>
                </a:solidFill>
                <a:effectLst/>
                <a:uLnTx/>
                <a:uFillTx/>
                <a:latin typeface="Calibri" panose="020F0502020204030204" pitchFamily="34" charset="0"/>
                <a:ea typeface="+mn-ea"/>
                <a:cs typeface="+mn-cs"/>
              </a:rPr>
              <a:t>childhood cancers </a:t>
            </a:r>
            <a:r>
              <a:rPr kumimoji="0" lang="en-US"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are a </a:t>
            </a:r>
            <a:r>
              <a:rPr kumimoji="0" lang="en-US" altLang="it-IT" sz="1400" b="1" i="0" u="none" strike="noStrike" kern="0" cap="none" spc="0" normalizeH="0" baseline="0" noProof="0">
                <a:ln>
                  <a:noFill/>
                </a:ln>
                <a:solidFill>
                  <a:srgbClr val="000000"/>
                </a:solidFill>
                <a:effectLst/>
                <a:uLnTx/>
                <a:uFillTx/>
                <a:latin typeface="Calibri" panose="020F0502020204030204" pitchFamily="34" charset="0"/>
                <a:ea typeface="+mn-ea"/>
                <a:cs typeface="+mn-cs"/>
              </a:rPr>
              <a:t>rare condition</a:t>
            </a:r>
            <a:r>
              <a:rPr kumimoji="0" lang="en-US"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 </a:t>
            </a:r>
          </a:p>
          <a:p>
            <a:pPr marL="342900" marR="0" lvl="0" indent="-339725" algn="l" defTabSz="914400" rtl="0" eaLnBrk="1" fontAlgn="auto" latinLnBrk="0" hangingPunct="1">
              <a:lnSpc>
                <a:spcPct val="100000"/>
              </a:lnSpc>
              <a:spcBef>
                <a:spcPts val="35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en-US"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But </a:t>
            </a:r>
            <a:r>
              <a:rPr kumimoji="0" lang="en-US" altLang="it-IT" sz="1400" b="1" i="0" u="none" strike="noStrike" kern="0" cap="none" spc="0" normalizeH="0" baseline="0" noProof="0">
                <a:ln>
                  <a:noFill/>
                </a:ln>
                <a:solidFill>
                  <a:srgbClr val="000000"/>
                </a:solidFill>
                <a:effectLst/>
                <a:uLnTx/>
                <a:uFillTx/>
                <a:latin typeface="Calibri" panose="020F0502020204030204" pitchFamily="34" charset="0"/>
                <a:ea typeface="+mn-ea"/>
                <a:cs typeface="+mn-cs"/>
              </a:rPr>
              <a:t>it should be reminded </a:t>
            </a:r>
          </a:p>
          <a:p>
            <a:pPr marL="342900" marR="0" lvl="0" indent="-339725" algn="l" defTabSz="914400" rtl="0" eaLnBrk="1" fontAlgn="auto" latinLnBrk="0" hangingPunct="1">
              <a:lnSpc>
                <a:spcPct val="100000"/>
              </a:lnSpc>
              <a:spcBef>
                <a:spcPts val="35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en-US"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that </a:t>
            </a:r>
            <a:r>
              <a:rPr kumimoji="0" lang="en-US" altLang="it-IT" sz="1400" b="0" i="0" u="sng" strike="noStrike" kern="0" cap="none" spc="0" normalizeH="0" baseline="0" noProof="0">
                <a:ln>
                  <a:noFill/>
                </a:ln>
                <a:solidFill>
                  <a:srgbClr val="000000"/>
                </a:solidFill>
                <a:effectLst/>
                <a:uLnTx/>
                <a:uFillTx/>
                <a:latin typeface="Calibri" panose="020F0502020204030204" pitchFamily="34" charset="0"/>
                <a:ea typeface="+mn-ea"/>
                <a:cs typeface="+mn-cs"/>
              </a:rPr>
              <a:t>CANCER is </a:t>
            </a:r>
            <a:r>
              <a:rPr kumimoji="0" lang="en-US" altLang="it-IT" sz="1400" b="1" i="0" u="sng" strike="noStrike" kern="0" cap="none" spc="0" normalizeH="0" baseline="0" noProof="0">
                <a:ln>
                  <a:noFill/>
                </a:ln>
                <a:solidFill>
                  <a:srgbClr val="000000"/>
                </a:solidFill>
                <a:effectLst/>
                <a:uLnTx/>
                <a:uFillTx/>
                <a:latin typeface="Calibri" panose="020F0502020204030204" pitchFamily="34" charset="0"/>
                <a:ea typeface="+mn-ea"/>
                <a:cs typeface="+mn-cs"/>
              </a:rPr>
              <a:t>the main cause of death  by disease</a:t>
            </a:r>
            <a:r>
              <a:rPr kumimoji="0" lang="en-US"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 in </a:t>
            </a:r>
            <a:r>
              <a:rPr kumimoji="0" lang="en-US" altLang="it-IT" sz="1400" b="1" i="0" u="none" strike="noStrike" kern="0" cap="none" spc="0" normalizeH="0" baseline="0" noProof="0">
                <a:ln>
                  <a:noFill/>
                </a:ln>
                <a:solidFill>
                  <a:srgbClr val="000000"/>
                </a:solidFill>
                <a:effectLst/>
                <a:uLnTx/>
                <a:uFillTx/>
                <a:latin typeface="Calibri" panose="020F0502020204030204" pitchFamily="34" charset="0"/>
                <a:ea typeface="+mn-ea"/>
                <a:cs typeface="+mn-cs"/>
              </a:rPr>
              <a:t>childhood</a:t>
            </a:r>
          </a:p>
          <a:p>
            <a:pPr marL="342900" marR="0" lvl="0" indent="-339725" algn="l" defTabSz="914400" rtl="0" eaLnBrk="1" fontAlgn="auto" latinLnBrk="0" hangingPunct="1">
              <a:lnSpc>
                <a:spcPct val="100000"/>
              </a:lnSpc>
              <a:spcBef>
                <a:spcPts val="35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en-US"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that  </a:t>
            </a:r>
            <a:r>
              <a:rPr kumimoji="0" lang="en-US" altLang="it-IT" sz="1400" b="0" i="0" u="sng" strike="noStrike" kern="0" cap="none" spc="0" normalizeH="0" baseline="0" noProof="0">
                <a:ln>
                  <a:noFill/>
                </a:ln>
                <a:solidFill>
                  <a:srgbClr val="000000"/>
                </a:solidFill>
                <a:effectLst/>
                <a:uLnTx/>
                <a:uFillTx/>
                <a:latin typeface="Calibri" panose="020F0502020204030204" pitchFamily="34" charset="0"/>
                <a:ea typeface="+mn-ea"/>
                <a:cs typeface="+mn-cs"/>
              </a:rPr>
              <a:t>there is a </a:t>
            </a:r>
            <a:r>
              <a:rPr kumimoji="0" lang="en-US" altLang="it-IT" sz="1400" b="1" i="0" u="sng" strike="noStrike" kern="0" cap="none" spc="0" normalizeH="0" baseline="0" noProof="0">
                <a:ln>
                  <a:noFill/>
                </a:ln>
                <a:solidFill>
                  <a:srgbClr val="000000"/>
                </a:solidFill>
                <a:effectLst/>
                <a:uLnTx/>
                <a:uFillTx/>
                <a:latin typeface="Calibri" panose="020F0502020204030204" pitchFamily="34" charset="0"/>
                <a:ea typeface="+mn-ea"/>
                <a:cs typeface="+mn-cs"/>
              </a:rPr>
              <a:t>constant and significant increase </a:t>
            </a:r>
            <a:r>
              <a:rPr kumimoji="0" lang="en-US"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of tumors in the world for this age group</a:t>
            </a:r>
          </a:p>
          <a:p>
            <a:pPr marL="342900" marR="0" lvl="0" indent="-339725" algn="l" defTabSz="914400" rtl="0" eaLnBrk="1" fontAlgn="auto" latinLnBrk="0" hangingPunct="1">
              <a:lnSpc>
                <a:spcPct val="100000"/>
              </a:lnSpc>
              <a:spcBef>
                <a:spcPts val="35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en-US"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that </a:t>
            </a:r>
            <a:r>
              <a:rPr kumimoji="0" lang="en-US" altLang="it-IT" sz="1400" b="1" i="0" u="sng" strike="noStrike" kern="0" cap="none" spc="0" normalizeH="0" baseline="0" noProof="0">
                <a:ln>
                  <a:noFill/>
                </a:ln>
                <a:solidFill>
                  <a:srgbClr val="000000"/>
                </a:solidFill>
                <a:effectLst/>
                <a:uLnTx/>
                <a:uFillTx/>
                <a:latin typeface="Calibri" panose="020F0502020204030204" pitchFamily="34" charset="0"/>
                <a:ea typeface="+mn-ea"/>
                <a:cs typeface="+mn-cs"/>
              </a:rPr>
              <a:t>1 : 5-600 children falls  ill with cancer</a:t>
            </a:r>
          </a:p>
          <a:p>
            <a:pPr marL="342900" marR="0" lvl="0" indent="-339725" algn="l" defTabSz="914400" rtl="0" eaLnBrk="1" fontAlgn="auto" latinLnBrk="0" hangingPunct="1">
              <a:lnSpc>
                <a:spcPct val="100000"/>
              </a:lnSpc>
              <a:spcBef>
                <a:spcPts val="35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en-US" altLang="it-IT" sz="1400" b="0" i="0" u="none" strike="noStrike" kern="0" cap="none" spc="0" normalizeH="0" baseline="0" noProof="0">
                <a:ln>
                  <a:noFill/>
                </a:ln>
                <a:solidFill>
                  <a:srgbClr val="000000"/>
                </a:solidFill>
                <a:effectLst/>
                <a:uLnTx/>
                <a:uFillTx/>
                <a:latin typeface="Calibri" panose="020F0502020204030204" pitchFamily="34" charset="0"/>
                <a:ea typeface="+mn-ea"/>
                <a:cs typeface="+mn-cs"/>
              </a:rPr>
              <a:t>That more than </a:t>
            </a:r>
          </a:p>
          <a:p>
            <a:pPr marL="342900" marR="0" lvl="0" indent="-339725" algn="l" defTabSz="914400" rtl="0" eaLnBrk="1" fontAlgn="auto" latinLnBrk="0" hangingPunct="1">
              <a:lnSpc>
                <a:spcPct val="100000"/>
              </a:lnSpc>
              <a:spcBef>
                <a:spcPts val="35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en-US" altLang="it-IT" sz="1400" b="1" i="0" u="sng" strike="noStrike" kern="0" cap="none" spc="0" normalizeH="0" baseline="0" noProof="0">
                <a:ln>
                  <a:noFill/>
                </a:ln>
                <a:solidFill>
                  <a:srgbClr val="000000"/>
                </a:solidFill>
                <a:effectLst/>
                <a:uLnTx/>
                <a:uFillTx/>
                <a:latin typeface="Calibri" panose="020F0502020204030204" pitchFamily="34" charset="0"/>
                <a:ea typeface="+mn-ea"/>
                <a:cs typeface="+mn-cs"/>
              </a:rPr>
              <a:t>13 000 children  fall ill with cancer each year  in the U.S</a:t>
            </a:r>
            <a:r>
              <a:rPr kumimoji="0" lang="en-US" altLang="it-IT" sz="1400" b="1" i="0" u="none" strike="noStrike" kern="0" cap="none" spc="0" normalizeH="0" baseline="0" noProof="0">
                <a:ln>
                  <a:noFill/>
                </a:ln>
                <a:solidFill>
                  <a:srgbClr val="000000"/>
                </a:solidFill>
                <a:effectLst/>
                <a:uLnTx/>
                <a:uFillTx/>
                <a:latin typeface="Calibri" panose="020F0502020204030204" pitchFamily="34" charset="0"/>
                <a:ea typeface="+mn-ea"/>
                <a:cs typeface="+mn-cs"/>
              </a:rPr>
              <a:t>. </a:t>
            </a:r>
          </a:p>
          <a:p>
            <a:pPr marL="342900" marR="0" lvl="0" indent="-339725" algn="l" defTabSz="914400" rtl="0" eaLnBrk="1" fontAlgn="auto" latinLnBrk="0" hangingPunct="1">
              <a:lnSpc>
                <a:spcPct val="100000"/>
              </a:lnSpc>
              <a:spcBef>
                <a:spcPts val="20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endParaRPr kumimoji="0" lang="es-ES" altLang="it-IT" sz="800" b="0" i="0" u="none" strike="noStrike" kern="0" cap="none" spc="0" normalizeH="0" baseline="0" noProof="0">
              <a:ln>
                <a:noFill/>
              </a:ln>
              <a:solidFill>
                <a:srgbClr val="000000"/>
              </a:solidFill>
              <a:effectLst/>
              <a:uLnTx/>
              <a:uFillTx/>
              <a:latin typeface="Calibri" panose="020F0502020204030204" pitchFamily="34" charset="0"/>
              <a:ea typeface="+mn-ea"/>
              <a:cs typeface="+mn-cs"/>
            </a:endParaRPr>
          </a:p>
          <a:p>
            <a:pPr marL="342900" marR="0" lvl="0" indent="-339725" algn="l" defTabSz="914400" rtl="0" eaLnBrk="1" fontAlgn="auto" latinLnBrk="0" hangingPunct="1">
              <a:lnSpc>
                <a:spcPct val="100000"/>
              </a:lnSpc>
              <a:spcBef>
                <a:spcPts val="20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es-ES" altLang="it-IT" sz="800" b="0" i="0" u="none" strike="noStrike" kern="0" cap="none" spc="0" normalizeH="0" baseline="0" noProof="0">
                <a:ln>
                  <a:noFill/>
                </a:ln>
                <a:solidFill>
                  <a:srgbClr val="000000"/>
                </a:solidFill>
                <a:effectLst/>
                <a:uLnTx/>
                <a:uFillTx/>
                <a:latin typeface="Calibri" panose="020F0502020204030204" pitchFamily="34" charset="0"/>
                <a:ea typeface="+mn-ea"/>
                <a:cs typeface="+mn-cs"/>
              </a:rPr>
              <a:t>Bleyer A, O’Leary M, Barr R, Ries LA,</a:t>
            </a:r>
          </a:p>
          <a:p>
            <a:pPr marL="342900" marR="0" lvl="0" indent="-339725" algn="l" defTabSz="914400" rtl="0" eaLnBrk="1" fontAlgn="auto" latinLnBrk="0" hangingPunct="1">
              <a:lnSpc>
                <a:spcPct val="100000"/>
              </a:lnSpc>
              <a:spcBef>
                <a:spcPts val="20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es-ES" altLang="it-IT" sz="800" b="0" i="0" u="none" strike="noStrike" kern="0" cap="none" spc="0" normalizeH="0" baseline="0" noProof="0">
                <a:ln>
                  <a:noFill/>
                </a:ln>
                <a:solidFill>
                  <a:srgbClr val="000000"/>
                </a:solidFill>
                <a:effectLst/>
                <a:uLnTx/>
                <a:uFillTx/>
                <a:latin typeface="Calibri" panose="020F0502020204030204" pitchFamily="34" charset="0"/>
                <a:ea typeface="+mn-ea"/>
                <a:cs typeface="+mn-cs"/>
              </a:rPr>
              <a:t>editors. </a:t>
            </a:r>
            <a:r>
              <a:rPr kumimoji="0" lang="en-GB" altLang="it-IT" sz="800" b="1" i="1" u="none" strike="noStrike" kern="0" cap="none" spc="0" normalizeH="0" baseline="0" noProof="0">
                <a:ln>
                  <a:noFill/>
                </a:ln>
                <a:solidFill>
                  <a:srgbClr val="000000"/>
                </a:solidFill>
                <a:effectLst/>
                <a:uLnTx/>
                <a:uFillTx/>
                <a:latin typeface="Calibri" panose="020F0502020204030204" pitchFamily="34" charset="0"/>
                <a:ea typeface="+mn-ea"/>
                <a:cs typeface="+mn-cs"/>
              </a:rPr>
              <a:t>Cancer epidemiology in older </a:t>
            </a:r>
          </a:p>
          <a:p>
            <a:pPr marL="342900" marR="0" lvl="0" indent="-339725" algn="l" defTabSz="914400" rtl="0" eaLnBrk="1" fontAlgn="auto" latinLnBrk="0" hangingPunct="1">
              <a:lnSpc>
                <a:spcPct val="100000"/>
              </a:lnSpc>
              <a:spcBef>
                <a:spcPts val="20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en-GB" altLang="it-IT" sz="800" b="1" i="1" u="none" strike="noStrike" kern="0" cap="none" spc="0" normalizeH="0" baseline="0" noProof="0">
                <a:ln>
                  <a:noFill/>
                </a:ln>
                <a:solidFill>
                  <a:srgbClr val="000000"/>
                </a:solidFill>
                <a:effectLst/>
                <a:uLnTx/>
                <a:uFillTx/>
                <a:latin typeface="Calibri" panose="020F0502020204030204" pitchFamily="34" charset="0"/>
                <a:ea typeface="+mn-ea"/>
                <a:cs typeface="+mn-cs"/>
              </a:rPr>
              <a:t>adolescents and young adults 15-29 </a:t>
            </a:r>
          </a:p>
          <a:p>
            <a:pPr marL="342900" marR="0" lvl="0" indent="-339725" algn="l" defTabSz="914400" rtl="0" eaLnBrk="1" fontAlgn="auto" latinLnBrk="0" hangingPunct="1">
              <a:lnSpc>
                <a:spcPct val="100000"/>
              </a:lnSpc>
              <a:spcBef>
                <a:spcPts val="20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en-GB" altLang="it-IT" sz="800" b="1" i="1" u="none" strike="noStrike" kern="0" cap="none" spc="0" normalizeH="0" baseline="0" noProof="0">
                <a:ln>
                  <a:noFill/>
                </a:ln>
                <a:solidFill>
                  <a:srgbClr val="000000"/>
                </a:solidFill>
                <a:effectLst/>
                <a:uLnTx/>
                <a:uFillTx/>
                <a:latin typeface="Calibri" panose="020F0502020204030204" pitchFamily="34" charset="0"/>
                <a:ea typeface="+mn-ea"/>
                <a:cs typeface="+mn-cs"/>
              </a:rPr>
              <a:t>ears of age, including SEER incidence </a:t>
            </a:r>
          </a:p>
          <a:p>
            <a:pPr marL="342900" marR="0" lvl="0" indent="-339725" algn="l" defTabSz="914400" rtl="0" eaLnBrk="1" fontAlgn="auto" latinLnBrk="0" hangingPunct="1">
              <a:lnSpc>
                <a:spcPct val="100000"/>
              </a:lnSpc>
              <a:spcBef>
                <a:spcPts val="20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en-GB" altLang="it-IT" sz="800" b="1" i="1" u="none" strike="noStrike" kern="0" cap="none" spc="0" normalizeH="0" baseline="0" noProof="0">
                <a:ln>
                  <a:noFill/>
                </a:ln>
                <a:solidFill>
                  <a:srgbClr val="000000"/>
                </a:solidFill>
                <a:effectLst/>
                <a:uLnTx/>
                <a:uFillTx/>
                <a:latin typeface="Calibri" panose="020F0502020204030204" pitchFamily="34" charset="0"/>
                <a:ea typeface="+mn-ea"/>
                <a:cs typeface="+mn-cs"/>
              </a:rPr>
              <a:t>and survival: 1975-2000</a:t>
            </a:r>
            <a:r>
              <a:rPr kumimoji="0" lang="en-GB" altLang="it-IT" sz="800" b="0" i="0" u="none" strike="noStrike" kern="0" cap="none" spc="0" normalizeH="0" baseline="0" noProof="0">
                <a:ln>
                  <a:noFill/>
                </a:ln>
                <a:solidFill>
                  <a:srgbClr val="000000"/>
                </a:solidFill>
                <a:effectLst/>
                <a:uLnTx/>
                <a:uFillTx/>
                <a:latin typeface="Calibri" panose="020F0502020204030204" pitchFamily="34" charset="0"/>
                <a:ea typeface="+mn-ea"/>
                <a:cs typeface="+mn-cs"/>
              </a:rPr>
              <a:t>. NIH Pub. No.</a:t>
            </a:r>
          </a:p>
          <a:p>
            <a:pPr marL="342900" marR="0" lvl="0" indent="-339725" algn="l" defTabSz="914400" rtl="0" eaLnBrk="1" fontAlgn="auto" latinLnBrk="0" hangingPunct="1">
              <a:lnSpc>
                <a:spcPct val="100000"/>
              </a:lnSpc>
              <a:spcBef>
                <a:spcPts val="20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en-GB" altLang="it-IT" sz="800" b="0" i="0" u="none" strike="noStrike" kern="0" cap="none" spc="0" normalizeH="0" baseline="0" noProof="0">
                <a:ln>
                  <a:noFill/>
                </a:ln>
                <a:solidFill>
                  <a:srgbClr val="000000"/>
                </a:solidFill>
                <a:effectLst/>
                <a:uLnTx/>
                <a:uFillTx/>
                <a:latin typeface="Calibri" panose="020F0502020204030204" pitchFamily="34" charset="0"/>
                <a:ea typeface="+mn-ea"/>
                <a:cs typeface="+mn-cs"/>
              </a:rPr>
              <a:t>06-5767. Bethesda (MD): National</a:t>
            </a:r>
          </a:p>
          <a:p>
            <a:pPr marL="342900" marR="0" lvl="0" indent="-339725" algn="l" defTabSz="914400" rtl="0" eaLnBrk="1" fontAlgn="auto" latinLnBrk="0" hangingPunct="1">
              <a:lnSpc>
                <a:spcPct val="100000"/>
              </a:lnSpc>
              <a:spcBef>
                <a:spcPts val="20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en-GB" altLang="it-IT" sz="800" b="0" i="0" u="none" strike="noStrike" kern="0" cap="none" spc="0" normalizeH="0" baseline="0" noProof="0">
                <a:ln>
                  <a:noFill/>
                </a:ln>
                <a:solidFill>
                  <a:srgbClr val="000000"/>
                </a:solidFill>
                <a:effectLst/>
                <a:uLnTx/>
                <a:uFillTx/>
                <a:latin typeface="Calibri" panose="020F0502020204030204" pitchFamily="34" charset="0"/>
                <a:ea typeface="+mn-ea"/>
                <a:cs typeface="+mn-cs"/>
              </a:rPr>
              <a:t>Cancer Institute; 2006. </a:t>
            </a:r>
            <a:r>
              <a:rPr kumimoji="0" lang="de-DE" altLang="it-IT" sz="800" b="0" i="0" u="none" strike="noStrike" kern="0" cap="none" spc="0" normalizeH="0" baseline="0" noProof="0">
                <a:ln>
                  <a:noFill/>
                </a:ln>
                <a:solidFill>
                  <a:srgbClr val="000000"/>
                </a:solidFill>
                <a:effectLst/>
                <a:uLnTx/>
                <a:uFillTx/>
                <a:latin typeface="Calibri" panose="020F0502020204030204" pitchFamily="34" charset="0"/>
                <a:ea typeface="+mn-ea"/>
                <a:cs typeface="+mn-cs"/>
              </a:rPr>
              <a:t>Jemal A, Siegel</a:t>
            </a:r>
          </a:p>
          <a:p>
            <a:pPr marL="342900" marR="0" lvl="0" indent="-339725" algn="l" defTabSz="914400" rtl="0" eaLnBrk="1" fontAlgn="auto" latinLnBrk="0" hangingPunct="1">
              <a:lnSpc>
                <a:spcPct val="100000"/>
              </a:lnSpc>
              <a:spcBef>
                <a:spcPts val="20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de-DE" altLang="it-IT" sz="800" b="0" i="0" u="none" strike="noStrike" kern="0" cap="none" spc="0" normalizeH="0" baseline="0" noProof="0">
                <a:ln>
                  <a:noFill/>
                </a:ln>
                <a:solidFill>
                  <a:srgbClr val="000000"/>
                </a:solidFill>
                <a:effectLst/>
                <a:uLnTx/>
                <a:uFillTx/>
                <a:latin typeface="Calibri" panose="020F0502020204030204" pitchFamily="34" charset="0"/>
                <a:ea typeface="+mn-ea"/>
                <a:cs typeface="+mn-cs"/>
              </a:rPr>
              <a:t>R, Ward E, et al</a:t>
            </a:r>
            <a:r>
              <a:rPr kumimoji="0" lang="de-DE" altLang="it-IT" sz="800" b="1" i="1" u="none" strike="noStrike" kern="0" cap="none" spc="0" normalizeH="0" baseline="0" noProof="0">
                <a:ln>
                  <a:noFill/>
                </a:ln>
                <a:solidFill>
                  <a:srgbClr val="000000"/>
                </a:solidFill>
                <a:effectLst/>
                <a:uLnTx/>
                <a:uFillTx/>
                <a:latin typeface="Calibri" panose="020F0502020204030204" pitchFamily="34" charset="0"/>
                <a:ea typeface="+mn-ea"/>
                <a:cs typeface="+mn-cs"/>
              </a:rPr>
              <a:t>. </a:t>
            </a:r>
            <a:r>
              <a:rPr kumimoji="0" lang="en-GB" altLang="it-IT" sz="800" b="1" i="1" u="none" strike="noStrike" kern="0" cap="none" spc="0" normalizeH="0" baseline="0" noProof="0">
                <a:ln>
                  <a:noFill/>
                </a:ln>
                <a:solidFill>
                  <a:srgbClr val="000000"/>
                </a:solidFill>
                <a:effectLst/>
                <a:uLnTx/>
                <a:uFillTx/>
                <a:latin typeface="Calibri" panose="020F0502020204030204" pitchFamily="34" charset="0"/>
                <a:ea typeface="+mn-ea"/>
                <a:cs typeface="+mn-cs"/>
              </a:rPr>
              <a:t>Cancer statistics</a:t>
            </a:r>
            <a:r>
              <a:rPr kumimoji="0" lang="en-GB" altLang="it-IT" sz="800" b="0" i="0" u="none" strike="noStrike" kern="0" cap="none" spc="0" normalizeH="0" baseline="0" noProof="0">
                <a:ln>
                  <a:noFill/>
                </a:ln>
                <a:solidFill>
                  <a:srgbClr val="000000"/>
                </a:solidFill>
                <a:effectLst/>
                <a:uLnTx/>
                <a:uFillTx/>
                <a:latin typeface="Calibri" panose="020F0502020204030204" pitchFamily="34" charset="0"/>
                <a:ea typeface="+mn-ea"/>
                <a:cs typeface="+mn-cs"/>
              </a:rPr>
              <a:t>,</a:t>
            </a:r>
          </a:p>
          <a:p>
            <a:pPr marL="342900" marR="0" lvl="0" indent="-339725" algn="l" defTabSz="914400" rtl="0" eaLnBrk="1" fontAlgn="auto" latinLnBrk="0" hangingPunct="1">
              <a:lnSpc>
                <a:spcPct val="100000"/>
              </a:lnSpc>
              <a:spcBef>
                <a:spcPts val="200"/>
              </a:spcBef>
              <a:spcAft>
                <a:spcPts val="0"/>
              </a:spcAft>
              <a:buClrTx/>
              <a:buSzTx/>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kumimoji="0" lang="en-GB" altLang="it-IT" sz="800" b="0" i="0" u="none" strike="noStrike" kern="0" cap="none" spc="0" normalizeH="0" baseline="0" noProof="0">
                <a:ln>
                  <a:noFill/>
                </a:ln>
                <a:solidFill>
                  <a:srgbClr val="000000"/>
                </a:solidFill>
                <a:effectLst/>
                <a:uLnTx/>
                <a:uFillTx/>
                <a:latin typeface="Calibri" panose="020F0502020204030204" pitchFamily="34" charset="0"/>
                <a:ea typeface="+mn-ea"/>
                <a:cs typeface="+mn-cs"/>
              </a:rPr>
              <a:t>2008. CA Cancer J Clin 2008;58:71 – 6.</a:t>
            </a:r>
          </a:p>
        </p:txBody>
      </p:sp>
      <p:sp>
        <p:nvSpPr>
          <p:cNvPr id="11296" name="Rectangle 31"/>
          <p:cNvSpPr>
            <a:spLocks noChangeArrowheads="1"/>
          </p:cNvSpPr>
          <p:nvPr/>
        </p:nvSpPr>
        <p:spPr bwMode="auto">
          <a:xfrm>
            <a:off x="8953503" y="573"/>
            <a:ext cx="1714500" cy="710067"/>
          </a:xfrm>
          <a:prstGeom prst="rect">
            <a:avLst/>
          </a:prstGeom>
          <a:solidFill>
            <a:srgbClr val="FFFF99"/>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it-IT" altLang="it-IT" sz="1000" b="0" i="0" u="none" strike="noStrike" kern="0" cap="none" spc="0" normalizeH="0" baseline="0" noProof="0">
                <a:ln>
                  <a:noFill/>
                </a:ln>
                <a:solidFill>
                  <a:srgbClr val="000000"/>
                </a:solidFill>
                <a:effectLst/>
                <a:uLnTx/>
                <a:uFillTx/>
                <a:latin typeface="Calibri" panose="020F0502020204030204" pitchFamily="34" charset="0"/>
                <a:ea typeface="+mn-ea"/>
                <a:cs typeface="+mn-cs"/>
              </a:rPr>
              <a:t>Alberto Tommasini, </a:t>
            </a:r>
            <a:br>
              <a:rPr kumimoji="0" lang="it-IT" altLang="it-IT" sz="1000" b="0" i="0" u="none" strike="noStrike" kern="0" cap="none" spc="0" normalizeH="0" baseline="0" noProof="0">
                <a:ln>
                  <a:noFill/>
                </a:ln>
                <a:solidFill>
                  <a:srgbClr val="000000"/>
                </a:solidFill>
                <a:effectLst/>
                <a:uLnTx/>
                <a:uFillTx/>
                <a:latin typeface="Calibri" panose="020F0502020204030204" pitchFamily="34" charset="0"/>
                <a:ea typeface="+mn-ea"/>
                <a:cs typeface="+mn-cs"/>
              </a:rPr>
            </a:br>
            <a:r>
              <a:rPr kumimoji="0" lang="it-IT" altLang="it-IT" sz="1000" b="0" i="0" u="none" strike="noStrike" kern="0" cap="none" spc="0" normalizeH="0" baseline="0" noProof="0">
                <a:ln>
                  <a:noFill/>
                </a:ln>
                <a:solidFill>
                  <a:srgbClr val="000000"/>
                </a:solidFill>
                <a:effectLst/>
                <a:uLnTx/>
                <a:uFillTx/>
                <a:latin typeface="Calibri" panose="020F0502020204030204" pitchFamily="34" charset="0"/>
                <a:ea typeface="+mn-ea"/>
                <a:cs typeface="+mn-cs"/>
              </a:rPr>
              <a:t>Laboratorio Immunologia </a:t>
            </a:r>
            <a:br>
              <a:rPr kumimoji="0" lang="it-IT" altLang="it-IT" sz="1000" b="0" i="0" u="none" strike="noStrike" kern="0" cap="none" spc="0" normalizeH="0" baseline="0" noProof="0">
                <a:ln>
                  <a:noFill/>
                </a:ln>
                <a:solidFill>
                  <a:srgbClr val="000000"/>
                </a:solidFill>
                <a:effectLst/>
                <a:uLnTx/>
                <a:uFillTx/>
                <a:latin typeface="Calibri" panose="020F0502020204030204" pitchFamily="34" charset="0"/>
                <a:ea typeface="+mn-ea"/>
                <a:cs typeface="+mn-cs"/>
              </a:rPr>
            </a:br>
            <a:r>
              <a:rPr kumimoji="0" lang="it-IT" altLang="it-IT" sz="1000" b="0" i="0" u="none" strike="noStrike" kern="0" cap="none" spc="0" normalizeH="0" baseline="0" noProof="0">
                <a:ln>
                  <a:noFill/>
                </a:ln>
                <a:solidFill>
                  <a:srgbClr val="000000"/>
                </a:solidFill>
                <a:effectLst/>
                <a:uLnTx/>
                <a:uFillTx/>
                <a:latin typeface="Calibri" panose="020F0502020204030204" pitchFamily="34" charset="0"/>
                <a:ea typeface="+mn-ea"/>
                <a:cs typeface="+mn-cs"/>
              </a:rPr>
              <a:t>Pediatrica, IRCCS </a:t>
            </a:r>
            <a:br>
              <a:rPr kumimoji="0" lang="it-IT" altLang="it-IT" sz="1000" b="0" i="0" u="none" strike="noStrike" kern="0" cap="none" spc="0" normalizeH="0" baseline="0" noProof="0">
                <a:ln>
                  <a:noFill/>
                </a:ln>
                <a:solidFill>
                  <a:srgbClr val="000000"/>
                </a:solidFill>
                <a:effectLst/>
                <a:uLnTx/>
                <a:uFillTx/>
                <a:latin typeface="Calibri" panose="020F0502020204030204" pitchFamily="34" charset="0"/>
                <a:ea typeface="+mn-ea"/>
                <a:cs typeface="+mn-cs"/>
              </a:rPr>
            </a:br>
            <a:r>
              <a:rPr kumimoji="0" lang="it-IT" altLang="it-IT" sz="1000" b="0" i="0" u="none" strike="noStrike" kern="0" cap="none" spc="0" normalizeH="0" baseline="0" noProof="0">
                <a:ln>
                  <a:noFill/>
                </a:ln>
                <a:solidFill>
                  <a:srgbClr val="000000"/>
                </a:solidFill>
                <a:effectLst/>
                <a:uLnTx/>
                <a:uFillTx/>
                <a:latin typeface="Calibri" panose="020F0502020204030204" pitchFamily="34" charset="0"/>
                <a:ea typeface="+mn-ea"/>
                <a:cs typeface="+mn-cs"/>
              </a:rPr>
              <a:t>Burlo Garofolo</a:t>
            </a:r>
          </a:p>
        </p:txBody>
      </p:sp>
      <p:pic>
        <p:nvPicPr>
          <p:cNvPr id="11297" name="Picture 3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15313" y="3128964"/>
            <a:ext cx="2195512" cy="1431925"/>
          </a:xfrm>
          <a:prstGeom prst="rect">
            <a:avLst/>
          </a:prstGeom>
          <a:noFill/>
          <a:ln w="9525">
            <a:solidFill>
              <a:srgbClr val="003366"/>
            </a:solidFill>
            <a:round/>
            <a:headEnd/>
            <a:tailEnd/>
          </a:ln>
          <a:extLst>
            <a:ext uri="{909E8E84-426E-40DD-AFC4-6F175D3DCCD1}">
              <a14:hiddenFill xmlns:a14="http://schemas.microsoft.com/office/drawing/2010/main">
                <a:solidFill>
                  <a:srgbClr val="FFFFFF"/>
                </a:solidFill>
              </a14:hiddenFill>
            </a:ext>
          </a:extLst>
        </p:spPr>
      </p:pic>
      <p:sp>
        <p:nvSpPr>
          <p:cNvPr id="1059" name="Rettangolo 37"/>
          <p:cNvSpPr>
            <a:spLocks noChangeArrowheads="1"/>
          </p:cNvSpPr>
          <p:nvPr/>
        </p:nvSpPr>
        <p:spPr bwMode="auto">
          <a:xfrm>
            <a:off x="6810810" y="1071891"/>
            <a:ext cx="3857625" cy="923330"/>
          </a:xfrm>
          <a:prstGeom prst="rect">
            <a:avLst/>
          </a:prstGeom>
          <a:solidFill>
            <a:schemeClr val="bg1"/>
          </a:solidFill>
          <a:ln w="9525">
            <a:solidFill>
              <a:srgbClr val="003366"/>
            </a:solidFill>
            <a:miter lim="800000"/>
            <a:headEnd/>
            <a:tailE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sng" strike="noStrike" kern="0" cap="none" spc="0" normalizeH="0" baseline="0" noProof="0" dirty="0">
                <a:ln>
                  <a:noFill/>
                </a:ln>
                <a:effectLst>
                  <a:outerShdw blurRad="38100" dist="38100" dir="2700000" algn="tl">
                    <a:srgbClr val="000000">
                      <a:alpha val="43137"/>
                    </a:srgbClr>
                  </a:outerShdw>
                </a:effectLst>
                <a:uLnTx/>
                <a:uFillTx/>
                <a:latin typeface="Calibri"/>
                <a:ea typeface="+mn-ea"/>
                <a:cs typeface="+mn-cs"/>
              </a:rPr>
              <a:t>Cancer is  </a:t>
            </a:r>
            <a:r>
              <a:rPr kumimoji="0" lang="en-GB" sz="1800" b="1" i="0" u="sng" strike="noStrike" kern="0" cap="none" spc="0" normalizeH="0" baseline="0" noProof="0" dirty="0">
                <a:ln>
                  <a:noFill/>
                </a:ln>
                <a:effectLst>
                  <a:outerShdw blurRad="38100" dist="38100" dir="2700000" algn="tl">
                    <a:srgbClr val="000000">
                      <a:alpha val="43137"/>
                    </a:srgbClr>
                  </a:outerShdw>
                </a:effectLst>
                <a:uLnTx/>
                <a:uFillTx/>
                <a:latin typeface="Calibri"/>
                <a:ea typeface="+mn-ea"/>
                <a:cs typeface="+mn-cs"/>
              </a:rPr>
              <a:t>the leading cause of death due to diseases among children over the first year of age</a:t>
            </a:r>
            <a:endParaRPr kumimoji="0" lang="it-IT" sz="1800" b="0" i="0" u="none" strike="noStrike" kern="0" cap="none" spc="0" normalizeH="0" baseline="0" noProof="0" dirty="0">
              <a:ln>
                <a:noFill/>
              </a:ln>
              <a:effectLst/>
              <a:uLnTx/>
              <a:uFillTx/>
              <a:latin typeface="Calibri" pitchFamily="34" charset="0"/>
              <a:ea typeface="+mn-ea"/>
              <a:cs typeface="+mn-cs"/>
            </a:endParaRPr>
          </a:p>
        </p:txBody>
      </p:sp>
      <p:sp>
        <p:nvSpPr>
          <p:cNvPr id="2" name="Freccia a destra 1"/>
          <p:cNvSpPr/>
          <p:nvPr/>
        </p:nvSpPr>
        <p:spPr>
          <a:xfrm flipV="1">
            <a:off x="6164263" y="1526241"/>
            <a:ext cx="569912" cy="3016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393708032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629428"/>
            <a:ext cx="9144000"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653"/>
            <a:ext cx="9144000"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4077353"/>
            <a:ext cx="9144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5301316"/>
            <a:ext cx="9144000" cy="155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Line 6"/>
          <p:cNvSpPr>
            <a:spLocks noChangeShapeType="1"/>
          </p:cNvSpPr>
          <p:nvPr/>
        </p:nvSpPr>
        <p:spPr bwMode="auto">
          <a:xfrm>
            <a:off x="1524028" y="6165850"/>
            <a:ext cx="539751"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7655" name="Line 7"/>
          <p:cNvSpPr>
            <a:spLocks noChangeShapeType="1"/>
          </p:cNvSpPr>
          <p:nvPr/>
        </p:nvSpPr>
        <p:spPr bwMode="auto">
          <a:xfrm flipH="1">
            <a:off x="2208216" y="5876925"/>
            <a:ext cx="503237" cy="21590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7656" name="Line 8"/>
          <p:cNvSpPr>
            <a:spLocks noChangeShapeType="1"/>
          </p:cNvSpPr>
          <p:nvPr/>
        </p:nvSpPr>
        <p:spPr bwMode="auto">
          <a:xfrm flipH="1">
            <a:off x="2280083" y="3860800"/>
            <a:ext cx="503239" cy="215900"/>
          </a:xfrm>
          <a:prstGeom prst="line">
            <a:avLst/>
          </a:prstGeom>
          <a:noFill/>
          <a:ln w="5715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7657" name="Line 9"/>
          <p:cNvSpPr>
            <a:spLocks noChangeShapeType="1"/>
          </p:cNvSpPr>
          <p:nvPr/>
        </p:nvSpPr>
        <p:spPr bwMode="auto">
          <a:xfrm flipH="1">
            <a:off x="2711452" y="260350"/>
            <a:ext cx="288925" cy="287338"/>
          </a:xfrm>
          <a:prstGeom prst="line">
            <a:avLst/>
          </a:prstGeom>
          <a:noFill/>
          <a:ln w="57150">
            <a:solidFill>
              <a:schemeClr val="hlink"/>
            </a:solidFill>
            <a:round/>
            <a:headEnd/>
            <a:tailEnd type="triangle" w="med" len="me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7658" name="Line 10"/>
          <p:cNvSpPr>
            <a:spLocks noChangeShapeType="1"/>
          </p:cNvSpPr>
          <p:nvPr/>
        </p:nvSpPr>
        <p:spPr bwMode="auto">
          <a:xfrm flipV="1">
            <a:off x="1524436" y="765175"/>
            <a:ext cx="1331913"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7659" name="Line 11"/>
          <p:cNvSpPr>
            <a:spLocks noChangeShapeType="1"/>
          </p:cNvSpPr>
          <p:nvPr/>
        </p:nvSpPr>
        <p:spPr bwMode="auto">
          <a:xfrm>
            <a:off x="1524001" y="908050"/>
            <a:ext cx="3851275" cy="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7660" name="Line 12"/>
          <p:cNvSpPr>
            <a:spLocks noChangeShapeType="1"/>
          </p:cNvSpPr>
          <p:nvPr/>
        </p:nvSpPr>
        <p:spPr bwMode="auto">
          <a:xfrm>
            <a:off x="1524003" y="1844675"/>
            <a:ext cx="3924300" cy="0"/>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7661" name="Line 13"/>
          <p:cNvSpPr>
            <a:spLocks noChangeShapeType="1"/>
          </p:cNvSpPr>
          <p:nvPr/>
        </p:nvSpPr>
        <p:spPr bwMode="auto">
          <a:xfrm>
            <a:off x="1524001" y="2205038"/>
            <a:ext cx="3851275" cy="0"/>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7662" name="Line 14"/>
          <p:cNvSpPr>
            <a:spLocks noChangeShapeType="1"/>
          </p:cNvSpPr>
          <p:nvPr/>
        </p:nvSpPr>
        <p:spPr bwMode="auto">
          <a:xfrm>
            <a:off x="1524001" y="3860800"/>
            <a:ext cx="3995739" cy="0"/>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7663" name="AutoShape 15"/>
          <p:cNvSpPr>
            <a:spLocks/>
          </p:cNvSpPr>
          <p:nvPr/>
        </p:nvSpPr>
        <p:spPr bwMode="auto">
          <a:xfrm>
            <a:off x="5519739" y="837266"/>
            <a:ext cx="215900" cy="3240087"/>
          </a:xfrm>
          <a:prstGeom prst="rightBrace">
            <a:avLst>
              <a:gd name="adj1" fmla="val 125061"/>
              <a:gd name="adj2" fmla="val 50000"/>
            </a:avLst>
          </a:prstGeom>
          <a:noFill/>
          <a:ln w="3810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endParaRPr lang="fr-FR" altLang="it-IT" sz="1800" kern="0">
              <a:latin typeface="Arial" panose="020B0604020202020204" pitchFamily="34" charset="0"/>
            </a:endParaRPr>
          </a:p>
        </p:txBody>
      </p:sp>
      <p:sp>
        <p:nvSpPr>
          <p:cNvPr id="27664" name="Line 16"/>
          <p:cNvSpPr>
            <a:spLocks noChangeShapeType="1"/>
          </p:cNvSpPr>
          <p:nvPr/>
        </p:nvSpPr>
        <p:spPr bwMode="auto">
          <a:xfrm>
            <a:off x="1524003" y="5013325"/>
            <a:ext cx="39243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7665" name="Line 17"/>
          <p:cNvSpPr>
            <a:spLocks noChangeShapeType="1"/>
          </p:cNvSpPr>
          <p:nvPr/>
        </p:nvSpPr>
        <p:spPr bwMode="auto">
          <a:xfrm>
            <a:off x="1524003" y="5445125"/>
            <a:ext cx="39243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7666" name="Line 18"/>
          <p:cNvSpPr>
            <a:spLocks noChangeShapeType="1"/>
          </p:cNvSpPr>
          <p:nvPr/>
        </p:nvSpPr>
        <p:spPr bwMode="auto">
          <a:xfrm>
            <a:off x="1524003" y="6381750"/>
            <a:ext cx="39243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19" name="Rettangolo 18"/>
          <p:cNvSpPr/>
          <p:nvPr/>
        </p:nvSpPr>
        <p:spPr>
          <a:xfrm>
            <a:off x="2064186" y="260350"/>
            <a:ext cx="1800225" cy="4603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Tree>
    <p:extLst>
      <p:ext uri="{BB962C8B-B14F-4D97-AF65-F5344CB8AC3E}">
        <p14:creationId xmlns:p14="http://schemas.microsoft.com/office/powerpoint/2010/main" val="413300442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4" y="653"/>
            <a:ext cx="3946525"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836615"/>
            <a:ext cx="9144000" cy="202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0827" y="4293253"/>
            <a:ext cx="3887788" cy="2233613"/>
          </a:xfrm>
          <a:prstGeom prst="rect">
            <a:avLst/>
          </a:prstGeom>
          <a:noFill/>
          <a:ln w="57150">
            <a:solidFill>
              <a:srgbClr val="CC0000"/>
            </a:solidFill>
            <a:miter lim="800000"/>
            <a:headEnd/>
            <a:tailEnd/>
          </a:ln>
          <a:extLst>
            <a:ext uri="{909E8E84-426E-40DD-AFC4-6F175D3DCCD1}">
              <a14:hiddenFill xmlns:a14="http://schemas.microsoft.com/office/drawing/2010/main">
                <a:solidFill>
                  <a:srgbClr val="FFFFFF"/>
                </a:solidFill>
              </a14:hiddenFill>
            </a:ext>
          </a:extLst>
        </p:spPr>
      </p:pic>
      <p:sp>
        <p:nvSpPr>
          <p:cNvPr id="50181" name="Rectangle 5"/>
          <p:cNvSpPr>
            <a:spLocks noChangeArrowheads="1"/>
          </p:cNvSpPr>
          <p:nvPr/>
        </p:nvSpPr>
        <p:spPr bwMode="auto">
          <a:xfrm>
            <a:off x="1703388" y="2914906"/>
            <a:ext cx="4608512" cy="3693319"/>
          </a:xfrm>
          <a:prstGeom prst="rect">
            <a:avLst/>
          </a:prstGeom>
          <a:solidFill>
            <a:srgbClr val="FFC000"/>
          </a:solidFill>
          <a:ln w="57150">
            <a:solidFill>
              <a:schemeClr val="accent2"/>
            </a:solidFill>
            <a:miter lim="800000"/>
            <a:headEnd/>
            <a:tailEnd/>
          </a:ln>
        </p:spPr>
        <p:txBody>
          <a:bodyPr anchor="ctr">
            <a:spAutoFit/>
          </a:bodyPr>
          <a:lstStyle/>
          <a:p>
            <a:pPr>
              <a:defRPr/>
            </a:pPr>
            <a:r>
              <a:rPr lang="it-IT" b="1" kern="0" dirty="0">
                <a:solidFill>
                  <a:sysClr val="windowText" lastClr="000000"/>
                </a:solidFill>
                <a:effectLst>
                  <a:outerShdw blurRad="38100" dist="38100" dir="2700000" algn="tl">
                    <a:srgbClr val="C0C0C0"/>
                  </a:outerShdw>
                </a:effectLst>
                <a:latin typeface="Calibri" pitchFamily="34" charset="0"/>
              </a:rPr>
              <a:t>Tumor </a:t>
            </a:r>
            <a:r>
              <a:rPr lang="it-IT" b="1" kern="0" dirty="0" err="1">
                <a:solidFill>
                  <a:sysClr val="windowText" lastClr="000000"/>
                </a:solidFill>
                <a:effectLst>
                  <a:outerShdw blurRad="38100" dist="38100" dir="2700000" algn="tl">
                    <a:srgbClr val="C0C0C0"/>
                  </a:outerShdw>
                </a:effectLst>
                <a:latin typeface="Calibri" pitchFamily="34" charset="0"/>
              </a:rPr>
              <a:t>development</a:t>
            </a:r>
            <a:r>
              <a:rPr lang="it-IT" b="1" kern="0" dirty="0">
                <a:solidFill>
                  <a:sysClr val="windowText" lastClr="000000"/>
                </a:solidFill>
                <a:effectLst>
                  <a:outerShdw blurRad="38100" dist="38100" dir="2700000" algn="tl">
                    <a:srgbClr val="C0C0C0"/>
                  </a:outerShdw>
                </a:effectLst>
                <a:latin typeface="Calibri" pitchFamily="34" charset="0"/>
              </a:rPr>
              <a:t> </a:t>
            </a:r>
            <a:r>
              <a:rPr lang="it-IT" b="1" kern="0" dirty="0" err="1">
                <a:solidFill>
                  <a:sysClr val="windowText" lastClr="000000"/>
                </a:solidFill>
                <a:effectLst>
                  <a:outerShdw blurRad="38100" dist="38100" dir="2700000" algn="tl">
                    <a:srgbClr val="C0C0C0"/>
                  </a:outerShdw>
                </a:effectLst>
                <a:latin typeface="Calibri" pitchFamily="34" charset="0"/>
              </a:rPr>
              <a:t>proceeds</a:t>
            </a:r>
            <a:r>
              <a:rPr lang="it-IT" b="1" kern="0" dirty="0">
                <a:solidFill>
                  <a:sysClr val="windowText" lastClr="000000"/>
                </a:solidFill>
                <a:effectLst>
                  <a:outerShdw blurRad="38100" dist="38100" dir="2700000" algn="tl">
                    <a:srgbClr val="C0C0C0"/>
                  </a:outerShdw>
                </a:effectLst>
                <a:latin typeface="Calibri" pitchFamily="34" charset="0"/>
              </a:rPr>
              <a:t> via a </a:t>
            </a:r>
            <a:r>
              <a:rPr lang="it-IT" b="1" kern="0" dirty="0" err="1">
                <a:solidFill>
                  <a:sysClr val="windowText" lastClr="000000"/>
                </a:solidFill>
                <a:effectLst>
                  <a:outerShdw blurRad="38100" dist="38100" dir="2700000" algn="tl">
                    <a:srgbClr val="C0C0C0"/>
                  </a:outerShdw>
                </a:effectLst>
                <a:latin typeface="Calibri" pitchFamily="34" charset="0"/>
              </a:rPr>
              <a:t>process</a:t>
            </a:r>
            <a:r>
              <a:rPr lang="it-IT" b="1" kern="0" dirty="0">
                <a:solidFill>
                  <a:sysClr val="windowText" lastClr="000000"/>
                </a:solidFill>
                <a:effectLst>
                  <a:outerShdw blurRad="38100" dist="38100" dir="2700000" algn="tl">
                    <a:srgbClr val="C0C0C0"/>
                  </a:outerShdw>
                </a:effectLst>
                <a:latin typeface="Calibri" pitchFamily="34" charset="0"/>
              </a:rPr>
              <a:t> </a:t>
            </a:r>
            <a:r>
              <a:rPr lang="it-IT" b="1" kern="0" dirty="0" err="1">
                <a:solidFill>
                  <a:sysClr val="windowText" lastClr="000000"/>
                </a:solidFill>
                <a:effectLst>
                  <a:outerShdw blurRad="38100" dist="38100" dir="2700000" algn="tl">
                    <a:srgbClr val="000000">
                      <a:alpha val="43137"/>
                    </a:srgbClr>
                  </a:outerShdw>
                </a:effectLst>
                <a:latin typeface="Calibri" pitchFamily="34" charset="0"/>
              </a:rPr>
              <a:t>formally</a:t>
            </a:r>
            <a:r>
              <a:rPr lang="it-IT" b="1" kern="0" dirty="0">
                <a:solidFill>
                  <a:sysClr val="windowText" lastClr="000000"/>
                </a:solidFill>
                <a:effectLst>
                  <a:outerShdw blurRad="38100" dist="38100" dir="2700000" algn="tl">
                    <a:srgbClr val="000000">
                      <a:alpha val="43137"/>
                    </a:srgbClr>
                  </a:outerShdw>
                </a:effectLst>
                <a:latin typeface="Calibri" pitchFamily="34" charset="0"/>
              </a:rPr>
              <a:t>  </a:t>
            </a:r>
            <a:r>
              <a:rPr lang="it-IT" b="1" u="sng" kern="0" dirty="0" err="1">
                <a:solidFill>
                  <a:sysClr val="windowText" lastClr="000000"/>
                </a:solidFill>
                <a:effectLst>
                  <a:outerShdw blurRad="38100" dist="38100" dir="2700000" algn="tl">
                    <a:srgbClr val="000000">
                      <a:alpha val="43137"/>
                    </a:srgbClr>
                  </a:outerShdw>
                </a:effectLst>
                <a:highlight>
                  <a:srgbClr val="FFFF00"/>
                </a:highlight>
                <a:latin typeface="Calibri" pitchFamily="34" charset="0"/>
              </a:rPr>
              <a:t>analogous</a:t>
            </a:r>
            <a:r>
              <a:rPr lang="it-IT" b="1" u="sng" kern="0" dirty="0">
                <a:solidFill>
                  <a:sysClr val="windowText" lastClr="000000"/>
                </a:solidFill>
                <a:effectLst>
                  <a:outerShdw blurRad="38100" dist="38100" dir="2700000" algn="tl">
                    <a:srgbClr val="000000">
                      <a:alpha val="43137"/>
                    </a:srgbClr>
                  </a:outerShdw>
                </a:effectLst>
                <a:highlight>
                  <a:srgbClr val="FFFF00"/>
                </a:highlight>
                <a:latin typeface="Calibri" pitchFamily="34" charset="0"/>
              </a:rPr>
              <a:t> to </a:t>
            </a:r>
            <a:r>
              <a:rPr lang="it-IT" b="1" u="sng" kern="0" dirty="0" err="1">
                <a:solidFill>
                  <a:sysClr val="windowText" lastClr="000000"/>
                </a:solidFill>
                <a:effectLst>
                  <a:outerShdw blurRad="38100" dist="38100" dir="2700000" algn="tl">
                    <a:srgbClr val="000000">
                      <a:alpha val="43137"/>
                    </a:srgbClr>
                  </a:outerShdw>
                </a:effectLst>
                <a:highlight>
                  <a:srgbClr val="FFFF00"/>
                </a:highlight>
                <a:latin typeface="Calibri" pitchFamily="34" charset="0"/>
              </a:rPr>
              <a:t>Darwinian</a:t>
            </a:r>
            <a:r>
              <a:rPr lang="it-IT" b="1" u="sng" kern="0" dirty="0">
                <a:solidFill>
                  <a:sysClr val="windowText" lastClr="000000"/>
                </a:solidFill>
                <a:effectLst>
                  <a:outerShdw blurRad="38100" dist="38100" dir="2700000" algn="tl">
                    <a:srgbClr val="000000">
                      <a:alpha val="43137"/>
                    </a:srgbClr>
                  </a:outerShdw>
                </a:effectLst>
                <a:highlight>
                  <a:srgbClr val="FFFF00"/>
                </a:highlight>
                <a:latin typeface="Calibri" pitchFamily="34" charset="0"/>
              </a:rPr>
              <a:t> </a:t>
            </a:r>
            <a:r>
              <a:rPr lang="it-IT" b="1" u="sng" kern="0" dirty="0" err="1">
                <a:solidFill>
                  <a:sysClr val="windowText" lastClr="000000"/>
                </a:solidFill>
                <a:effectLst>
                  <a:outerShdw blurRad="38100" dist="38100" dir="2700000" algn="tl">
                    <a:srgbClr val="000000">
                      <a:alpha val="43137"/>
                    </a:srgbClr>
                  </a:outerShdw>
                </a:effectLst>
                <a:highlight>
                  <a:srgbClr val="FFFF00"/>
                </a:highlight>
                <a:latin typeface="Calibri" pitchFamily="34" charset="0"/>
              </a:rPr>
              <a:t>evolution</a:t>
            </a:r>
            <a:r>
              <a:rPr lang="it-IT" b="1" u="sng" kern="0" dirty="0">
                <a:solidFill>
                  <a:sysClr val="windowText" lastClr="000000"/>
                </a:solidFill>
                <a:effectLst>
                  <a:outerShdw blurRad="38100" dist="38100" dir="2700000" algn="tl">
                    <a:srgbClr val="C0C0C0"/>
                  </a:outerShdw>
                </a:effectLst>
                <a:highlight>
                  <a:srgbClr val="FFFF00"/>
                </a:highlight>
                <a:latin typeface="Calibri" pitchFamily="34" charset="0"/>
              </a:rPr>
              <a:t>, </a:t>
            </a:r>
            <a:r>
              <a:rPr lang="it-IT" b="1" u="sng" kern="0" dirty="0">
                <a:solidFill>
                  <a:sysClr val="windowText" lastClr="000000"/>
                </a:solidFill>
                <a:effectLst>
                  <a:outerShdw blurRad="38100" dist="38100" dir="2700000" algn="tl">
                    <a:srgbClr val="C0C0C0"/>
                  </a:outerShdw>
                </a:effectLst>
                <a:latin typeface="Calibri" pitchFamily="34" charset="0"/>
              </a:rPr>
              <a:t/>
            </a:r>
            <a:br>
              <a:rPr lang="it-IT" b="1" u="sng" kern="0" dirty="0">
                <a:solidFill>
                  <a:sysClr val="windowText" lastClr="000000"/>
                </a:solidFill>
                <a:effectLst>
                  <a:outerShdw blurRad="38100" dist="38100" dir="2700000" algn="tl">
                    <a:srgbClr val="C0C0C0"/>
                  </a:outerShdw>
                </a:effectLst>
                <a:latin typeface="Calibri" pitchFamily="34" charset="0"/>
              </a:rPr>
            </a:br>
            <a:r>
              <a:rPr lang="it-IT" b="1" kern="0" dirty="0">
                <a:solidFill>
                  <a:sysClr val="windowText" lastClr="000000"/>
                </a:solidFill>
                <a:effectLst>
                  <a:outerShdw blurRad="38100" dist="38100" dir="2700000" algn="tl">
                    <a:srgbClr val="C0C0C0"/>
                  </a:outerShdw>
                </a:effectLst>
                <a:latin typeface="Calibri" pitchFamily="34" charset="0"/>
              </a:rPr>
              <a:t>in </a:t>
            </a:r>
            <a:r>
              <a:rPr lang="it-IT" b="1" kern="0" dirty="0" err="1">
                <a:solidFill>
                  <a:sysClr val="windowText" lastClr="000000"/>
                </a:solidFill>
                <a:effectLst>
                  <a:outerShdw blurRad="38100" dist="38100" dir="2700000" algn="tl">
                    <a:srgbClr val="C0C0C0"/>
                  </a:outerShdw>
                </a:effectLst>
                <a:latin typeface="Calibri" pitchFamily="34" charset="0"/>
              </a:rPr>
              <a:t>which</a:t>
            </a:r>
            <a:r>
              <a:rPr lang="it-IT" b="1" kern="0" dirty="0">
                <a:solidFill>
                  <a:sysClr val="windowText" lastClr="000000"/>
                </a:solidFill>
                <a:effectLst>
                  <a:outerShdw blurRad="38100" dist="38100" dir="2700000" algn="tl">
                    <a:srgbClr val="C0C0C0"/>
                  </a:outerShdw>
                </a:effectLst>
                <a:latin typeface="Calibri" pitchFamily="34" charset="0"/>
              </a:rPr>
              <a:t> a </a:t>
            </a:r>
            <a:r>
              <a:rPr lang="it-IT" b="1" u="sng" kern="0" dirty="0" err="1">
                <a:solidFill>
                  <a:sysClr val="windowText" lastClr="000000"/>
                </a:solidFill>
                <a:latin typeface="Calibri" pitchFamily="34" charset="0"/>
              </a:rPr>
              <a:t>succession</a:t>
            </a:r>
            <a:r>
              <a:rPr lang="it-IT" b="1" u="sng" kern="0" dirty="0">
                <a:solidFill>
                  <a:sysClr val="windowText" lastClr="000000"/>
                </a:solidFill>
                <a:latin typeface="Calibri" pitchFamily="34" charset="0"/>
              </a:rPr>
              <a:t> </a:t>
            </a:r>
            <a:r>
              <a:rPr lang="it-IT" b="1" u="sng" kern="0" dirty="0" err="1">
                <a:solidFill>
                  <a:sysClr val="windowText" lastClr="000000"/>
                </a:solidFill>
                <a:latin typeface="Calibri" pitchFamily="34" charset="0"/>
              </a:rPr>
              <a:t>of</a:t>
            </a:r>
            <a:r>
              <a:rPr lang="it-IT" b="1" u="sng" kern="0" dirty="0">
                <a:solidFill>
                  <a:sysClr val="windowText" lastClr="000000"/>
                </a:solidFill>
                <a:latin typeface="Calibri" pitchFamily="34" charset="0"/>
              </a:rPr>
              <a:t> </a:t>
            </a:r>
            <a:r>
              <a:rPr lang="it-IT" b="1" u="sng" kern="0" dirty="0" err="1">
                <a:solidFill>
                  <a:sysClr val="windowText" lastClr="000000"/>
                </a:solidFill>
                <a:latin typeface="Calibri" pitchFamily="34" charset="0"/>
              </a:rPr>
              <a:t>stochastic</a:t>
            </a:r>
            <a:r>
              <a:rPr lang="it-IT" b="1" u="sng" kern="0" dirty="0">
                <a:solidFill>
                  <a:sysClr val="windowText" lastClr="000000"/>
                </a:solidFill>
                <a:latin typeface="Calibri" pitchFamily="34" charset="0"/>
              </a:rPr>
              <a:t> </a:t>
            </a:r>
            <a:r>
              <a:rPr lang="it-IT" b="1" u="sng" kern="0" dirty="0" err="1">
                <a:solidFill>
                  <a:sysClr val="windowText" lastClr="000000"/>
                </a:solidFill>
                <a:latin typeface="Calibri" pitchFamily="34" charset="0"/>
              </a:rPr>
              <a:t>mutations</a:t>
            </a:r>
            <a:r>
              <a:rPr lang="it-IT" u="sng" kern="0" dirty="0">
                <a:solidFill>
                  <a:sysClr val="windowText" lastClr="000000"/>
                </a:solidFill>
                <a:latin typeface="Calibri" pitchFamily="34" charset="0"/>
              </a:rPr>
              <a:t>, </a:t>
            </a:r>
            <a:br>
              <a:rPr lang="it-IT" u="sng" kern="0" dirty="0">
                <a:solidFill>
                  <a:sysClr val="windowText" lastClr="000000"/>
                </a:solidFill>
                <a:latin typeface="Calibri" pitchFamily="34" charset="0"/>
              </a:rPr>
            </a:br>
            <a:r>
              <a:rPr lang="it-IT" u="sng" kern="0" dirty="0" err="1">
                <a:solidFill>
                  <a:sysClr val="windowText" lastClr="000000"/>
                </a:solidFill>
                <a:latin typeface="Calibri" pitchFamily="34" charset="0"/>
              </a:rPr>
              <a:t>each</a:t>
            </a:r>
            <a:r>
              <a:rPr lang="it-IT" u="sng" kern="0" dirty="0">
                <a:solidFill>
                  <a:sysClr val="windowText" lastClr="000000"/>
                </a:solidFill>
                <a:latin typeface="Calibri" pitchFamily="34" charset="0"/>
              </a:rPr>
              <a:t> </a:t>
            </a:r>
            <a:r>
              <a:rPr lang="it-IT" u="sng" kern="0" dirty="0" err="1">
                <a:solidFill>
                  <a:sysClr val="windowText" lastClr="000000"/>
                </a:solidFill>
                <a:highlight>
                  <a:srgbClr val="FFFF00"/>
                </a:highlight>
                <a:latin typeface="Calibri" pitchFamily="34" charset="0"/>
              </a:rPr>
              <a:t>conferring</a:t>
            </a:r>
            <a:r>
              <a:rPr lang="it-IT" u="sng" kern="0" dirty="0">
                <a:solidFill>
                  <a:sysClr val="windowText" lastClr="000000"/>
                </a:solidFill>
                <a:highlight>
                  <a:srgbClr val="FFFF00"/>
                </a:highlight>
                <a:latin typeface="Calibri" pitchFamily="34" charset="0"/>
              </a:rPr>
              <a:t> </a:t>
            </a:r>
            <a:r>
              <a:rPr lang="it-IT" u="sng" kern="0" dirty="0" err="1">
                <a:solidFill>
                  <a:sysClr val="windowText" lastClr="000000"/>
                </a:solidFill>
                <a:highlight>
                  <a:srgbClr val="FFFF00"/>
                </a:highlight>
                <a:latin typeface="Calibri" pitchFamily="34" charset="0"/>
              </a:rPr>
              <a:t>one</a:t>
            </a:r>
            <a:r>
              <a:rPr lang="it-IT" u="sng" kern="0" dirty="0">
                <a:solidFill>
                  <a:sysClr val="windowText" lastClr="000000"/>
                </a:solidFill>
                <a:highlight>
                  <a:srgbClr val="FFFF00"/>
                </a:highlight>
                <a:latin typeface="Calibri" pitchFamily="34" charset="0"/>
              </a:rPr>
              <a:t> or </a:t>
            </a:r>
            <a:r>
              <a:rPr lang="it-IT" u="sng" kern="0" dirty="0" err="1">
                <a:solidFill>
                  <a:sysClr val="windowText" lastClr="000000"/>
                </a:solidFill>
                <a:highlight>
                  <a:srgbClr val="FFFF00"/>
                </a:highlight>
                <a:latin typeface="Calibri" pitchFamily="34" charset="0"/>
              </a:rPr>
              <a:t>another</a:t>
            </a:r>
            <a:r>
              <a:rPr lang="it-IT" u="sng" kern="0" dirty="0">
                <a:solidFill>
                  <a:sysClr val="windowText" lastClr="000000"/>
                </a:solidFill>
                <a:highlight>
                  <a:srgbClr val="FFFF00"/>
                </a:highlight>
                <a:latin typeface="Calibri" pitchFamily="34" charset="0"/>
              </a:rPr>
              <a:t> </a:t>
            </a:r>
            <a:r>
              <a:rPr lang="it-IT" u="sng" kern="0" dirty="0" err="1">
                <a:solidFill>
                  <a:sysClr val="windowText" lastClr="000000"/>
                </a:solidFill>
                <a:highlight>
                  <a:srgbClr val="FFFF00"/>
                </a:highlight>
                <a:latin typeface="Calibri" pitchFamily="34" charset="0"/>
              </a:rPr>
              <a:t>type</a:t>
            </a:r>
            <a:r>
              <a:rPr lang="it-IT" u="sng" kern="0" dirty="0">
                <a:solidFill>
                  <a:sysClr val="windowText" lastClr="000000"/>
                </a:solidFill>
                <a:highlight>
                  <a:srgbClr val="FFFF00"/>
                </a:highlight>
                <a:latin typeface="Calibri" pitchFamily="34" charset="0"/>
              </a:rPr>
              <a:t> </a:t>
            </a:r>
            <a:r>
              <a:rPr lang="it-IT" u="sng" kern="0" dirty="0" err="1">
                <a:solidFill>
                  <a:sysClr val="windowText" lastClr="000000"/>
                </a:solidFill>
                <a:highlight>
                  <a:srgbClr val="FFFF00"/>
                </a:highlight>
                <a:latin typeface="Calibri" pitchFamily="34" charset="0"/>
              </a:rPr>
              <a:t>of</a:t>
            </a:r>
            <a:r>
              <a:rPr lang="it-IT" u="sng" kern="0" dirty="0">
                <a:solidFill>
                  <a:sysClr val="windowText" lastClr="000000"/>
                </a:solidFill>
                <a:highlight>
                  <a:srgbClr val="FFFF00"/>
                </a:highlight>
                <a:latin typeface="Calibri" pitchFamily="34" charset="0"/>
              </a:rPr>
              <a:t> </a:t>
            </a:r>
            <a:r>
              <a:rPr lang="it-IT" b="1" u="sng" kern="0" dirty="0" err="1">
                <a:solidFill>
                  <a:sysClr val="windowText" lastClr="000000"/>
                </a:solidFill>
                <a:highlight>
                  <a:srgbClr val="FFFF00"/>
                </a:highlight>
                <a:latin typeface="Calibri" pitchFamily="34" charset="0"/>
              </a:rPr>
              <a:t>growth</a:t>
            </a:r>
            <a:r>
              <a:rPr lang="it-IT" b="1" u="sng" kern="0" dirty="0">
                <a:solidFill>
                  <a:sysClr val="windowText" lastClr="000000"/>
                </a:solidFill>
                <a:highlight>
                  <a:srgbClr val="FFFF00"/>
                </a:highlight>
                <a:latin typeface="Calibri" pitchFamily="34" charset="0"/>
              </a:rPr>
              <a:t> </a:t>
            </a:r>
            <a:r>
              <a:rPr lang="it-IT" b="1" u="sng" kern="0" dirty="0" err="1">
                <a:solidFill>
                  <a:sysClr val="windowText" lastClr="000000"/>
                </a:solidFill>
                <a:highlight>
                  <a:srgbClr val="FFFF00"/>
                </a:highlight>
                <a:latin typeface="Calibri" pitchFamily="34" charset="0"/>
              </a:rPr>
              <a:t>advantage</a:t>
            </a:r>
            <a:r>
              <a:rPr lang="it-IT" kern="0" dirty="0">
                <a:solidFill>
                  <a:sysClr val="windowText" lastClr="000000"/>
                </a:solidFill>
                <a:latin typeface="Calibri" pitchFamily="34" charset="0"/>
              </a:rPr>
              <a:t>, </a:t>
            </a:r>
            <a:r>
              <a:rPr lang="it-IT" kern="0" dirty="0" err="1">
                <a:solidFill>
                  <a:srgbClr val="C00000"/>
                </a:solidFill>
                <a:latin typeface="Calibri" pitchFamily="34" charset="0"/>
              </a:rPr>
              <a:t>l</a:t>
            </a:r>
            <a:r>
              <a:rPr lang="it-IT" kern="0" dirty="0" err="1">
                <a:solidFill>
                  <a:sysClr val="windowText" lastClr="000000"/>
                </a:solidFill>
                <a:latin typeface="Calibri" pitchFamily="34" charset="0"/>
              </a:rPr>
              <a:t>eads</a:t>
            </a:r>
            <a:r>
              <a:rPr lang="it-IT" kern="0" dirty="0">
                <a:solidFill>
                  <a:sysClr val="windowText" lastClr="000000"/>
                </a:solidFill>
                <a:latin typeface="Calibri" pitchFamily="34" charset="0"/>
              </a:rPr>
              <a:t> to the progressive </a:t>
            </a:r>
            <a:r>
              <a:rPr lang="it-IT" kern="0" dirty="0" err="1">
                <a:solidFill>
                  <a:sysClr val="windowText" lastClr="000000"/>
                </a:solidFill>
                <a:latin typeface="Calibri" pitchFamily="34" charset="0"/>
              </a:rPr>
              <a:t>conversion</a:t>
            </a:r>
            <a:r>
              <a:rPr lang="it-IT" kern="0" dirty="0">
                <a:solidFill>
                  <a:sysClr val="windowText" lastClr="000000"/>
                </a:solidFill>
                <a:latin typeface="Calibri" pitchFamily="34" charset="0"/>
              </a:rPr>
              <a:t> </a:t>
            </a:r>
            <a:r>
              <a:rPr lang="it-IT" kern="0" dirty="0" err="1">
                <a:solidFill>
                  <a:sysClr val="windowText" lastClr="000000"/>
                </a:solidFill>
                <a:latin typeface="Calibri" pitchFamily="34" charset="0"/>
              </a:rPr>
              <a:t>of</a:t>
            </a:r>
            <a:r>
              <a:rPr lang="it-IT" kern="0" dirty="0">
                <a:solidFill>
                  <a:sysClr val="windowText" lastClr="000000"/>
                </a:solidFill>
                <a:latin typeface="Calibri" pitchFamily="34" charset="0"/>
              </a:rPr>
              <a:t> </a:t>
            </a:r>
            <a:r>
              <a:rPr lang="it-IT" kern="0" dirty="0" err="1">
                <a:solidFill>
                  <a:sysClr val="windowText" lastClr="000000"/>
                </a:solidFill>
                <a:latin typeface="Calibri" pitchFamily="34" charset="0"/>
              </a:rPr>
              <a:t>normal</a:t>
            </a:r>
            <a:r>
              <a:rPr lang="it-IT" kern="0" dirty="0">
                <a:solidFill>
                  <a:sysClr val="windowText" lastClr="000000"/>
                </a:solidFill>
                <a:latin typeface="Calibri" pitchFamily="34" charset="0"/>
              </a:rPr>
              <a:t> </a:t>
            </a:r>
            <a:r>
              <a:rPr lang="it-IT" kern="0" dirty="0" err="1">
                <a:solidFill>
                  <a:sysClr val="windowText" lastClr="000000"/>
                </a:solidFill>
                <a:latin typeface="Calibri" pitchFamily="34" charset="0"/>
              </a:rPr>
              <a:t>human</a:t>
            </a:r>
            <a:r>
              <a:rPr lang="it-IT" kern="0" dirty="0">
                <a:solidFill>
                  <a:sysClr val="windowText" lastClr="000000"/>
                </a:solidFill>
                <a:latin typeface="Calibri" pitchFamily="34" charset="0"/>
              </a:rPr>
              <a:t> </a:t>
            </a:r>
            <a:r>
              <a:rPr lang="it-IT" kern="0" dirty="0" err="1">
                <a:solidFill>
                  <a:sysClr val="windowText" lastClr="000000"/>
                </a:solidFill>
                <a:latin typeface="Calibri" pitchFamily="34" charset="0"/>
              </a:rPr>
              <a:t>cells</a:t>
            </a:r>
            <a:r>
              <a:rPr lang="it-IT" kern="0" dirty="0">
                <a:solidFill>
                  <a:sysClr val="windowText" lastClr="000000"/>
                </a:solidFill>
                <a:latin typeface="Calibri" pitchFamily="34" charset="0"/>
              </a:rPr>
              <a:t> </a:t>
            </a:r>
            <a:r>
              <a:rPr lang="it-IT" kern="0" dirty="0" err="1">
                <a:solidFill>
                  <a:sysClr val="windowText" lastClr="000000"/>
                </a:solidFill>
                <a:latin typeface="Calibri" pitchFamily="34" charset="0"/>
              </a:rPr>
              <a:t>into</a:t>
            </a:r>
            <a:r>
              <a:rPr lang="it-IT" kern="0" dirty="0">
                <a:solidFill>
                  <a:sysClr val="windowText" lastClr="000000"/>
                </a:solidFill>
                <a:latin typeface="Calibri" pitchFamily="34" charset="0"/>
              </a:rPr>
              <a:t> </a:t>
            </a:r>
            <a:r>
              <a:rPr lang="it-IT" kern="0" dirty="0" err="1">
                <a:solidFill>
                  <a:sysClr val="windowText" lastClr="000000"/>
                </a:solidFill>
                <a:latin typeface="Calibri" pitchFamily="34" charset="0"/>
              </a:rPr>
              <a:t>CA-cells…</a:t>
            </a:r>
            <a:r>
              <a:rPr lang="it-IT" kern="0" dirty="0">
                <a:solidFill>
                  <a:sysClr val="windowText" lastClr="000000"/>
                </a:solidFill>
                <a:latin typeface="Calibri" pitchFamily="34" charset="0"/>
              </a:rPr>
              <a:t> </a:t>
            </a:r>
            <a:br>
              <a:rPr lang="it-IT" kern="0" dirty="0">
                <a:solidFill>
                  <a:sysClr val="windowText" lastClr="000000"/>
                </a:solidFill>
                <a:latin typeface="Calibri" pitchFamily="34" charset="0"/>
              </a:rPr>
            </a:br>
            <a:endParaRPr lang="it-IT" kern="0" dirty="0">
              <a:solidFill>
                <a:sysClr val="windowText" lastClr="000000"/>
              </a:solidFill>
              <a:latin typeface="Calibri" pitchFamily="34" charset="0"/>
            </a:endParaRPr>
          </a:p>
          <a:p>
            <a:pPr>
              <a:defRPr/>
            </a:pPr>
            <a:r>
              <a:rPr lang="it-IT" b="1" kern="0" dirty="0" err="1">
                <a:solidFill>
                  <a:sysClr val="windowText" lastClr="000000"/>
                </a:solidFill>
                <a:latin typeface="Calibri" pitchFamily="34" charset="0"/>
              </a:rPr>
              <a:t>CA-cells</a:t>
            </a:r>
            <a:r>
              <a:rPr lang="it-IT" b="1" kern="0" dirty="0">
                <a:solidFill>
                  <a:sysClr val="windowText" lastClr="000000"/>
                </a:solidFill>
                <a:latin typeface="Calibri" pitchFamily="34" charset="0"/>
              </a:rPr>
              <a:t> </a:t>
            </a:r>
            <a:r>
              <a:rPr lang="it-IT" b="1" kern="0" dirty="0" err="1">
                <a:solidFill>
                  <a:sysClr val="windowText" lastClr="000000"/>
                </a:solidFill>
                <a:latin typeface="Calibri" pitchFamily="34" charset="0"/>
              </a:rPr>
              <a:t>have</a:t>
            </a:r>
            <a:r>
              <a:rPr lang="it-IT" b="1" kern="0" dirty="0">
                <a:solidFill>
                  <a:sysClr val="windowText" lastClr="000000"/>
                </a:solidFill>
                <a:latin typeface="Calibri" pitchFamily="34" charset="0"/>
              </a:rPr>
              <a:t> </a:t>
            </a:r>
            <a:r>
              <a:rPr lang="it-IT" b="1" u="sng" kern="0" dirty="0" err="1">
                <a:solidFill>
                  <a:sysClr val="windowText" lastClr="000000"/>
                </a:solidFill>
                <a:latin typeface="Calibri" pitchFamily="34" charset="0"/>
              </a:rPr>
              <a:t>defects</a:t>
            </a:r>
            <a:r>
              <a:rPr lang="it-IT" b="1" u="sng" kern="0" dirty="0">
                <a:solidFill>
                  <a:sysClr val="windowText" lastClr="000000"/>
                </a:solidFill>
                <a:latin typeface="Calibri" pitchFamily="34" charset="0"/>
              </a:rPr>
              <a:t> in </a:t>
            </a:r>
            <a:r>
              <a:rPr lang="it-IT" b="1" u="sng" kern="0" dirty="0" err="1">
                <a:solidFill>
                  <a:sysClr val="windowText" lastClr="000000"/>
                </a:solidFill>
                <a:latin typeface="Calibri" pitchFamily="34" charset="0"/>
              </a:rPr>
              <a:t>regulatory</a:t>
            </a:r>
            <a:r>
              <a:rPr lang="it-IT" b="1" u="sng" kern="0" dirty="0">
                <a:solidFill>
                  <a:sysClr val="windowText" lastClr="000000"/>
                </a:solidFill>
                <a:latin typeface="Calibri" pitchFamily="34" charset="0"/>
              </a:rPr>
              <a:t> </a:t>
            </a:r>
            <a:r>
              <a:rPr lang="it-IT" b="1" u="sng" kern="0" dirty="0" err="1">
                <a:solidFill>
                  <a:sysClr val="windowText" lastClr="000000"/>
                </a:solidFill>
                <a:latin typeface="Calibri" pitchFamily="34" charset="0"/>
              </a:rPr>
              <a:t>circuits</a:t>
            </a:r>
            <a:r>
              <a:rPr lang="it-IT" b="1" u="sng" kern="0" dirty="0">
                <a:solidFill>
                  <a:sysClr val="windowText" lastClr="000000"/>
                </a:solidFill>
                <a:latin typeface="Calibri" pitchFamily="34" charset="0"/>
              </a:rPr>
              <a:t> </a:t>
            </a:r>
            <a:r>
              <a:rPr lang="it-IT" b="1" u="sng" kern="0" dirty="0" err="1">
                <a:solidFill>
                  <a:sysClr val="windowText" lastClr="000000"/>
                </a:solidFill>
                <a:latin typeface="Calibri" pitchFamily="34" charset="0"/>
              </a:rPr>
              <a:t>that</a:t>
            </a:r>
            <a:r>
              <a:rPr lang="it-IT" b="1" u="sng" kern="0" dirty="0">
                <a:solidFill>
                  <a:sysClr val="windowText" lastClr="000000"/>
                </a:solidFill>
                <a:latin typeface="Calibri" pitchFamily="34" charset="0"/>
              </a:rPr>
              <a:t> </a:t>
            </a:r>
            <a:r>
              <a:rPr lang="it-IT" b="1" u="sng" kern="0" dirty="0" err="1">
                <a:solidFill>
                  <a:sysClr val="windowText" lastClr="000000"/>
                </a:solidFill>
                <a:latin typeface="Calibri" pitchFamily="34" charset="0"/>
              </a:rPr>
              <a:t>govern</a:t>
            </a:r>
            <a:r>
              <a:rPr lang="it-IT" b="1" u="sng" kern="0" dirty="0">
                <a:solidFill>
                  <a:sysClr val="windowText" lastClr="000000"/>
                </a:solidFill>
                <a:latin typeface="Calibri" pitchFamily="34" charset="0"/>
              </a:rPr>
              <a:t> </a:t>
            </a:r>
            <a:r>
              <a:rPr lang="it-IT" b="1" u="sng" kern="0" dirty="0" err="1">
                <a:solidFill>
                  <a:sysClr val="windowText" lastClr="000000"/>
                </a:solidFill>
                <a:latin typeface="Calibri" pitchFamily="34" charset="0"/>
              </a:rPr>
              <a:t>normal</a:t>
            </a:r>
            <a:r>
              <a:rPr lang="it-IT" b="1" u="sng" kern="0" dirty="0">
                <a:solidFill>
                  <a:sysClr val="windowText" lastClr="000000"/>
                </a:solidFill>
                <a:latin typeface="Calibri" pitchFamily="34" charset="0"/>
              </a:rPr>
              <a:t> </a:t>
            </a:r>
            <a:r>
              <a:rPr lang="it-IT" b="1" u="sng" kern="0" dirty="0" err="1">
                <a:solidFill>
                  <a:sysClr val="windowText" lastClr="000000"/>
                </a:solidFill>
                <a:latin typeface="Calibri" pitchFamily="34" charset="0"/>
              </a:rPr>
              <a:t>cell</a:t>
            </a:r>
            <a:r>
              <a:rPr lang="it-IT" b="1" u="sng" kern="0" dirty="0">
                <a:solidFill>
                  <a:sysClr val="windowText" lastClr="000000"/>
                </a:solidFill>
                <a:latin typeface="Calibri" pitchFamily="34" charset="0"/>
              </a:rPr>
              <a:t> </a:t>
            </a:r>
            <a:r>
              <a:rPr lang="it-IT" b="1" u="sng" kern="0" dirty="0" err="1">
                <a:solidFill>
                  <a:sysClr val="windowText" lastClr="000000"/>
                </a:solidFill>
                <a:latin typeface="Calibri" pitchFamily="34" charset="0"/>
              </a:rPr>
              <a:t>proliferation</a:t>
            </a:r>
            <a:r>
              <a:rPr lang="it-IT" b="1" u="sng" kern="0" dirty="0">
                <a:solidFill>
                  <a:sysClr val="windowText" lastClr="000000"/>
                </a:solidFill>
                <a:latin typeface="Calibri" pitchFamily="34" charset="0"/>
              </a:rPr>
              <a:t> and </a:t>
            </a:r>
            <a:r>
              <a:rPr lang="it-IT" b="1" u="sng" kern="0" dirty="0" err="1">
                <a:solidFill>
                  <a:sysClr val="windowText" lastClr="000000"/>
                </a:solidFill>
                <a:latin typeface="Calibri" pitchFamily="34" charset="0"/>
              </a:rPr>
              <a:t>homeostasis</a:t>
            </a:r>
            <a:r>
              <a:rPr lang="it-IT" kern="0" dirty="0" err="1">
                <a:solidFill>
                  <a:sysClr val="windowText" lastClr="000000"/>
                </a:solidFill>
                <a:latin typeface="Calibri" pitchFamily="34" charset="0"/>
              </a:rPr>
              <a:t>…</a:t>
            </a:r>
            <a:r>
              <a:rPr lang="it-IT" kern="0" dirty="0">
                <a:solidFill>
                  <a:sysClr val="windowText" lastClr="000000"/>
                </a:solidFill>
                <a:latin typeface="Calibri" pitchFamily="34" charset="0"/>
              </a:rPr>
              <a:t> the </a:t>
            </a:r>
            <a:r>
              <a:rPr lang="it-IT" kern="0" dirty="0" err="1">
                <a:solidFill>
                  <a:sysClr val="windowText" lastClr="000000"/>
                </a:solidFill>
                <a:latin typeface="Calibri" pitchFamily="34" charset="0"/>
              </a:rPr>
              <a:t>vast</a:t>
            </a:r>
            <a:r>
              <a:rPr lang="it-IT" kern="0" dirty="0">
                <a:solidFill>
                  <a:sysClr val="windowText" lastClr="000000"/>
                </a:solidFill>
                <a:latin typeface="Calibri" pitchFamily="34" charset="0"/>
              </a:rPr>
              <a:t> </a:t>
            </a:r>
            <a:r>
              <a:rPr lang="it-IT" kern="0" dirty="0" err="1">
                <a:solidFill>
                  <a:sysClr val="windowText" lastClr="000000"/>
                </a:solidFill>
                <a:latin typeface="Calibri" pitchFamily="34" charset="0"/>
              </a:rPr>
              <a:t>catalog</a:t>
            </a:r>
            <a:r>
              <a:rPr lang="it-IT" kern="0" dirty="0">
                <a:solidFill>
                  <a:sysClr val="windowText" lastClr="000000"/>
                </a:solidFill>
                <a:latin typeface="Calibri" pitchFamily="34" charset="0"/>
              </a:rPr>
              <a:t> </a:t>
            </a:r>
            <a:r>
              <a:rPr lang="it-IT" kern="0" dirty="0" err="1">
                <a:solidFill>
                  <a:sysClr val="windowText" lastClr="000000"/>
                </a:solidFill>
                <a:latin typeface="Calibri" pitchFamily="34" charset="0"/>
              </a:rPr>
              <a:t>of</a:t>
            </a:r>
            <a:r>
              <a:rPr lang="it-IT" kern="0" dirty="0">
                <a:solidFill>
                  <a:sysClr val="windowText" lastClr="000000"/>
                </a:solidFill>
                <a:latin typeface="Calibri" pitchFamily="34" charset="0"/>
              </a:rPr>
              <a:t> </a:t>
            </a:r>
            <a:r>
              <a:rPr lang="it-IT" kern="0" dirty="0" err="1">
                <a:solidFill>
                  <a:sysClr val="windowText" lastClr="000000"/>
                </a:solidFill>
                <a:latin typeface="Calibri" pitchFamily="34" charset="0"/>
              </a:rPr>
              <a:t>CA-cell</a:t>
            </a:r>
            <a:r>
              <a:rPr lang="it-IT" kern="0" dirty="0">
                <a:solidFill>
                  <a:sysClr val="windowText" lastClr="000000"/>
                </a:solidFill>
                <a:latin typeface="Calibri" pitchFamily="34" charset="0"/>
              </a:rPr>
              <a:t> </a:t>
            </a:r>
            <a:r>
              <a:rPr lang="it-IT" kern="0" dirty="0" err="1">
                <a:solidFill>
                  <a:sysClr val="windowText" lastClr="000000"/>
                </a:solidFill>
                <a:latin typeface="Calibri" pitchFamily="34" charset="0"/>
              </a:rPr>
              <a:t>genotypes</a:t>
            </a:r>
            <a:r>
              <a:rPr lang="it-IT" kern="0" dirty="0">
                <a:solidFill>
                  <a:sysClr val="windowText" lastClr="000000"/>
                </a:solidFill>
                <a:latin typeface="Calibri" pitchFamily="34" charset="0"/>
              </a:rPr>
              <a:t> </a:t>
            </a:r>
            <a:r>
              <a:rPr lang="it-IT" kern="0" dirty="0" err="1">
                <a:solidFill>
                  <a:sysClr val="windowText" lastClr="000000"/>
                </a:solidFill>
                <a:latin typeface="Calibri" pitchFamily="34" charset="0"/>
              </a:rPr>
              <a:t>is</a:t>
            </a:r>
            <a:r>
              <a:rPr lang="it-IT" kern="0" dirty="0">
                <a:solidFill>
                  <a:sysClr val="windowText" lastClr="000000"/>
                </a:solidFill>
                <a:latin typeface="Calibri" pitchFamily="34" charset="0"/>
              </a:rPr>
              <a:t> a </a:t>
            </a:r>
            <a:r>
              <a:rPr lang="it-IT" kern="0" dirty="0" err="1">
                <a:solidFill>
                  <a:sysClr val="windowText" lastClr="000000"/>
                </a:solidFill>
                <a:latin typeface="Calibri" pitchFamily="34" charset="0"/>
              </a:rPr>
              <a:t>manifestation</a:t>
            </a:r>
            <a:r>
              <a:rPr lang="it-IT" kern="0" dirty="0">
                <a:solidFill>
                  <a:sysClr val="windowText" lastClr="000000"/>
                </a:solidFill>
                <a:latin typeface="Calibri" pitchFamily="34" charset="0"/>
              </a:rPr>
              <a:t> </a:t>
            </a:r>
            <a:r>
              <a:rPr lang="it-IT" kern="0" dirty="0" err="1">
                <a:solidFill>
                  <a:sysClr val="windowText" lastClr="000000"/>
                </a:solidFill>
                <a:latin typeface="Calibri" pitchFamily="34" charset="0"/>
              </a:rPr>
              <a:t>of</a:t>
            </a:r>
            <a:r>
              <a:rPr lang="it-IT" kern="0" dirty="0">
                <a:solidFill>
                  <a:sysClr val="windowText" lastClr="000000"/>
                </a:solidFill>
                <a:latin typeface="Calibri" pitchFamily="34" charset="0"/>
              </a:rPr>
              <a:t> </a:t>
            </a:r>
            <a:r>
              <a:rPr lang="it-IT" b="1" u="sng" kern="0" dirty="0" err="1">
                <a:solidFill>
                  <a:sysClr val="windowText" lastClr="000000"/>
                </a:solidFill>
                <a:effectLst>
                  <a:outerShdw blurRad="38100" dist="38100" dir="2700000" algn="tl">
                    <a:srgbClr val="000000">
                      <a:alpha val="43137"/>
                    </a:srgbClr>
                  </a:outerShdw>
                </a:effectLst>
                <a:latin typeface="Calibri" pitchFamily="34" charset="0"/>
              </a:rPr>
              <a:t>six</a:t>
            </a:r>
            <a:r>
              <a:rPr lang="it-IT" b="1" u="sng" kern="0" dirty="0">
                <a:solidFill>
                  <a:sysClr val="windowText" lastClr="000000"/>
                </a:solidFill>
                <a:effectLst>
                  <a:outerShdw blurRad="38100" dist="38100" dir="2700000" algn="tl">
                    <a:srgbClr val="000000">
                      <a:alpha val="43137"/>
                    </a:srgbClr>
                  </a:outerShdw>
                </a:effectLst>
                <a:latin typeface="Calibri" pitchFamily="34" charset="0"/>
              </a:rPr>
              <a:t> </a:t>
            </a:r>
            <a:r>
              <a:rPr lang="it-IT" b="1" u="sng" kern="0" dirty="0" err="1">
                <a:solidFill>
                  <a:sysClr val="windowText" lastClr="000000"/>
                </a:solidFill>
                <a:effectLst>
                  <a:outerShdw blurRad="38100" dist="38100" dir="2700000" algn="tl">
                    <a:srgbClr val="000000">
                      <a:alpha val="43137"/>
                    </a:srgbClr>
                  </a:outerShdw>
                </a:effectLst>
                <a:latin typeface="Calibri" pitchFamily="34" charset="0"/>
              </a:rPr>
              <a:t>essential</a:t>
            </a:r>
            <a:r>
              <a:rPr lang="it-IT" b="1" u="sng" kern="0" dirty="0">
                <a:solidFill>
                  <a:sysClr val="windowText" lastClr="000000"/>
                </a:solidFill>
                <a:effectLst>
                  <a:outerShdw blurRad="38100" dist="38100" dir="2700000" algn="tl">
                    <a:srgbClr val="000000">
                      <a:alpha val="43137"/>
                    </a:srgbClr>
                  </a:outerShdw>
                </a:effectLst>
                <a:latin typeface="Calibri" pitchFamily="34" charset="0"/>
              </a:rPr>
              <a:t> </a:t>
            </a:r>
            <a:r>
              <a:rPr lang="it-IT" b="1" u="sng" kern="0" dirty="0" err="1">
                <a:solidFill>
                  <a:sysClr val="windowText" lastClr="000000"/>
                </a:solidFill>
                <a:effectLst>
                  <a:outerShdw blurRad="38100" dist="38100" dir="2700000" algn="tl">
                    <a:srgbClr val="000000">
                      <a:alpha val="43137"/>
                    </a:srgbClr>
                  </a:outerShdw>
                </a:effectLst>
                <a:latin typeface="Calibri" pitchFamily="34" charset="0"/>
              </a:rPr>
              <a:t>alterations</a:t>
            </a:r>
            <a:r>
              <a:rPr lang="it-IT" b="1" u="sng" kern="0" dirty="0">
                <a:solidFill>
                  <a:sysClr val="windowText" lastClr="000000"/>
                </a:solidFill>
                <a:effectLst>
                  <a:outerShdw blurRad="38100" dist="38100" dir="2700000" algn="tl">
                    <a:srgbClr val="000000">
                      <a:alpha val="43137"/>
                    </a:srgbClr>
                  </a:outerShdw>
                </a:effectLst>
                <a:latin typeface="Calibri" pitchFamily="34" charset="0"/>
              </a:rPr>
              <a:t> in </a:t>
            </a:r>
            <a:r>
              <a:rPr lang="it-IT" b="1" u="sng" kern="0" dirty="0" err="1">
                <a:solidFill>
                  <a:sysClr val="windowText" lastClr="000000"/>
                </a:solidFill>
                <a:effectLst>
                  <a:outerShdw blurRad="38100" dist="38100" dir="2700000" algn="tl">
                    <a:srgbClr val="000000">
                      <a:alpha val="43137"/>
                    </a:srgbClr>
                  </a:outerShdw>
                </a:effectLst>
                <a:latin typeface="Calibri" pitchFamily="34" charset="0"/>
              </a:rPr>
              <a:t>cell</a:t>
            </a:r>
            <a:r>
              <a:rPr lang="it-IT" b="1" u="sng" kern="0" dirty="0">
                <a:solidFill>
                  <a:sysClr val="windowText" lastClr="000000"/>
                </a:solidFill>
                <a:effectLst>
                  <a:outerShdw blurRad="38100" dist="38100" dir="2700000" algn="tl">
                    <a:srgbClr val="000000">
                      <a:alpha val="43137"/>
                    </a:srgbClr>
                  </a:outerShdw>
                </a:effectLst>
                <a:latin typeface="Calibri" pitchFamily="34" charset="0"/>
              </a:rPr>
              <a:t> </a:t>
            </a:r>
            <a:r>
              <a:rPr lang="it-IT" b="1" u="sng" kern="0" dirty="0" err="1">
                <a:solidFill>
                  <a:sysClr val="windowText" lastClr="000000"/>
                </a:solidFill>
                <a:effectLst>
                  <a:outerShdw blurRad="38100" dist="38100" dir="2700000" algn="tl">
                    <a:srgbClr val="000000">
                      <a:alpha val="43137"/>
                    </a:srgbClr>
                  </a:outerShdw>
                </a:effectLst>
                <a:latin typeface="Calibri" pitchFamily="34" charset="0"/>
              </a:rPr>
              <a:t>physiology</a:t>
            </a:r>
            <a:r>
              <a:rPr lang="it-IT" b="1" u="sng" kern="0" dirty="0">
                <a:solidFill>
                  <a:sysClr val="windowText" lastClr="000000"/>
                </a:solidFill>
                <a:effectLst>
                  <a:outerShdw blurRad="38100" dist="38100" dir="2700000" algn="tl">
                    <a:srgbClr val="000000">
                      <a:alpha val="43137"/>
                    </a:srgbClr>
                  </a:outerShdw>
                </a:effectLst>
                <a:latin typeface="Calibri" pitchFamily="34" charset="0"/>
              </a:rPr>
              <a:t> </a:t>
            </a:r>
            <a:r>
              <a:rPr lang="it-IT" b="1" u="sng" kern="0" dirty="0" err="1">
                <a:solidFill>
                  <a:sysClr val="windowText" lastClr="000000"/>
                </a:solidFill>
                <a:effectLst>
                  <a:outerShdw blurRad="38100" dist="38100" dir="2700000" algn="tl">
                    <a:srgbClr val="000000">
                      <a:alpha val="43137"/>
                    </a:srgbClr>
                  </a:outerShdw>
                </a:effectLst>
                <a:latin typeface="Calibri" pitchFamily="34" charset="0"/>
              </a:rPr>
              <a:t>that</a:t>
            </a:r>
            <a:r>
              <a:rPr lang="it-IT" b="1" u="sng" kern="0" dirty="0">
                <a:solidFill>
                  <a:sysClr val="windowText" lastClr="000000"/>
                </a:solidFill>
                <a:effectLst>
                  <a:outerShdw blurRad="38100" dist="38100" dir="2700000" algn="tl">
                    <a:srgbClr val="000000">
                      <a:alpha val="43137"/>
                    </a:srgbClr>
                  </a:outerShdw>
                </a:effectLst>
                <a:latin typeface="Calibri" pitchFamily="34" charset="0"/>
              </a:rPr>
              <a:t> </a:t>
            </a:r>
            <a:r>
              <a:rPr lang="it-IT" b="1" u="sng" kern="0" dirty="0" err="1">
                <a:solidFill>
                  <a:sysClr val="windowText" lastClr="000000"/>
                </a:solidFill>
                <a:effectLst>
                  <a:outerShdw blurRad="38100" dist="38100" dir="2700000" algn="tl">
                    <a:srgbClr val="000000">
                      <a:alpha val="43137"/>
                    </a:srgbClr>
                  </a:outerShdw>
                </a:effectLst>
                <a:latin typeface="Calibri" pitchFamily="34" charset="0"/>
              </a:rPr>
              <a:t>collectively</a:t>
            </a:r>
            <a:r>
              <a:rPr lang="it-IT" b="1" u="sng" kern="0" dirty="0">
                <a:solidFill>
                  <a:sysClr val="windowText" lastClr="000000"/>
                </a:solidFill>
                <a:effectLst>
                  <a:outerShdw blurRad="38100" dist="38100" dir="2700000" algn="tl">
                    <a:srgbClr val="000000">
                      <a:alpha val="43137"/>
                    </a:srgbClr>
                  </a:outerShdw>
                </a:effectLst>
                <a:latin typeface="Calibri" pitchFamily="34" charset="0"/>
              </a:rPr>
              <a:t> </a:t>
            </a:r>
            <a:r>
              <a:rPr lang="it-IT" b="1" u="sng" kern="0" dirty="0" err="1">
                <a:solidFill>
                  <a:sysClr val="windowText" lastClr="000000"/>
                </a:solidFill>
                <a:effectLst>
                  <a:outerShdw blurRad="38100" dist="38100" dir="2700000" algn="tl">
                    <a:srgbClr val="000000">
                      <a:alpha val="43137"/>
                    </a:srgbClr>
                  </a:outerShdw>
                </a:effectLst>
                <a:latin typeface="Calibri" pitchFamily="34" charset="0"/>
              </a:rPr>
              <a:t>dictate</a:t>
            </a:r>
            <a:r>
              <a:rPr lang="it-IT" b="1" u="sng" kern="0" dirty="0">
                <a:solidFill>
                  <a:sysClr val="windowText" lastClr="000000"/>
                </a:solidFill>
                <a:effectLst>
                  <a:outerShdw blurRad="38100" dist="38100" dir="2700000" algn="tl">
                    <a:srgbClr val="000000">
                      <a:alpha val="43137"/>
                    </a:srgbClr>
                  </a:outerShdw>
                </a:effectLst>
                <a:latin typeface="Calibri" pitchFamily="34" charset="0"/>
              </a:rPr>
              <a:t> </a:t>
            </a:r>
            <a:r>
              <a:rPr lang="it-IT" b="1" u="sng" kern="0" dirty="0" err="1">
                <a:solidFill>
                  <a:sysClr val="windowText" lastClr="000000"/>
                </a:solidFill>
                <a:effectLst>
                  <a:outerShdw blurRad="38100" dist="38100" dir="2700000" algn="tl">
                    <a:srgbClr val="000000">
                      <a:alpha val="43137"/>
                    </a:srgbClr>
                  </a:outerShdw>
                </a:effectLst>
                <a:latin typeface="Calibri" pitchFamily="34" charset="0"/>
              </a:rPr>
              <a:t>malignant</a:t>
            </a:r>
            <a:r>
              <a:rPr lang="it-IT" b="1" u="sng" kern="0" dirty="0">
                <a:solidFill>
                  <a:sysClr val="windowText" lastClr="000000"/>
                </a:solidFill>
                <a:effectLst>
                  <a:outerShdw blurRad="38100" dist="38100" dir="2700000" algn="tl">
                    <a:srgbClr val="000000">
                      <a:alpha val="43137"/>
                    </a:srgbClr>
                  </a:outerShdw>
                </a:effectLst>
                <a:latin typeface="Calibri" pitchFamily="34" charset="0"/>
              </a:rPr>
              <a:t> </a:t>
            </a:r>
            <a:r>
              <a:rPr lang="it-IT" b="1" u="sng" kern="0" dirty="0" err="1">
                <a:solidFill>
                  <a:sysClr val="windowText" lastClr="000000"/>
                </a:solidFill>
                <a:effectLst>
                  <a:outerShdw blurRad="38100" dist="38100" dir="2700000" algn="tl">
                    <a:srgbClr val="000000">
                      <a:alpha val="43137"/>
                    </a:srgbClr>
                  </a:outerShdw>
                </a:effectLst>
                <a:latin typeface="Calibri" pitchFamily="34" charset="0"/>
              </a:rPr>
              <a:t>growth</a:t>
            </a:r>
            <a:r>
              <a:rPr lang="it-IT" b="1" u="sng" kern="0" dirty="0">
                <a:solidFill>
                  <a:sysClr val="windowText" lastClr="000000"/>
                </a:solidFill>
                <a:effectLst>
                  <a:outerShdw blurRad="38100" dist="38100" dir="2700000" algn="tl">
                    <a:srgbClr val="000000">
                      <a:alpha val="43137"/>
                    </a:srgbClr>
                  </a:outerShdw>
                </a:effectLst>
                <a:latin typeface="Calibri" pitchFamily="34" charset="0"/>
              </a:rPr>
              <a:t>:</a:t>
            </a:r>
          </a:p>
        </p:txBody>
      </p:sp>
      <p:sp>
        <p:nvSpPr>
          <p:cNvPr id="28678" name="Line 6"/>
          <p:cNvSpPr>
            <a:spLocks noChangeShapeType="1"/>
          </p:cNvSpPr>
          <p:nvPr/>
        </p:nvSpPr>
        <p:spPr bwMode="auto">
          <a:xfrm>
            <a:off x="6311904" y="3789367"/>
            <a:ext cx="288925" cy="503237"/>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8679" name="Line 7"/>
          <p:cNvSpPr>
            <a:spLocks noChangeShapeType="1"/>
          </p:cNvSpPr>
          <p:nvPr/>
        </p:nvSpPr>
        <p:spPr bwMode="auto">
          <a:xfrm flipV="1">
            <a:off x="5664359" y="6525278"/>
            <a:ext cx="936625" cy="73025"/>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8680" name="Line 8"/>
          <p:cNvSpPr>
            <a:spLocks noChangeShapeType="1"/>
          </p:cNvSpPr>
          <p:nvPr/>
        </p:nvSpPr>
        <p:spPr bwMode="auto">
          <a:xfrm>
            <a:off x="8183997" y="4508500"/>
            <a:ext cx="2089151" cy="0"/>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8681" name="Line 9"/>
          <p:cNvSpPr>
            <a:spLocks noChangeShapeType="1"/>
          </p:cNvSpPr>
          <p:nvPr/>
        </p:nvSpPr>
        <p:spPr bwMode="auto">
          <a:xfrm>
            <a:off x="8112129" y="4797425"/>
            <a:ext cx="2087563" cy="0"/>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8682" name="Line 10"/>
          <p:cNvSpPr>
            <a:spLocks noChangeShapeType="1"/>
          </p:cNvSpPr>
          <p:nvPr/>
        </p:nvSpPr>
        <p:spPr bwMode="auto">
          <a:xfrm>
            <a:off x="8112128" y="5084763"/>
            <a:ext cx="1152525" cy="0"/>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8683" name="Line 11"/>
          <p:cNvSpPr>
            <a:spLocks noChangeShapeType="1"/>
          </p:cNvSpPr>
          <p:nvPr/>
        </p:nvSpPr>
        <p:spPr bwMode="auto">
          <a:xfrm>
            <a:off x="8112125" y="5373688"/>
            <a:ext cx="1944688" cy="0"/>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8684" name="Line 12"/>
          <p:cNvSpPr>
            <a:spLocks noChangeShapeType="1"/>
          </p:cNvSpPr>
          <p:nvPr/>
        </p:nvSpPr>
        <p:spPr bwMode="auto">
          <a:xfrm>
            <a:off x="8112128" y="5661025"/>
            <a:ext cx="1584325" cy="0"/>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8685" name="Line 13"/>
          <p:cNvSpPr>
            <a:spLocks noChangeShapeType="1"/>
          </p:cNvSpPr>
          <p:nvPr/>
        </p:nvSpPr>
        <p:spPr bwMode="auto">
          <a:xfrm>
            <a:off x="1992316" y="1484313"/>
            <a:ext cx="935037"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8686" name="Line 14"/>
          <p:cNvSpPr>
            <a:spLocks noChangeShapeType="1"/>
          </p:cNvSpPr>
          <p:nvPr/>
        </p:nvSpPr>
        <p:spPr bwMode="auto">
          <a:xfrm>
            <a:off x="8112127" y="5949950"/>
            <a:ext cx="1943100" cy="0"/>
          </a:xfrm>
          <a:prstGeom prst="line">
            <a:avLst/>
          </a:prstGeom>
          <a:noFill/>
          <a:ln w="28575">
            <a:solidFill>
              <a:srgbClr val="CC0000"/>
            </a:solidFill>
            <a:round/>
            <a:headEnd/>
            <a:tailEn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8687" name="Oval 15"/>
          <p:cNvSpPr>
            <a:spLocks noChangeArrowheads="1"/>
          </p:cNvSpPr>
          <p:nvPr/>
        </p:nvSpPr>
        <p:spPr bwMode="auto">
          <a:xfrm>
            <a:off x="10330298" y="4149725"/>
            <a:ext cx="338137" cy="215900"/>
          </a:xfrm>
          <a:prstGeom prst="ellipse">
            <a:avLst/>
          </a:prstGeom>
          <a:solidFill>
            <a:schemeClr val="folHlink"/>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400" b="1" kern="0"/>
              <a:t>1</a:t>
            </a:r>
          </a:p>
        </p:txBody>
      </p:sp>
      <p:sp>
        <p:nvSpPr>
          <p:cNvPr id="28688" name="Oval 16"/>
          <p:cNvSpPr>
            <a:spLocks noChangeArrowheads="1"/>
          </p:cNvSpPr>
          <p:nvPr/>
        </p:nvSpPr>
        <p:spPr bwMode="auto">
          <a:xfrm>
            <a:off x="9552424" y="4868863"/>
            <a:ext cx="338137" cy="215900"/>
          </a:xfrm>
          <a:prstGeom prst="ellipse">
            <a:avLst/>
          </a:prstGeom>
          <a:solidFill>
            <a:schemeClr val="bg2"/>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400" b="1" kern="0"/>
              <a:t>3</a:t>
            </a:r>
          </a:p>
        </p:txBody>
      </p:sp>
      <p:sp>
        <p:nvSpPr>
          <p:cNvPr id="28689" name="Oval 17"/>
          <p:cNvSpPr>
            <a:spLocks noChangeArrowheads="1"/>
          </p:cNvSpPr>
          <p:nvPr/>
        </p:nvSpPr>
        <p:spPr bwMode="auto">
          <a:xfrm>
            <a:off x="10128249" y="5157788"/>
            <a:ext cx="338139" cy="215900"/>
          </a:xfrm>
          <a:prstGeom prst="ellipse">
            <a:avLst/>
          </a:prstGeom>
          <a:solidFill>
            <a:schemeClr val="accent1"/>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400" b="1" kern="0"/>
              <a:t>4</a:t>
            </a:r>
          </a:p>
        </p:txBody>
      </p:sp>
      <p:sp>
        <p:nvSpPr>
          <p:cNvPr id="28690" name="Oval 18"/>
          <p:cNvSpPr>
            <a:spLocks noChangeArrowheads="1"/>
          </p:cNvSpPr>
          <p:nvPr/>
        </p:nvSpPr>
        <p:spPr bwMode="auto">
          <a:xfrm>
            <a:off x="9912349" y="5445125"/>
            <a:ext cx="338139" cy="215900"/>
          </a:xfrm>
          <a:prstGeom prst="ellipse">
            <a:avLst/>
          </a:prstGeom>
          <a:solidFill>
            <a:srgbClr val="CC000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400" b="1" kern="0"/>
              <a:t>5</a:t>
            </a:r>
          </a:p>
        </p:txBody>
      </p:sp>
      <p:sp>
        <p:nvSpPr>
          <p:cNvPr id="28691" name="Oval 19"/>
          <p:cNvSpPr>
            <a:spLocks noChangeArrowheads="1"/>
          </p:cNvSpPr>
          <p:nvPr/>
        </p:nvSpPr>
        <p:spPr bwMode="auto">
          <a:xfrm>
            <a:off x="10330298" y="4581525"/>
            <a:ext cx="338137" cy="215900"/>
          </a:xfrm>
          <a:prstGeom prst="ellipse">
            <a:avLst/>
          </a:prstGeom>
          <a:solidFill>
            <a:srgbClr val="FF9933"/>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400" b="1" kern="0"/>
              <a:t>2</a:t>
            </a:r>
          </a:p>
        </p:txBody>
      </p:sp>
      <p:sp>
        <p:nvSpPr>
          <p:cNvPr id="28692" name="Oval 20"/>
          <p:cNvSpPr>
            <a:spLocks noChangeArrowheads="1"/>
          </p:cNvSpPr>
          <p:nvPr/>
        </p:nvSpPr>
        <p:spPr bwMode="auto">
          <a:xfrm>
            <a:off x="10330298" y="5734050"/>
            <a:ext cx="338137" cy="215900"/>
          </a:xfrm>
          <a:prstGeom prst="ellipse">
            <a:avLst/>
          </a:prstGeom>
          <a:solidFill>
            <a:srgbClr val="9900CC"/>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400" b="1" kern="0"/>
              <a:t>6</a:t>
            </a:r>
          </a:p>
        </p:txBody>
      </p:sp>
      <p:sp>
        <p:nvSpPr>
          <p:cNvPr id="67605" name="Rectangle 21"/>
          <p:cNvSpPr>
            <a:spLocks noChangeArrowheads="1"/>
          </p:cNvSpPr>
          <p:nvPr/>
        </p:nvSpPr>
        <p:spPr bwMode="auto">
          <a:xfrm>
            <a:off x="4603749" y="954045"/>
            <a:ext cx="6064251" cy="830997"/>
          </a:xfrm>
          <a:prstGeom prst="rect">
            <a:avLst/>
          </a:prstGeom>
          <a:solidFill>
            <a:srgbClr val="FFFF00"/>
          </a:solidFill>
          <a:ln w="28575">
            <a:solidFill>
              <a:srgbClr val="C00000"/>
            </a:solidFill>
            <a:miter lim="800000"/>
            <a:headEnd/>
            <a:tailEnd/>
          </a:ln>
        </p:spPr>
        <p:txBody>
          <a:bodyPr anchor="ctr">
            <a:spAutoFit/>
          </a:bodyPr>
          <a:lstStyle/>
          <a:p>
            <a:pPr>
              <a:defRPr/>
            </a:pPr>
            <a:r>
              <a:rPr lang="en-GB" sz="1600" kern="0" dirty="0">
                <a:solidFill>
                  <a:sysClr val="windowText" lastClr="000000"/>
                </a:solidFill>
                <a:cs typeface="Arial" pitchFamily="34" charset="0"/>
              </a:rPr>
              <a:t>We suggest that </a:t>
            </a:r>
            <a:r>
              <a:rPr lang="en-GB" sz="1600" b="1" kern="0" dirty="0">
                <a:solidFill>
                  <a:sysClr val="windowText" lastClr="000000"/>
                </a:solidFill>
                <a:cs typeface="Arial" pitchFamily="34" charset="0"/>
              </a:rPr>
              <a:t>the vast catalogues of cancer cell genotypes is </a:t>
            </a:r>
            <a:r>
              <a:rPr lang="en-GB" sz="1600" b="1" kern="0" dirty="0">
                <a:solidFill>
                  <a:srgbClr val="C00000"/>
                </a:solidFill>
                <a:effectLst>
                  <a:outerShdw blurRad="38100" dist="38100" dir="2700000" algn="tl">
                    <a:srgbClr val="000000">
                      <a:alpha val="43137"/>
                    </a:srgbClr>
                  </a:outerShdw>
                </a:effectLst>
                <a:cs typeface="Arial" pitchFamily="34" charset="0"/>
              </a:rPr>
              <a:t>a </a:t>
            </a:r>
            <a:r>
              <a:rPr lang="en-GB" sz="1600" b="1" u="sng" kern="0" dirty="0">
                <a:solidFill>
                  <a:srgbClr val="C00000"/>
                </a:solidFill>
                <a:effectLst>
                  <a:outerShdw blurRad="38100" dist="38100" dir="2700000" algn="tl">
                    <a:srgbClr val="000000">
                      <a:alpha val="43137"/>
                    </a:srgbClr>
                  </a:outerShdw>
                </a:effectLst>
                <a:cs typeface="Arial" pitchFamily="34" charset="0"/>
              </a:rPr>
              <a:t>manifestation of six essential alterations in cell physiology </a:t>
            </a:r>
            <a:r>
              <a:rPr lang="en-GB" sz="1600" b="1" kern="0" dirty="0">
                <a:solidFill>
                  <a:srgbClr val="C00000"/>
                </a:solidFill>
                <a:effectLst>
                  <a:outerShdw blurRad="38100" dist="38100" dir="2700000" algn="tl">
                    <a:srgbClr val="000000">
                      <a:alpha val="43137"/>
                    </a:srgbClr>
                  </a:outerShdw>
                </a:effectLst>
                <a:cs typeface="Arial" pitchFamily="34" charset="0"/>
              </a:rPr>
              <a:t>that collectively </a:t>
            </a:r>
            <a:r>
              <a:rPr lang="en-GB" sz="1600" b="1" u="sng" kern="0" dirty="0">
                <a:solidFill>
                  <a:srgbClr val="C00000"/>
                </a:solidFill>
                <a:effectLst>
                  <a:outerShdw blurRad="38100" dist="38100" dir="2700000" algn="tl">
                    <a:srgbClr val="000000">
                      <a:alpha val="43137"/>
                    </a:srgbClr>
                  </a:outerShdw>
                </a:effectLst>
                <a:cs typeface="Arial" pitchFamily="34" charset="0"/>
              </a:rPr>
              <a:t>dictate malignant growth</a:t>
            </a:r>
            <a:r>
              <a:rPr lang="en-GB" sz="1600" u="sng" kern="0" dirty="0">
                <a:solidFill>
                  <a:srgbClr val="C00000"/>
                </a:solidFill>
                <a:effectLst>
                  <a:outerShdw blurRad="38100" dist="38100" dir="2700000" algn="tl">
                    <a:srgbClr val="000000">
                      <a:alpha val="43137"/>
                    </a:srgbClr>
                  </a:outerShdw>
                </a:effectLst>
                <a:cs typeface="Arial" pitchFamily="34" charset="0"/>
              </a:rPr>
              <a:t> </a:t>
            </a:r>
          </a:p>
        </p:txBody>
      </p:sp>
      <p:sp>
        <p:nvSpPr>
          <p:cNvPr id="28694" name="AutoShape 23"/>
          <p:cNvSpPr>
            <a:spLocks noChangeArrowheads="1"/>
          </p:cNvSpPr>
          <p:nvPr/>
        </p:nvSpPr>
        <p:spPr bwMode="auto">
          <a:xfrm rot="19167754">
            <a:off x="5991227" y="3020078"/>
            <a:ext cx="647700" cy="360363"/>
          </a:xfrm>
          <a:prstGeom prst="leftArrow">
            <a:avLst>
              <a:gd name="adj1" fmla="val 50000"/>
              <a:gd name="adj2" fmla="val 44934"/>
            </a:avLst>
          </a:prstGeom>
          <a:solidFill>
            <a:srgbClr val="FF0000"/>
          </a:solidFill>
          <a:ln w="38100">
            <a:solidFill>
              <a:schemeClr val="tx1"/>
            </a:solidFill>
            <a:miter lim="800000"/>
            <a:headEnd/>
            <a:tailEnd/>
          </a:ln>
          <a:effectLst>
            <a:prstShdw prst="shdw17" dist="17961" dir="2700000">
              <a:srgbClr val="991F00"/>
            </a:prstShdw>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endParaRPr lang="it-IT" altLang="it-IT" sz="1800" kern="0">
              <a:latin typeface="Arial" panose="020B0604020202020204" pitchFamily="34" charset="0"/>
            </a:endParaRPr>
          </a:p>
        </p:txBody>
      </p:sp>
      <p:sp>
        <p:nvSpPr>
          <p:cNvPr id="28696" name="AutoShape 23"/>
          <p:cNvSpPr>
            <a:spLocks noChangeArrowheads="1"/>
          </p:cNvSpPr>
          <p:nvPr/>
        </p:nvSpPr>
        <p:spPr bwMode="auto">
          <a:xfrm rot="18694748">
            <a:off x="9347994" y="3688556"/>
            <a:ext cx="647700" cy="360363"/>
          </a:xfrm>
          <a:prstGeom prst="leftArrow">
            <a:avLst>
              <a:gd name="adj1" fmla="val 50000"/>
              <a:gd name="adj2" fmla="val 44934"/>
            </a:avLst>
          </a:prstGeom>
          <a:solidFill>
            <a:srgbClr val="FF0000"/>
          </a:solidFill>
          <a:ln w="38100">
            <a:solidFill>
              <a:schemeClr val="tx1"/>
            </a:solidFill>
            <a:miter lim="800000"/>
            <a:headEnd/>
            <a:tailEnd/>
          </a:ln>
          <a:effectLst>
            <a:prstShdw prst="shdw17" dist="17961" dir="2700000">
              <a:srgbClr val="991F00"/>
            </a:prstShdw>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endParaRPr lang="it-IT" altLang="it-IT" sz="1800" kern="0">
              <a:latin typeface="Arial" panose="020B0604020202020204" pitchFamily="34" charset="0"/>
            </a:endParaRPr>
          </a:p>
        </p:txBody>
      </p:sp>
      <p:cxnSp>
        <p:nvCxnSpPr>
          <p:cNvPr id="3" name="Connettore diritto 2"/>
          <p:cNvCxnSpPr>
            <a:stCxn id="67605" idx="2"/>
            <a:endCxn id="28696" idx="3"/>
          </p:cNvCxnSpPr>
          <p:nvPr/>
        </p:nvCxnSpPr>
        <p:spPr>
          <a:xfrm>
            <a:off x="7635875" y="1785042"/>
            <a:ext cx="2250894" cy="1841443"/>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Rettangolo 25"/>
          <p:cNvSpPr/>
          <p:nvPr/>
        </p:nvSpPr>
        <p:spPr>
          <a:xfrm>
            <a:off x="117947" y="22410"/>
            <a:ext cx="1331912" cy="688975"/>
          </a:xfrm>
          <a:prstGeom prst="rect">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b="1" kern="0" dirty="0" err="1">
                <a:solidFill>
                  <a:schemeClr val="tx1"/>
                </a:solidFill>
              </a:rPr>
              <a:t>What</a:t>
            </a:r>
            <a:r>
              <a:rPr lang="it-IT" b="1" kern="0" dirty="0">
                <a:solidFill>
                  <a:schemeClr val="tx1"/>
                </a:solidFill>
              </a:rPr>
              <a:t> </a:t>
            </a:r>
            <a:r>
              <a:rPr lang="it-IT" b="1" kern="0" dirty="0" err="1">
                <a:solidFill>
                  <a:schemeClr val="tx1"/>
                </a:solidFill>
              </a:rPr>
              <a:t>is</a:t>
            </a:r>
            <a:r>
              <a:rPr lang="it-IT" b="1" kern="0" dirty="0">
                <a:solidFill>
                  <a:schemeClr val="tx1"/>
                </a:solidFill>
              </a:rPr>
              <a:t> </a:t>
            </a:r>
            <a:br>
              <a:rPr lang="it-IT" b="1" kern="0" dirty="0">
                <a:solidFill>
                  <a:schemeClr val="tx1"/>
                </a:solidFill>
              </a:rPr>
            </a:br>
            <a:r>
              <a:rPr lang="it-IT" b="1" kern="0" dirty="0" err="1">
                <a:solidFill>
                  <a:schemeClr val="tx1"/>
                </a:solidFill>
              </a:rPr>
              <a:t>Cancer</a:t>
            </a:r>
            <a:r>
              <a:rPr lang="it-IT" b="1" kern="0" dirty="0">
                <a:solidFill>
                  <a:schemeClr val="tx1"/>
                </a:solidFill>
              </a:rPr>
              <a:t> ?  </a:t>
            </a:r>
          </a:p>
        </p:txBody>
      </p:sp>
    </p:spTree>
    <p:extLst>
      <p:ext uri="{BB962C8B-B14F-4D97-AF65-F5344CB8AC3E}">
        <p14:creationId xmlns:p14="http://schemas.microsoft.com/office/powerpoint/2010/main" val="258705245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9698" name="Picture 2"/>
          <p:cNvPicPr>
            <a:picLocks noGrp="1" noChangeAspect="1" noChangeArrowheads="1"/>
          </p:cNvPicPr>
          <p:nvPr>
            <p:ph type="body" idx="4294967295"/>
          </p:nvPr>
        </p:nvPicPr>
        <p:blipFill>
          <a:blip r:embed="rId2" cstate="print">
            <a:extLst>
              <a:ext uri="{28A0092B-C50C-407E-A947-70E740481C1C}">
                <a14:useLocalDpi xmlns:a14="http://schemas.microsoft.com/office/drawing/2010/main" val="0"/>
              </a:ext>
            </a:extLst>
          </a:blip>
          <a:srcRect/>
          <a:stretch>
            <a:fillRect/>
          </a:stretch>
        </p:blipFill>
        <p:spPr>
          <a:xfrm>
            <a:off x="1524000" y="0"/>
            <a:ext cx="9144000" cy="6858000"/>
          </a:xfrm>
          <a:solidFill>
            <a:srgbClr val="FFFF00"/>
          </a:solidFill>
        </p:spPr>
      </p:pic>
      <p:sp>
        <p:nvSpPr>
          <p:cNvPr id="29699" name="Oval 3"/>
          <p:cNvSpPr>
            <a:spLocks noChangeArrowheads="1"/>
          </p:cNvSpPr>
          <p:nvPr/>
        </p:nvSpPr>
        <p:spPr bwMode="auto">
          <a:xfrm>
            <a:off x="2567424" y="2565400"/>
            <a:ext cx="338137" cy="215900"/>
          </a:xfrm>
          <a:prstGeom prst="ellipse">
            <a:avLst/>
          </a:prstGeom>
          <a:solidFill>
            <a:schemeClr val="folHlink"/>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400" b="1" kern="0">
                <a:latin typeface="Arial" panose="020B0604020202020204" pitchFamily="34" charset="0"/>
              </a:rPr>
              <a:t>1</a:t>
            </a:r>
          </a:p>
        </p:txBody>
      </p:sp>
      <p:sp>
        <p:nvSpPr>
          <p:cNvPr id="29700" name="Oval 4"/>
          <p:cNvSpPr>
            <a:spLocks noChangeArrowheads="1"/>
          </p:cNvSpPr>
          <p:nvPr/>
        </p:nvSpPr>
        <p:spPr bwMode="auto">
          <a:xfrm>
            <a:off x="10057249" y="908050"/>
            <a:ext cx="338137" cy="215900"/>
          </a:xfrm>
          <a:prstGeom prst="ellipse">
            <a:avLst/>
          </a:prstGeom>
          <a:solidFill>
            <a:srgbClr val="FF9933"/>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400" b="1" kern="0">
                <a:latin typeface="Arial" panose="020B0604020202020204" pitchFamily="34" charset="0"/>
              </a:rPr>
              <a:t>2</a:t>
            </a:r>
          </a:p>
        </p:txBody>
      </p:sp>
      <p:sp>
        <p:nvSpPr>
          <p:cNvPr id="29701" name="Oval 5"/>
          <p:cNvSpPr>
            <a:spLocks noChangeArrowheads="1"/>
          </p:cNvSpPr>
          <p:nvPr/>
        </p:nvSpPr>
        <p:spPr bwMode="auto">
          <a:xfrm>
            <a:off x="7608991" y="2349500"/>
            <a:ext cx="338137" cy="215900"/>
          </a:xfrm>
          <a:prstGeom prst="ellipse">
            <a:avLst/>
          </a:prstGeom>
          <a:solidFill>
            <a:srgbClr val="FF9933"/>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400" b="1" kern="0">
                <a:latin typeface="Arial" panose="020B0604020202020204" pitchFamily="34" charset="0"/>
              </a:rPr>
              <a:t>2</a:t>
            </a:r>
          </a:p>
        </p:txBody>
      </p:sp>
      <p:sp>
        <p:nvSpPr>
          <p:cNvPr id="29702" name="Oval 6"/>
          <p:cNvSpPr>
            <a:spLocks noChangeArrowheads="1"/>
          </p:cNvSpPr>
          <p:nvPr/>
        </p:nvSpPr>
        <p:spPr bwMode="auto">
          <a:xfrm>
            <a:off x="10330298" y="5013325"/>
            <a:ext cx="338137" cy="215900"/>
          </a:xfrm>
          <a:prstGeom prst="ellipse">
            <a:avLst/>
          </a:prstGeom>
          <a:solidFill>
            <a:srgbClr val="FFFF0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400" b="1" kern="0">
                <a:latin typeface="Arial" panose="020B0604020202020204" pitchFamily="34" charset="0"/>
              </a:rPr>
              <a:t>3b</a:t>
            </a:r>
          </a:p>
        </p:txBody>
      </p:sp>
      <p:sp>
        <p:nvSpPr>
          <p:cNvPr id="29703" name="Oval 7"/>
          <p:cNvSpPr>
            <a:spLocks noChangeArrowheads="1"/>
          </p:cNvSpPr>
          <p:nvPr/>
        </p:nvSpPr>
        <p:spPr bwMode="auto">
          <a:xfrm>
            <a:off x="3216277" y="981075"/>
            <a:ext cx="338139" cy="215900"/>
          </a:xfrm>
          <a:prstGeom prst="ellipse">
            <a:avLst/>
          </a:prstGeom>
          <a:solidFill>
            <a:srgbClr val="9900CC"/>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400" b="1" kern="0">
                <a:latin typeface="Arial" panose="020B0604020202020204" pitchFamily="34" charset="0"/>
              </a:rPr>
              <a:t>6</a:t>
            </a:r>
          </a:p>
        </p:txBody>
      </p:sp>
      <p:sp>
        <p:nvSpPr>
          <p:cNvPr id="29704" name="Rectangle 8"/>
          <p:cNvSpPr>
            <a:spLocks noChangeArrowheads="1"/>
          </p:cNvSpPr>
          <p:nvPr/>
        </p:nvSpPr>
        <p:spPr bwMode="auto">
          <a:xfrm>
            <a:off x="1992317" y="5160822"/>
            <a:ext cx="1296987" cy="523220"/>
          </a:xfrm>
          <a:prstGeom prst="rect">
            <a:avLst/>
          </a:prstGeom>
          <a:solidFill>
            <a:srgbClr val="FFFF99"/>
          </a:solidFill>
          <a:ln w="38100">
            <a:solidFill>
              <a:schemeClr val="tx2"/>
            </a:solidFill>
            <a:miter lim="800000"/>
            <a:headEnd/>
            <a:tailEnd/>
          </a:ln>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it-IT" altLang="it-IT" sz="1000" b="1" kern="0">
                <a:latin typeface="Arial" panose="020B0604020202020204" pitchFamily="34" charset="0"/>
              </a:rPr>
              <a:t>RTK</a:t>
            </a:r>
            <a:r>
              <a:rPr lang="it-IT" altLang="it-IT" sz="1000" kern="0">
                <a:latin typeface="Arial" panose="020B0604020202020204" pitchFamily="34" charset="0"/>
              </a:rPr>
              <a:t> </a:t>
            </a:r>
            <a:r>
              <a:rPr lang="it-IT" altLang="it-IT" sz="1000" b="1" kern="0">
                <a:latin typeface="Arial" panose="020B0604020202020204" pitchFamily="34" charset="0"/>
              </a:rPr>
              <a:t>R</a:t>
            </a:r>
            <a:r>
              <a:rPr lang="it-IT" altLang="it-IT" sz="1000" kern="0">
                <a:latin typeface="Arial" panose="020B0604020202020204" pitchFamily="34" charset="0"/>
              </a:rPr>
              <a:t>eceptor </a:t>
            </a:r>
            <a:r>
              <a:rPr lang="it-IT" altLang="it-IT" sz="1000" b="1" kern="0">
                <a:latin typeface="Arial" panose="020B0604020202020204" pitchFamily="34" charset="0"/>
              </a:rPr>
              <a:t>T</a:t>
            </a:r>
            <a:r>
              <a:rPr lang="it-IT" altLang="it-IT" sz="1000" kern="0">
                <a:latin typeface="Arial" panose="020B0604020202020204" pitchFamily="34" charset="0"/>
              </a:rPr>
              <a:t>yrosine </a:t>
            </a:r>
            <a:r>
              <a:rPr lang="it-IT" altLang="it-IT" sz="1000" b="1" kern="0">
                <a:latin typeface="Arial" panose="020B0604020202020204" pitchFamily="34" charset="0"/>
              </a:rPr>
              <a:t>K</a:t>
            </a:r>
            <a:r>
              <a:rPr lang="it-IT" altLang="it-IT" sz="1000" kern="0">
                <a:latin typeface="Arial" panose="020B0604020202020204" pitchFamily="34" charset="0"/>
              </a:rPr>
              <a:t>inases</a:t>
            </a:r>
            <a:r>
              <a:rPr lang="it-IT" altLang="it-IT" sz="1800" kern="0">
                <a:latin typeface="Arial" panose="020B0604020202020204" pitchFamily="34" charset="0"/>
              </a:rPr>
              <a:t> </a:t>
            </a:r>
          </a:p>
        </p:txBody>
      </p:sp>
      <p:sp>
        <p:nvSpPr>
          <p:cNvPr id="29705" name="Oval 9"/>
          <p:cNvSpPr>
            <a:spLocks noChangeArrowheads="1"/>
          </p:cNvSpPr>
          <p:nvPr/>
        </p:nvSpPr>
        <p:spPr bwMode="auto">
          <a:xfrm>
            <a:off x="7680325" y="2781300"/>
            <a:ext cx="338139" cy="215900"/>
          </a:xfrm>
          <a:prstGeom prst="ellipse">
            <a:avLst/>
          </a:prstGeom>
          <a:solidFill>
            <a:schemeClr val="accent1"/>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400" b="1" kern="0">
                <a:latin typeface="Arial" panose="020B0604020202020204" pitchFamily="34" charset="0"/>
              </a:rPr>
              <a:t>4</a:t>
            </a:r>
          </a:p>
        </p:txBody>
      </p:sp>
      <p:sp>
        <p:nvSpPr>
          <p:cNvPr id="29706" name="Oval 10"/>
          <p:cNvSpPr>
            <a:spLocks noChangeArrowheads="1"/>
          </p:cNvSpPr>
          <p:nvPr/>
        </p:nvSpPr>
        <p:spPr bwMode="auto">
          <a:xfrm>
            <a:off x="1992749" y="1412875"/>
            <a:ext cx="338137" cy="215900"/>
          </a:xfrm>
          <a:prstGeom prst="ellipse">
            <a:avLst/>
          </a:prstGeom>
          <a:solidFill>
            <a:srgbClr val="CC000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400" b="1" kern="0">
                <a:latin typeface="Arial" panose="020B0604020202020204" pitchFamily="34" charset="0"/>
              </a:rPr>
              <a:t>5</a:t>
            </a:r>
          </a:p>
        </p:txBody>
      </p:sp>
      <p:sp>
        <p:nvSpPr>
          <p:cNvPr id="29707" name="Oval 11"/>
          <p:cNvSpPr>
            <a:spLocks noChangeArrowheads="1"/>
          </p:cNvSpPr>
          <p:nvPr/>
        </p:nvSpPr>
        <p:spPr bwMode="auto">
          <a:xfrm>
            <a:off x="2063749" y="2060575"/>
            <a:ext cx="338139" cy="215900"/>
          </a:xfrm>
          <a:prstGeom prst="ellipse">
            <a:avLst/>
          </a:prstGeom>
          <a:solidFill>
            <a:srgbClr val="CC00CC"/>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400" b="1" kern="0">
                <a:latin typeface="Arial" panose="020B0604020202020204" pitchFamily="34" charset="0"/>
              </a:rPr>
              <a:t>6</a:t>
            </a:r>
          </a:p>
        </p:txBody>
      </p:sp>
      <p:sp>
        <p:nvSpPr>
          <p:cNvPr id="29708" name="Line 12"/>
          <p:cNvSpPr>
            <a:spLocks noChangeShapeType="1"/>
          </p:cNvSpPr>
          <p:nvPr/>
        </p:nvSpPr>
        <p:spPr bwMode="auto">
          <a:xfrm flipV="1">
            <a:off x="2782892" y="4942541"/>
            <a:ext cx="288925" cy="2873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it-IT" kern="0">
              <a:solidFill>
                <a:sysClr val="windowText" lastClr="000000"/>
              </a:solidFill>
            </a:endParaRPr>
          </a:p>
        </p:txBody>
      </p:sp>
      <p:sp>
        <p:nvSpPr>
          <p:cNvPr id="29709" name="Oval 13"/>
          <p:cNvSpPr>
            <a:spLocks noChangeArrowheads="1"/>
          </p:cNvSpPr>
          <p:nvPr/>
        </p:nvSpPr>
        <p:spPr bwMode="auto">
          <a:xfrm>
            <a:off x="1847849" y="4365625"/>
            <a:ext cx="338139" cy="215900"/>
          </a:xfrm>
          <a:prstGeom prst="ellipse">
            <a:avLst/>
          </a:prstGeom>
          <a:solidFill>
            <a:srgbClr val="FFFF0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400" b="1" kern="0">
                <a:latin typeface="Arial" panose="020B0604020202020204" pitchFamily="34" charset="0"/>
              </a:rPr>
              <a:t>3</a:t>
            </a:r>
          </a:p>
        </p:txBody>
      </p:sp>
      <p:sp>
        <p:nvSpPr>
          <p:cNvPr id="29710" name="Oval 14"/>
          <p:cNvSpPr>
            <a:spLocks noChangeArrowheads="1"/>
          </p:cNvSpPr>
          <p:nvPr/>
        </p:nvSpPr>
        <p:spPr bwMode="auto">
          <a:xfrm>
            <a:off x="9336524" y="3573463"/>
            <a:ext cx="338137" cy="215900"/>
          </a:xfrm>
          <a:prstGeom prst="ellipse">
            <a:avLst/>
          </a:prstGeom>
          <a:solidFill>
            <a:srgbClr val="FFFF00"/>
          </a:solidFill>
          <a:ln w="28575">
            <a:solidFill>
              <a:srgbClr val="0000F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400" b="1" kern="0">
                <a:latin typeface="Arial" panose="020B0604020202020204" pitchFamily="34" charset="0"/>
              </a:rPr>
              <a:t>3a</a:t>
            </a:r>
          </a:p>
        </p:txBody>
      </p:sp>
      <p:sp>
        <p:nvSpPr>
          <p:cNvPr id="29711" name="Oval 15"/>
          <p:cNvSpPr>
            <a:spLocks noChangeArrowheads="1"/>
          </p:cNvSpPr>
          <p:nvPr/>
        </p:nvSpPr>
        <p:spPr bwMode="auto">
          <a:xfrm>
            <a:off x="3287715" y="4365625"/>
            <a:ext cx="266700" cy="215900"/>
          </a:xfrm>
          <a:prstGeom prst="ellipse">
            <a:avLst/>
          </a:prstGeom>
          <a:solidFill>
            <a:srgbClr val="CC000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200" b="1" kern="0">
                <a:latin typeface="Arial" panose="020B0604020202020204" pitchFamily="34" charset="0"/>
              </a:rPr>
              <a:t>P</a:t>
            </a:r>
          </a:p>
        </p:txBody>
      </p:sp>
      <p:sp>
        <p:nvSpPr>
          <p:cNvPr id="29712" name="Oval 16"/>
          <p:cNvSpPr>
            <a:spLocks noChangeArrowheads="1"/>
          </p:cNvSpPr>
          <p:nvPr/>
        </p:nvSpPr>
        <p:spPr bwMode="auto">
          <a:xfrm>
            <a:off x="5159375" y="3068638"/>
            <a:ext cx="266700" cy="215900"/>
          </a:xfrm>
          <a:prstGeom prst="ellipse">
            <a:avLst/>
          </a:prstGeom>
          <a:solidFill>
            <a:srgbClr val="CC000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200" b="1" kern="0">
                <a:latin typeface="Arial" panose="020B0604020202020204" pitchFamily="34" charset="0"/>
              </a:rPr>
              <a:t>P</a:t>
            </a:r>
          </a:p>
        </p:txBody>
      </p:sp>
      <p:sp>
        <p:nvSpPr>
          <p:cNvPr id="29713" name="Oval 17"/>
          <p:cNvSpPr>
            <a:spLocks noChangeArrowheads="1"/>
          </p:cNvSpPr>
          <p:nvPr/>
        </p:nvSpPr>
        <p:spPr bwMode="auto">
          <a:xfrm>
            <a:off x="4079875" y="3213100"/>
            <a:ext cx="266700" cy="215900"/>
          </a:xfrm>
          <a:prstGeom prst="ellipse">
            <a:avLst/>
          </a:prstGeom>
          <a:solidFill>
            <a:srgbClr val="CC000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200" b="1" kern="0">
                <a:latin typeface="Arial" panose="020B0604020202020204" pitchFamily="34" charset="0"/>
              </a:rPr>
              <a:t>P</a:t>
            </a:r>
          </a:p>
        </p:txBody>
      </p:sp>
      <p:sp>
        <p:nvSpPr>
          <p:cNvPr id="29714" name="Oval 18"/>
          <p:cNvSpPr>
            <a:spLocks noChangeArrowheads="1"/>
          </p:cNvSpPr>
          <p:nvPr/>
        </p:nvSpPr>
        <p:spPr bwMode="auto">
          <a:xfrm>
            <a:off x="4440239" y="4149725"/>
            <a:ext cx="266700" cy="215900"/>
          </a:xfrm>
          <a:prstGeom prst="ellipse">
            <a:avLst/>
          </a:prstGeom>
          <a:solidFill>
            <a:srgbClr val="CC000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None/>
            </a:pPr>
            <a:r>
              <a:rPr lang="it-IT" altLang="it-IT" sz="1200" b="1" kern="0">
                <a:latin typeface="Arial" panose="020B0604020202020204" pitchFamily="34" charset="0"/>
              </a:rPr>
              <a:t>P</a:t>
            </a:r>
          </a:p>
        </p:txBody>
      </p:sp>
      <p:pic>
        <p:nvPicPr>
          <p:cNvPr id="297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8665" y="38100"/>
            <a:ext cx="3382963" cy="2089150"/>
          </a:xfrm>
          <a:prstGeom prst="rect">
            <a:avLst/>
          </a:prstGeom>
          <a:noFill/>
          <a:ln w="57150">
            <a:solidFill>
              <a:srgbClr val="CC0000"/>
            </a:solidFill>
            <a:miter lim="800000"/>
            <a:headEnd/>
            <a:tailEnd/>
          </a:ln>
          <a:extLst>
            <a:ext uri="{909E8E84-426E-40DD-AFC4-6F175D3DCCD1}">
              <a14:hiddenFill xmlns:a14="http://schemas.microsoft.com/office/drawing/2010/main">
                <a:solidFill>
                  <a:srgbClr val="FFFFFF"/>
                </a:solidFill>
              </a14:hiddenFill>
            </a:ext>
          </a:extLst>
        </p:spPr>
      </p:pic>
      <p:cxnSp>
        <p:nvCxnSpPr>
          <p:cNvPr id="20" name="Connettore 1 28"/>
          <p:cNvCxnSpPr/>
          <p:nvPr/>
        </p:nvCxnSpPr>
        <p:spPr>
          <a:xfrm>
            <a:off x="7104128" y="260350"/>
            <a:ext cx="1643063"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Connettore 1 28"/>
          <p:cNvCxnSpPr/>
          <p:nvPr/>
        </p:nvCxnSpPr>
        <p:spPr>
          <a:xfrm>
            <a:off x="7175584" y="476250"/>
            <a:ext cx="1643063"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718" name="Connettore 1 28"/>
          <p:cNvCxnSpPr>
            <a:cxnSpLocks noChangeShapeType="1"/>
          </p:cNvCxnSpPr>
          <p:nvPr/>
        </p:nvCxnSpPr>
        <p:spPr bwMode="auto">
          <a:xfrm>
            <a:off x="6959601" y="765175"/>
            <a:ext cx="1223963" cy="0"/>
          </a:xfrm>
          <a:prstGeom prst="line">
            <a:avLst/>
          </a:prstGeom>
          <a:noFill/>
          <a:ln w="38100" algn="ctr">
            <a:solidFill>
              <a:srgbClr val="000066"/>
            </a:solidFill>
            <a:round/>
            <a:headEnd/>
            <a:tailEnd/>
          </a:ln>
          <a:extLst>
            <a:ext uri="{909E8E84-426E-40DD-AFC4-6F175D3DCCD1}">
              <a14:hiddenFill xmlns:a14="http://schemas.microsoft.com/office/drawing/2010/main">
                <a:noFill/>
              </a14:hiddenFill>
            </a:ext>
          </a:extLst>
        </p:spPr>
      </p:cxnSp>
      <p:cxnSp>
        <p:nvCxnSpPr>
          <p:cNvPr id="29719" name="Connettore 1 28"/>
          <p:cNvCxnSpPr>
            <a:cxnSpLocks noChangeShapeType="1"/>
          </p:cNvCxnSpPr>
          <p:nvPr/>
        </p:nvCxnSpPr>
        <p:spPr bwMode="auto">
          <a:xfrm>
            <a:off x="5951560" y="2060575"/>
            <a:ext cx="1643063" cy="1588"/>
          </a:xfrm>
          <a:prstGeom prst="line">
            <a:avLst/>
          </a:prstGeom>
          <a:noFill/>
          <a:ln w="28575" algn="ctr">
            <a:solidFill>
              <a:srgbClr val="333333"/>
            </a:solidFill>
            <a:round/>
            <a:headEnd/>
            <a:tailEnd/>
          </a:ln>
          <a:extLst>
            <a:ext uri="{909E8E84-426E-40DD-AFC4-6F175D3DCCD1}">
              <a14:hiddenFill xmlns:a14="http://schemas.microsoft.com/office/drawing/2010/main">
                <a:noFill/>
              </a14:hiddenFill>
            </a:ext>
          </a:extLst>
        </p:spPr>
      </p:cxnSp>
      <p:cxnSp>
        <p:nvCxnSpPr>
          <p:cNvPr id="25" name="Connettore 1 28"/>
          <p:cNvCxnSpPr/>
          <p:nvPr/>
        </p:nvCxnSpPr>
        <p:spPr>
          <a:xfrm>
            <a:off x="7032672" y="1269066"/>
            <a:ext cx="1643063" cy="15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Connettore 1 28"/>
          <p:cNvCxnSpPr/>
          <p:nvPr/>
        </p:nvCxnSpPr>
        <p:spPr>
          <a:xfrm>
            <a:off x="7104128" y="1557991"/>
            <a:ext cx="1643063" cy="15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Connettore 1 28"/>
          <p:cNvCxnSpPr/>
          <p:nvPr/>
        </p:nvCxnSpPr>
        <p:spPr>
          <a:xfrm>
            <a:off x="5951552" y="1844675"/>
            <a:ext cx="2579687"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9723" name="AutoShape 27"/>
          <p:cNvSpPr>
            <a:spLocks/>
          </p:cNvSpPr>
          <p:nvPr/>
        </p:nvSpPr>
        <p:spPr bwMode="auto">
          <a:xfrm>
            <a:off x="9048753" y="0"/>
            <a:ext cx="142875" cy="476250"/>
          </a:xfrm>
          <a:prstGeom prst="rightBrace">
            <a:avLst>
              <a:gd name="adj1" fmla="val 27778"/>
              <a:gd name="adj2" fmla="val 50000"/>
            </a:avLst>
          </a:prstGeom>
          <a:noFill/>
          <a:ln w="9525">
            <a:solidFill>
              <a:srgbClr val="800000"/>
            </a:solidFill>
            <a:round/>
            <a:headEnd/>
            <a:tailEnd/>
          </a:ln>
          <a:effectLst>
            <a:prstShdw prst="shdw17" dist="17961" dir="2700000">
              <a:srgbClr val="4D0000"/>
            </a:prstShdw>
          </a:effectLst>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endParaRPr lang="it-IT" altLang="it-IT" sz="1800" kern="0">
              <a:latin typeface="Arial" panose="020B0604020202020204" pitchFamily="34" charset="0"/>
            </a:endParaRPr>
          </a:p>
        </p:txBody>
      </p:sp>
      <p:sp>
        <p:nvSpPr>
          <p:cNvPr id="29724" name="AutoShape 28"/>
          <p:cNvSpPr>
            <a:spLocks/>
          </p:cNvSpPr>
          <p:nvPr/>
        </p:nvSpPr>
        <p:spPr bwMode="auto">
          <a:xfrm>
            <a:off x="8832853" y="549275"/>
            <a:ext cx="142875" cy="476250"/>
          </a:xfrm>
          <a:prstGeom prst="rightBrace">
            <a:avLst>
              <a:gd name="adj1" fmla="val 27778"/>
              <a:gd name="adj2" fmla="val 50000"/>
            </a:avLst>
          </a:prstGeom>
          <a:noFill/>
          <a:ln w="9525">
            <a:solidFill>
              <a:srgbClr val="000066"/>
            </a:solidFill>
            <a:round/>
            <a:headEnd/>
            <a:tailEnd/>
          </a:ln>
          <a:effectLst>
            <a:prstShdw prst="shdw17" dist="17961" dir="2700000">
              <a:srgbClr val="00003D"/>
            </a:prstShdw>
          </a:effectLst>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endParaRPr lang="it-IT" altLang="it-IT" sz="1800" kern="0">
              <a:latin typeface="Arial" panose="020B0604020202020204" pitchFamily="34" charset="0"/>
            </a:endParaRPr>
          </a:p>
        </p:txBody>
      </p:sp>
      <p:sp>
        <p:nvSpPr>
          <p:cNvPr id="29725" name="AutoShape 29"/>
          <p:cNvSpPr>
            <a:spLocks/>
          </p:cNvSpPr>
          <p:nvPr/>
        </p:nvSpPr>
        <p:spPr bwMode="auto">
          <a:xfrm>
            <a:off x="8975729" y="1125538"/>
            <a:ext cx="142875" cy="476250"/>
          </a:xfrm>
          <a:prstGeom prst="rightBrace">
            <a:avLst>
              <a:gd name="adj1" fmla="val 27778"/>
              <a:gd name="adj2" fmla="val 50000"/>
            </a:avLst>
          </a:prstGeom>
          <a:noFill/>
          <a:ln w="9525">
            <a:solidFill>
              <a:srgbClr val="333333"/>
            </a:solidFill>
            <a:round/>
            <a:headEnd/>
            <a:tailEnd/>
          </a:ln>
          <a:effectLst>
            <a:prstShdw prst="shdw17" dist="17961" dir="2700000">
              <a:srgbClr val="1F1F1F"/>
            </a:prstShdw>
          </a:effectLst>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endParaRPr lang="it-IT" altLang="it-IT" sz="1800" kern="0">
              <a:latin typeface="Arial" panose="020B0604020202020204" pitchFamily="34" charset="0"/>
            </a:endParaRPr>
          </a:p>
        </p:txBody>
      </p:sp>
      <p:sp>
        <p:nvSpPr>
          <p:cNvPr id="29726" name="AutoShape 30"/>
          <p:cNvSpPr>
            <a:spLocks noChangeArrowheads="1"/>
          </p:cNvSpPr>
          <p:nvPr/>
        </p:nvSpPr>
        <p:spPr bwMode="auto">
          <a:xfrm rot="12231987">
            <a:off x="8617386" y="1773238"/>
            <a:ext cx="544513" cy="196850"/>
          </a:xfrm>
          <a:prstGeom prst="rightArrow">
            <a:avLst>
              <a:gd name="adj1" fmla="val 50000"/>
              <a:gd name="adj2" fmla="val 69153"/>
            </a:avLst>
          </a:prstGeom>
          <a:solidFill>
            <a:srgbClr val="000066"/>
          </a:solidFill>
          <a:ln w="9525">
            <a:solidFill>
              <a:srgbClr val="800000"/>
            </a:solidFill>
            <a:miter lim="800000"/>
            <a:headEnd/>
            <a:tailEnd/>
          </a:ln>
          <a:effectLst>
            <a:prstShdw prst="shdw17" dist="17961" dir="2700000">
              <a:srgbClr val="4D0000"/>
            </a:prstShdw>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endParaRPr lang="it-IT" altLang="it-IT" sz="1800" kern="0">
              <a:latin typeface="Arial" panose="020B0604020202020204" pitchFamily="34" charset="0"/>
            </a:endParaRPr>
          </a:p>
        </p:txBody>
      </p:sp>
      <p:sp>
        <p:nvSpPr>
          <p:cNvPr id="29727" name="AutoShape 31"/>
          <p:cNvSpPr>
            <a:spLocks noChangeArrowheads="1"/>
          </p:cNvSpPr>
          <p:nvPr/>
        </p:nvSpPr>
        <p:spPr bwMode="auto">
          <a:xfrm rot="9155067">
            <a:off x="6527843" y="2133600"/>
            <a:ext cx="544513" cy="196850"/>
          </a:xfrm>
          <a:prstGeom prst="rightArrow">
            <a:avLst>
              <a:gd name="adj1" fmla="val 50000"/>
              <a:gd name="adj2" fmla="val 69153"/>
            </a:avLst>
          </a:prstGeom>
          <a:solidFill>
            <a:srgbClr val="006666"/>
          </a:solidFill>
          <a:ln w="9525">
            <a:solidFill>
              <a:srgbClr val="800000"/>
            </a:solidFill>
            <a:miter lim="800000"/>
            <a:headEnd/>
            <a:tailEnd/>
          </a:ln>
          <a:effectLst>
            <a:prstShdw prst="shdw17" dist="17961" dir="2700000">
              <a:srgbClr val="4D0000"/>
            </a:prstShdw>
          </a:effec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endParaRPr lang="it-IT" altLang="it-IT" sz="1800" kern="0">
              <a:latin typeface="Arial" panose="020B0604020202020204" pitchFamily="34" charset="0"/>
            </a:endParaRPr>
          </a:p>
        </p:txBody>
      </p:sp>
      <p:cxnSp>
        <p:nvCxnSpPr>
          <p:cNvPr id="29728" name="Connettore 1 28"/>
          <p:cNvCxnSpPr>
            <a:cxnSpLocks noChangeShapeType="1"/>
          </p:cNvCxnSpPr>
          <p:nvPr/>
        </p:nvCxnSpPr>
        <p:spPr bwMode="auto">
          <a:xfrm>
            <a:off x="7175501" y="981075"/>
            <a:ext cx="1223963" cy="0"/>
          </a:xfrm>
          <a:prstGeom prst="line">
            <a:avLst/>
          </a:prstGeom>
          <a:noFill/>
          <a:ln w="38100" algn="ctr">
            <a:solidFill>
              <a:srgbClr val="000066"/>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22741927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0962"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7803" y="3680478"/>
            <a:ext cx="3924300"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3708400" cy="334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88" y="1"/>
            <a:ext cx="5543551" cy="352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5524" y="3"/>
            <a:ext cx="47529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119" y="3501091"/>
            <a:ext cx="50768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7"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18749" y="0"/>
            <a:ext cx="349251" cy="491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253501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42888"/>
            <a:ext cx="9144000" cy="1924051"/>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440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916113"/>
            <a:ext cx="2514600" cy="121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1" y="3429007"/>
            <a:ext cx="197167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434" y="3141663"/>
            <a:ext cx="2484439"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Rettangolo 5"/>
          <p:cNvSpPr>
            <a:spLocks noChangeArrowheads="1"/>
          </p:cNvSpPr>
          <p:nvPr/>
        </p:nvSpPr>
        <p:spPr bwMode="auto">
          <a:xfrm>
            <a:off x="5951540" y="2350153"/>
            <a:ext cx="4446587" cy="584775"/>
          </a:xfrm>
          <a:prstGeom prst="rect">
            <a:avLst/>
          </a:prstGeom>
          <a:solidFill>
            <a:srgbClr val="FFFF00"/>
          </a:solidFill>
          <a:ln w="9525">
            <a:solidFill>
              <a:srgbClr val="0000FF"/>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r>
              <a:rPr lang="en-US" altLang="it-IT" sz="1600" b="1" i="1" kern="0">
                <a:solidFill>
                  <a:srgbClr val="0000FF"/>
                </a:solidFill>
                <a:latin typeface="Arial" panose="020B0604020202020204" pitchFamily="34" charset="0"/>
              </a:rPr>
              <a:t>sustained angiogenesis </a:t>
            </a:r>
            <a:r>
              <a:rPr lang="en-US" altLang="it-IT" sz="1600" kern="0">
                <a:latin typeface="Arial" panose="020B0604020202020204" pitchFamily="34" charset="0"/>
              </a:rPr>
              <a:t>is a feature of both benign and malignant tumours</a:t>
            </a:r>
            <a:endParaRPr lang="it-IT" altLang="it-IT" sz="1600" kern="0">
              <a:latin typeface="Arial" panose="020B0604020202020204" pitchFamily="34" charset="0"/>
            </a:endParaRPr>
          </a:p>
        </p:txBody>
      </p:sp>
      <p:sp>
        <p:nvSpPr>
          <p:cNvPr id="39943" name="Rettangolo 6"/>
          <p:cNvSpPr>
            <a:spLocks noChangeArrowheads="1"/>
          </p:cNvSpPr>
          <p:nvPr/>
        </p:nvSpPr>
        <p:spPr bwMode="auto">
          <a:xfrm>
            <a:off x="4079875" y="1700763"/>
            <a:ext cx="4572000" cy="584775"/>
          </a:xfrm>
          <a:prstGeom prst="rect">
            <a:avLst/>
          </a:prstGeom>
          <a:solidFill>
            <a:srgbClr val="FFFF00"/>
          </a:solidFill>
          <a:ln w="9525">
            <a:solidFill>
              <a:srgbClr val="0000FF"/>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r>
              <a:rPr lang="en-US" altLang="it-IT" sz="1600" kern="0">
                <a:latin typeface="Arial" panose="020B0604020202020204" pitchFamily="34" charset="0"/>
              </a:rPr>
              <a:t>some </a:t>
            </a:r>
            <a:r>
              <a:rPr lang="en-US" altLang="it-IT" sz="1600" b="1" i="1" kern="0">
                <a:solidFill>
                  <a:srgbClr val="0000FF"/>
                </a:solidFill>
                <a:latin typeface="Arial" panose="020B0604020202020204" pitchFamily="34" charset="0"/>
              </a:rPr>
              <a:t>benign tumours </a:t>
            </a:r>
            <a:r>
              <a:rPr lang="en-US" altLang="it-IT" sz="1600" i="1" kern="0">
                <a:solidFill>
                  <a:srgbClr val="0000FF"/>
                </a:solidFill>
                <a:latin typeface="Arial" panose="020B0604020202020204" pitchFamily="34" charset="0"/>
              </a:rPr>
              <a:t>can weigh many </a:t>
            </a:r>
            <a:r>
              <a:rPr lang="en-US" altLang="it-IT" sz="1600" b="1" i="1" kern="0">
                <a:solidFill>
                  <a:srgbClr val="0000FF"/>
                </a:solidFill>
                <a:latin typeface="Arial" panose="020B0604020202020204" pitchFamily="34" charset="0"/>
              </a:rPr>
              <a:t>kilograms</a:t>
            </a:r>
            <a:r>
              <a:rPr lang="en-US" altLang="it-IT" sz="1600" i="1" kern="0">
                <a:solidFill>
                  <a:srgbClr val="0000FF"/>
                </a:solidFill>
                <a:latin typeface="Arial" panose="020B0604020202020204" pitchFamily="34" charset="0"/>
              </a:rPr>
              <a:t> </a:t>
            </a:r>
            <a:r>
              <a:rPr lang="en-US" altLang="it-IT" sz="1600" kern="0">
                <a:latin typeface="Arial" panose="020B0604020202020204" pitchFamily="34" charset="0"/>
              </a:rPr>
              <a:t>at the time of diagnosis</a:t>
            </a:r>
            <a:endParaRPr lang="it-IT" altLang="it-IT" sz="1600" kern="0">
              <a:latin typeface="Arial" panose="020B0604020202020204" pitchFamily="34" charset="0"/>
            </a:endParaRPr>
          </a:p>
        </p:txBody>
      </p:sp>
      <p:sp>
        <p:nvSpPr>
          <p:cNvPr id="39944" name="Rettangolo 7"/>
          <p:cNvSpPr>
            <a:spLocks noChangeArrowheads="1"/>
          </p:cNvSpPr>
          <p:nvPr/>
        </p:nvSpPr>
        <p:spPr bwMode="auto">
          <a:xfrm>
            <a:off x="3971929" y="3068965"/>
            <a:ext cx="6696075" cy="584775"/>
          </a:xfrm>
          <a:prstGeom prst="rect">
            <a:avLst/>
          </a:prstGeom>
          <a:solidFill>
            <a:srgbClr val="FFFF00"/>
          </a:solidFill>
          <a:ln w="9525">
            <a:solidFill>
              <a:srgbClr val="0000FF"/>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r>
              <a:rPr lang="it-IT" altLang="it-IT" sz="1600" b="1" i="1" kern="0">
                <a:solidFill>
                  <a:srgbClr val="0000FF"/>
                </a:solidFill>
                <a:latin typeface="Arial" panose="020B0604020202020204" pitchFamily="34" charset="0"/>
              </a:rPr>
              <a:t>RB protein is deficient </a:t>
            </a:r>
            <a:r>
              <a:rPr lang="en-US" altLang="it-IT" sz="1600" b="1" i="1" kern="0">
                <a:solidFill>
                  <a:srgbClr val="0000FF"/>
                </a:solidFill>
                <a:latin typeface="Arial" panose="020B0604020202020204" pitchFamily="34" charset="0"/>
              </a:rPr>
              <a:t>both in retinoblastoma</a:t>
            </a:r>
            <a:r>
              <a:rPr lang="en-US" altLang="it-IT" sz="1600" kern="0">
                <a:latin typeface="Arial" panose="020B0604020202020204" pitchFamily="34" charset="0"/>
              </a:rPr>
              <a:t>, a malignant tumour </a:t>
            </a:r>
            <a:br>
              <a:rPr lang="en-US" altLang="it-IT" sz="1600" kern="0">
                <a:latin typeface="Arial" panose="020B0604020202020204" pitchFamily="34" charset="0"/>
              </a:rPr>
            </a:br>
            <a:r>
              <a:rPr lang="en-US" altLang="it-IT" sz="1600" kern="0">
                <a:latin typeface="Arial" panose="020B0604020202020204" pitchFamily="34" charset="0"/>
              </a:rPr>
              <a:t>of the eye, and in </a:t>
            </a:r>
            <a:r>
              <a:rPr lang="en-US" altLang="it-IT" sz="1600" b="1" i="1" kern="0">
                <a:solidFill>
                  <a:srgbClr val="0000FF"/>
                </a:solidFill>
                <a:latin typeface="Arial" panose="020B0604020202020204" pitchFamily="34" charset="0"/>
              </a:rPr>
              <a:t>retinoma</a:t>
            </a:r>
            <a:r>
              <a:rPr lang="en-US" altLang="it-IT" sz="1600" kern="0">
                <a:latin typeface="Arial" panose="020B0604020202020204" pitchFamily="34" charset="0"/>
              </a:rPr>
              <a:t>, a benign tumour of this organ.</a:t>
            </a:r>
            <a:endParaRPr lang="it-IT" altLang="it-IT" sz="1600" kern="0">
              <a:latin typeface="Arial" panose="020B0604020202020204" pitchFamily="34" charset="0"/>
            </a:endParaRPr>
          </a:p>
        </p:txBody>
      </p:sp>
      <p:sp>
        <p:nvSpPr>
          <p:cNvPr id="39945" name="Rettangolo 8"/>
          <p:cNvSpPr>
            <a:spLocks noChangeArrowheads="1"/>
          </p:cNvSpPr>
          <p:nvPr/>
        </p:nvSpPr>
        <p:spPr bwMode="auto">
          <a:xfrm>
            <a:off x="4852991" y="3644901"/>
            <a:ext cx="5815012" cy="584775"/>
          </a:xfrm>
          <a:prstGeom prst="rect">
            <a:avLst/>
          </a:prstGeom>
          <a:solidFill>
            <a:srgbClr val="FFFF00"/>
          </a:solidFill>
          <a:ln w="9525">
            <a:solidFill>
              <a:srgbClr val="0000FF"/>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r>
              <a:rPr lang="en-US" altLang="it-IT" sz="1600" b="1" i="1" kern="0">
                <a:solidFill>
                  <a:srgbClr val="0000FF"/>
                </a:solidFill>
                <a:latin typeface="Arial" panose="020B0604020202020204" pitchFamily="34" charset="0"/>
              </a:rPr>
              <a:t>evasion of apoptosis </a:t>
            </a:r>
            <a:r>
              <a:rPr lang="en-US" altLang="it-IT" sz="1600" kern="0">
                <a:latin typeface="Arial" panose="020B0604020202020204" pitchFamily="34" charset="0"/>
              </a:rPr>
              <a:t>has been implicated in the pathogenesis of </a:t>
            </a:r>
            <a:r>
              <a:rPr lang="en-US" altLang="it-IT" sz="1600" b="1" kern="0">
                <a:latin typeface="Arial" panose="020B0604020202020204" pitchFamily="34" charset="0"/>
              </a:rPr>
              <a:t>malignant and benign </a:t>
            </a:r>
            <a:r>
              <a:rPr lang="en-US" altLang="it-IT" sz="1600" kern="0">
                <a:latin typeface="Arial" panose="020B0604020202020204" pitchFamily="34" charset="0"/>
              </a:rPr>
              <a:t>tumours </a:t>
            </a:r>
            <a:endParaRPr lang="it-IT" altLang="it-IT" sz="1600" kern="0">
              <a:latin typeface="Arial" panose="020B0604020202020204" pitchFamily="34" charset="0"/>
            </a:endParaRPr>
          </a:p>
        </p:txBody>
      </p:sp>
      <p:sp>
        <p:nvSpPr>
          <p:cNvPr id="39946" name="Rettangolo 9"/>
          <p:cNvSpPr>
            <a:spLocks noChangeArrowheads="1"/>
          </p:cNvSpPr>
          <p:nvPr/>
        </p:nvSpPr>
        <p:spPr bwMode="auto">
          <a:xfrm>
            <a:off x="3035303" y="4293253"/>
            <a:ext cx="7632700" cy="584775"/>
          </a:xfrm>
          <a:prstGeom prst="rect">
            <a:avLst/>
          </a:prstGeom>
          <a:solidFill>
            <a:srgbClr val="FFFF00"/>
          </a:solidFill>
          <a:ln w="9525">
            <a:solidFill>
              <a:srgbClr val="0000FF"/>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r>
              <a:rPr lang="en-US" altLang="it-IT" sz="1600" b="1" i="1" kern="0">
                <a:solidFill>
                  <a:srgbClr val="0000FF"/>
                </a:solidFill>
                <a:latin typeface="Arial" panose="020B0604020202020204" pitchFamily="34" charset="0"/>
              </a:rPr>
              <a:t>insensitivity to antigrowth signals </a:t>
            </a:r>
            <a:r>
              <a:rPr lang="en-US" altLang="it-IT" sz="1600" kern="0">
                <a:latin typeface="Arial" panose="020B0604020202020204" pitchFamily="34" charset="0"/>
              </a:rPr>
              <a:t>and </a:t>
            </a:r>
            <a:r>
              <a:rPr lang="en-US" altLang="it-IT" sz="1600" b="1" kern="0">
                <a:latin typeface="Arial" panose="020B0604020202020204" pitchFamily="34" charset="0"/>
              </a:rPr>
              <a:t>evasion of cell death </a:t>
            </a:r>
            <a:r>
              <a:rPr lang="en-US" altLang="it-IT" sz="1600" kern="0">
                <a:latin typeface="Arial" panose="020B0604020202020204" pitchFamily="34" charset="0"/>
              </a:rPr>
              <a:t>also seem to be </a:t>
            </a:r>
            <a:r>
              <a:rPr lang="en-US" altLang="it-IT" sz="1600" b="1" kern="0">
                <a:latin typeface="Arial" panose="020B0604020202020204" pitchFamily="34" charset="0"/>
              </a:rPr>
              <a:t>characteristic of both </a:t>
            </a:r>
            <a:r>
              <a:rPr lang="it-IT" altLang="it-IT" sz="1600" b="1" kern="0">
                <a:latin typeface="Arial" panose="020B0604020202020204" pitchFamily="34" charset="0"/>
              </a:rPr>
              <a:t>benign and malignant tumours</a:t>
            </a:r>
          </a:p>
        </p:txBody>
      </p:sp>
      <p:sp>
        <p:nvSpPr>
          <p:cNvPr id="39947" name="Rettangolo 10"/>
          <p:cNvSpPr>
            <a:spLocks noChangeArrowheads="1"/>
          </p:cNvSpPr>
          <p:nvPr/>
        </p:nvSpPr>
        <p:spPr bwMode="auto">
          <a:xfrm>
            <a:off x="5789617" y="5042553"/>
            <a:ext cx="4878387" cy="584775"/>
          </a:xfrm>
          <a:prstGeom prst="rect">
            <a:avLst/>
          </a:prstGeom>
          <a:solidFill>
            <a:srgbClr val="FFFF00"/>
          </a:solidFill>
          <a:ln w="9525">
            <a:solidFill>
              <a:srgbClr val="0000FF"/>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defRPr/>
            </a:pPr>
            <a:r>
              <a:rPr lang="en-US" altLang="it-IT" sz="1600" b="1" i="1" u="sng" kern="0">
                <a:solidFill>
                  <a:srgbClr val="0000FF"/>
                </a:solidFill>
                <a:latin typeface="Arial" panose="020B0604020202020204" pitchFamily="34" charset="0"/>
              </a:rPr>
              <a:t>five of the proposed hallmarks of cancer </a:t>
            </a:r>
            <a:r>
              <a:rPr lang="en-US" altLang="it-IT" sz="1600" b="1" kern="0">
                <a:solidFill>
                  <a:srgbClr val="0000FF"/>
                </a:solidFill>
                <a:latin typeface="Arial" panose="020B0604020202020204" pitchFamily="34" charset="0"/>
              </a:rPr>
              <a:t>are also characteristic of </a:t>
            </a:r>
            <a:r>
              <a:rPr lang="en-US" altLang="it-IT" sz="1600" b="1" i="1" u="sng" kern="0">
                <a:solidFill>
                  <a:srgbClr val="0000FF"/>
                </a:solidFill>
                <a:latin typeface="Arial" panose="020B0604020202020204" pitchFamily="34" charset="0"/>
              </a:rPr>
              <a:t>benign tumours</a:t>
            </a:r>
            <a:endParaRPr lang="it-IT" altLang="it-IT" sz="1600" b="1" i="1" u="sng" kern="0">
              <a:solidFill>
                <a:srgbClr val="0000FF"/>
              </a:solidFill>
              <a:latin typeface="Arial" panose="020B0604020202020204" pitchFamily="34" charset="0"/>
            </a:endParaRPr>
          </a:p>
        </p:txBody>
      </p:sp>
      <p:cxnSp>
        <p:nvCxnSpPr>
          <p:cNvPr id="13" name="Connettore 4 12"/>
          <p:cNvCxnSpPr/>
          <p:nvPr/>
        </p:nvCxnSpPr>
        <p:spPr>
          <a:xfrm>
            <a:off x="4728010" y="5013978"/>
            <a:ext cx="936625" cy="504825"/>
          </a:xfrm>
          <a:prstGeom prst="bentConnector3">
            <a:avLst>
              <a:gd name="adj1" fmla="val 50000"/>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35853" name="Rectangle 13"/>
          <p:cNvSpPr>
            <a:spLocks noChangeArrowheads="1"/>
          </p:cNvSpPr>
          <p:nvPr/>
        </p:nvSpPr>
        <p:spPr bwMode="auto">
          <a:xfrm>
            <a:off x="1419315" y="5861347"/>
            <a:ext cx="6122189" cy="923330"/>
          </a:xfrm>
          <a:prstGeom prst="rect">
            <a:avLst/>
          </a:prstGeom>
          <a:solidFill>
            <a:srgbClr val="FFFF00"/>
          </a:solidFill>
          <a:ln w="9525">
            <a:solidFill>
              <a:srgbClr val="C00000"/>
            </a:solidFill>
            <a:miter lim="800000"/>
            <a:headEnd/>
            <a:tailEnd/>
          </a:ln>
          <a:effectLst>
            <a:prstShdw prst="shdw17" dist="17961" dir="2700000">
              <a:schemeClr val="accent1">
                <a:gamma/>
                <a:shade val="60000"/>
                <a:invGamma/>
              </a:schemeClr>
            </a:prstShdw>
          </a:effectLst>
        </p:spPr>
        <p:txBody>
          <a:bodyPr wrap="none" anchor="ctr">
            <a:spAutoFit/>
          </a:bodyPr>
          <a:lstStyle/>
          <a:p>
            <a:pPr>
              <a:defRPr/>
            </a:pPr>
            <a:r>
              <a:rPr lang="en-US" b="1" u="sng" kern="0" dirty="0">
                <a:solidFill>
                  <a:sysClr val="windowText" lastClr="000000"/>
                </a:solidFill>
                <a:effectLst>
                  <a:outerShdw blurRad="38100" dist="38100" dir="2700000" algn="tl">
                    <a:srgbClr val="000000">
                      <a:alpha val="43137"/>
                    </a:srgbClr>
                  </a:outerShdw>
                </a:effectLst>
                <a:ea typeface="Times New Roman" pitchFamily="18" charset="0"/>
              </a:rPr>
              <a:t>The only distinguishing feature (HALLMARK) of cancer </a:t>
            </a:r>
            <a:r>
              <a:rPr lang="en-US" kern="0" dirty="0">
                <a:solidFill>
                  <a:sysClr val="windowText" lastClr="000000"/>
                </a:solidFill>
                <a:ea typeface="Times New Roman" pitchFamily="18" charset="0"/>
              </a:rPr>
              <a:t>is </a:t>
            </a:r>
            <a:br>
              <a:rPr lang="en-US" kern="0" dirty="0">
                <a:solidFill>
                  <a:sysClr val="windowText" lastClr="000000"/>
                </a:solidFill>
                <a:ea typeface="Times New Roman" pitchFamily="18" charset="0"/>
              </a:rPr>
            </a:br>
            <a:r>
              <a:rPr lang="en-US" kern="0" dirty="0">
                <a:solidFill>
                  <a:sysClr val="windowText" lastClr="000000"/>
                </a:solidFill>
                <a:ea typeface="Times New Roman" pitchFamily="18" charset="0"/>
              </a:rPr>
              <a:t>its </a:t>
            </a:r>
            <a:r>
              <a:rPr lang="en-US" b="1" u="sng" kern="0" dirty="0">
                <a:solidFill>
                  <a:sysClr val="windowText" lastClr="000000"/>
                </a:solidFill>
                <a:effectLst>
                  <a:outerShdw blurRad="38100" dist="38100" dir="2700000" algn="tl">
                    <a:srgbClr val="000000">
                      <a:alpha val="43137"/>
                    </a:srgbClr>
                  </a:outerShdw>
                </a:effectLst>
                <a:ea typeface="Times New Roman" pitchFamily="18" charset="0"/>
              </a:rPr>
              <a:t>ability to metastasize </a:t>
            </a:r>
            <a:r>
              <a:rPr lang="en-US" kern="0" dirty="0">
                <a:solidFill>
                  <a:sysClr val="windowText" lastClr="000000"/>
                </a:solidFill>
                <a:ea typeface="Times New Roman" pitchFamily="18" charset="0"/>
              </a:rPr>
              <a:t>(which is </a:t>
            </a:r>
            <a:r>
              <a:rPr lang="en-US" b="1" kern="0" dirty="0">
                <a:solidFill>
                  <a:sysClr val="windowText" lastClr="000000"/>
                </a:solidFill>
                <a:ea typeface="Times New Roman" pitchFamily="18" charset="0"/>
              </a:rPr>
              <a:t>not the result of mutations</a:t>
            </a:r>
            <a:r>
              <a:rPr lang="en-US" kern="0" dirty="0">
                <a:solidFill>
                  <a:sysClr val="windowText" lastClr="000000"/>
                </a:solidFill>
                <a:ea typeface="Times New Roman" pitchFamily="18" charset="0"/>
              </a:rPr>
              <a:t>, </a:t>
            </a:r>
            <a:br>
              <a:rPr lang="en-US" kern="0" dirty="0">
                <a:solidFill>
                  <a:sysClr val="windowText" lastClr="000000"/>
                </a:solidFill>
                <a:ea typeface="Times New Roman" pitchFamily="18" charset="0"/>
              </a:rPr>
            </a:br>
            <a:r>
              <a:rPr lang="en-US" kern="0" dirty="0">
                <a:solidFill>
                  <a:sysClr val="windowText" lastClr="000000"/>
                </a:solidFill>
                <a:ea typeface="Times New Roman" pitchFamily="18" charset="0"/>
              </a:rPr>
              <a:t>but the </a:t>
            </a:r>
            <a:r>
              <a:rPr lang="en-US" b="1" u="sng" kern="0" dirty="0">
                <a:solidFill>
                  <a:srgbClr val="0000FF"/>
                </a:solidFill>
                <a:effectLst>
                  <a:outerShdw blurRad="38100" dist="38100" dir="2700000" algn="tl">
                    <a:srgbClr val="000000">
                      <a:alpha val="43137"/>
                    </a:srgbClr>
                  </a:outerShdw>
                </a:effectLst>
                <a:ea typeface="Times New Roman" pitchFamily="18" charset="0"/>
              </a:rPr>
              <a:t>reactivation of an embryonic genetic program !!)</a:t>
            </a:r>
            <a:endParaRPr lang="fr-FR" b="1" u="sng" kern="0" dirty="0">
              <a:solidFill>
                <a:srgbClr val="0000FF"/>
              </a:solidFill>
              <a:effectLst>
                <a:outerShdw blurRad="38100" dist="38100" dir="2700000" algn="tl">
                  <a:srgbClr val="000000">
                    <a:alpha val="43137"/>
                  </a:srgbClr>
                </a:outerShdw>
              </a:effectLst>
            </a:endParaRPr>
          </a:p>
        </p:txBody>
      </p:sp>
      <p:sp>
        <p:nvSpPr>
          <p:cNvPr id="2" name="Freccia in giù 1"/>
          <p:cNvSpPr/>
          <p:nvPr/>
        </p:nvSpPr>
        <p:spPr>
          <a:xfrm rot="5400000">
            <a:off x="8719345" y="5833595"/>
            <a:ext cx="484188" cy="977900"/>
          </a:xfrm>
          <a:prstGeom prst="downArrow">
            <a:avLst/>
          </a:prstGeom>
          <a:solidFill>
            <a:srgbClr val="FFFF00"/>
          </a:solid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Tree>
    <p:extLst>
      <p:ext uri="{BB962C8B-B14F-4D97-AF65-F5344CB8AC3E}">
        <p14:creationId xmlns:p14="http://schemas.microsoft.com/office/powerpoint/2010/main" val="162564636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3" y="214966"/>
            <a:ext cx="7200900"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3"/>
          <p:cNvSpPr>
            <a:spLocks noChangeArrowheads="1"/>
          </p:cNvSpPr>
          <p:nvPr/>
        </p:nvSpPr>
        <p:spPr bwMode="auto">
          <a:xfrm>
            <a:off x="3648077" y="303768"/>
            <a:ext cx="2522539" cy="738664"/>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GB" altLang="it-IT" sz="1400" kern="0">
                <a:latin typeface="Arial" panose="020B0604020202020204" pitchFamily="34" charset="0"/>
                <a:cs typeface="Times New Roman" panose="02020603050405020304" pitchFamily="18" charset="0"/>
              </a:rPr>
              <a:t>The GWAS efforts are certainly creating </a:t>
            </a:r>
          </a:p>
          <a:p>
            <a:pPr>
              <a:spcBef>
                <a:spcPct val="0"/>
              </a:spcBef>
              <a:buNone/>
            </a:pPr>
            <a:r>
              <a:rPr lang="en-GB" altLang="it-IT" sz="1400" b="1" u="sng" kern="0">
                <a:latin typeface="Arial" panose="020B0604020202020204" pitchFamily="34" charset="0"/>
                <a:cs typeface="Times New Roman" panose="02020603050405020304" pitchFamily="18" charset="0"/>
              </a:rPr>
              <a:t>bigger haystacks</a:t>
            </a:r>
            <a:r>
              <a:rPr lang="en-GB" altLang="it-IT" sz="1400" kern="0">
                <a:latin typeface="Arial" panose="020B0604020202020204" pitchFamily="34" charset="0"/>
                <a:cs typeface="Times New Roman" panose="02020603050405020304" pitchFamily="18" charset="0"/>
              </a:rPr>
              <a:t> …</a:t>
            </a:r>
          </a:p>
        </p:txBody>
      </p:sp>
      <p:pic>
        <p:nvPicPr>
          <p:cNvPr id="41988" name="Picture 2" descr="C:\Documents and Settings\Utente\Documenti\Immagini\Genetics\large-image-for-web_tcm18-1270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3989388"/>
            <a:ext cx="3429000" cy="286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4" name="Rettangolo 4"/>
          <p:cNvSpPr>
            <a:spLocks noChangeArrowheads="1"/>
          </p:cNvSpPr>
          <p:nvPr/>
        </p:nvSpPr>
        <p:spPr bwMode="auto">
          <a:xfrm>
            <a:off x="8328027" y="500068"/>
            <a:ext cx="1982788" cy="2462213"/>
          </a:xfrm>
          <a:prstGeom prst="rect">
            <a:avLst/>
          </a:prstGeom>
          <a:solidFill>
            <a:srgbClr val="FFFF00"/>
          </a:solidFill>
          <a:ln w="19050">
            <a:solidFill>
              <a:srgbClr val="FF0000"/>
            </a:solidFill>
            <a:miter lim="800000"/>
            <a:headEnd/>
            <a:tailEnd/>
          </a:ln>
        </p:spPr>
        <p:txBody>
          <a:bodyPr>
            <a:spAutoFit/>
          </a:bodyPr>
          <a:lstStyle/>
          <a:p>
            <a:pPr>
              <a:defRPr/>
            </a:pPr>
            <a:r>
              <a:rPr lang="en-US" sz="1400" u="sng" kern="0" dirty="0">
                <a:solidFill>
                  <a:sysClr val="windowText" lastClr="000000"/>
                </a:solidFill>
              </a:rPr>
              <a:t>In a recent </a:t>
            </a:r>
            <a:r>
              <a:rPr lang="en-US" sz="1400" b="1" u="sng" kern="0" dirty="0">
                <a:solidFill>
                  <a:sysClr val="windowText" lastClr="000000"/>
                </a:solidFill>
              </a:rPr>
              <a:t>editorial</a:t>
            </a:r>
            <a:r>
              <a:rPr lang="en-US" sz="1400" u="sng" kern="0" dirty="0">
                <a:solidFill>
                  <a:sysClr val="windowText" lastClr="000000"/>
                </a:solidFill>
              </a:rPr>
              <a:t> on </a:t>
            </a:r>
            <a:r>
              <a:rPr lang="en-US" sz="1400" i="1" u="sng" kern="0" dirty="0">
                <a:solidFill>
                  <a:sysClr val="windowText" lastClr="000000"/>
                </a:solidFill>
              </a:rPr>
              <a:t>Nature</a:t>
            </a:r>
          </a:p>
          <a:p>
            <a:pPr>
              <a:defRPr/>
            </a:pPr>
            <a:r>
              <a:rPr lang="en-US" sz="1400" kern="0" dirty="0">
                <a:solidFill>
                  <a:sysClr val="windowText" lastClr="000000"/>
                </a:solidFill>
              </a:rPr>
              <a:t>Heidi Ledford stated that </a:t>
            </a:r>
            <a:r>
              <a:rPr lang="en-US" sz="1400" b="1" u="sng" kern="0" dirty="0">
                <a:solidFill>
                  <a:sysClr val="windowText" lastClr="000000"/>
                </a:solidFill>
                <a:effectLst>
                  <a:outerShdw blurRad="38100" dist="38100" dir="2700000" algn="tl">
                    <a:srgbClr val="000000">
                      <a:alpha val="43137"/>
                    </a:srgbClr>
                  </a:outerShdw>
                </a:effectLst>
              </a:rPr>
              <a:t>the millions of genetic sequences and SNPs accumulated </a:t>
            </a:r>
            <a:r>
              <a:rPr lang="en-US" sz="1400" kern="0" dirty="0">
                <a:solidFill>
                  <a:sysClr val="windowText" lastClr="000000"/>
                </a:solidFill>
              </a:rPr>
              <a:t>in an attempt to </a:t>
            </a:r>
            <a:r>
              <a:rPr lang="en-US" sz="1400" b="1" kern="0" dirty="0">
                <a:solidFill>
                  <a:sysClr val="windowText" lastClr="000000"/>
                </a:solidFill>
              </a:rPr>
              <a:t>decipher the genetics of cancer </a:t>
            </a:r>
            <a:r>
              <a:rPr lang="en-US" sz="1400" kern="0" dirty="0">
                <a:solidFill>
                  <a:sysClr val="windowText" lastClr="000000"/>
                </a:solidFill>
              </a:rPr>
              <a:t>have built </a:t>
            </a:r>
            <a:r>
              <a:rPr lang="en-US" sz="1400" b="1" u="sng" kern="0" dirty="0">
                <a:solidFill>
                  <a:sysClr val="windowText" lastClr="000000"/>
                </a:solidFill>
                <a:effectLst>
                  <a:outerShdw blurRad="38100" dist="38100" dir="2700000" algn="tl">
                    <a:srgbClr val="000000">
                      <a:alpha val="43137"/>
                    </a:srgbClr>
                  </a:outerShdw>
                </a:effectLst>
              </a:rPr>
              <a:t>giant haystacks</a:t>
            </a:r>
          </a:p>
          <a:p>
            <a:pPr>
              <a:defRPr/>
            </a:pPr>
            <a:r>
              <a:rPr lang="en-US" sz="1400" b="1" u="sng" kern="0" dirty="0">
                <a:solidFill>
                  <a:sysClr val="windowText" lastClr="000000"/>
                </a:solidFill>
                <a:effectLst>
                  <a:outerShdw blurRad="38100" dist="38100" dir="2700000" algn="tl">
                    <a:srgbClr val="000000">
                      <a:alpha val="43137"/>
                    </a:srgbClr>
                  </a:outerShdw>
                </a:effectLst>
              </a:rPr>
              <a:t>in which researchers have gone lost </a:t>
            </a:r>
            <a:r>
              <a:rPr lang="en-US" sz="1400" b="1" u="sng" kern="0" dirty="0">
                <a:solidFill>
                  <a:sysClr val="windowText" lastClr="000000"/>
                </a:solidFill>
              </a:rPr>
              <a:t>…</a:t>
            </a:r>
          </a:p>
        </p:txBody>
      </p:sp>
      <p:cxnSp>
        <p:nvCxnSpPr>
          <p:cNvPr id="7" name="Connettore 2 6"/>
          <p:cNvCxnSpPr/>
          <p:nvPr/>
        </p:nvCxnSpPr>
        <p:spPr>
          <a:xfrm rot="10800000" flipV="1">
            <a:off x="6738939" y="1643063"/>
            <a:ext cx="1714500" cy="1357312"/>
          </a:xfrm>
          <a:prstGeom prst="straightConnector1">
            <a:avLst/>
          </a:prstGeom>
          <a:ln w="381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Freccia a sinistra 10"/>
          <p:cNvSpPr/>
          <p:nvPr/>
        </p:nvSpPr>
        <p:spPr>
          <a:xfrm rot="1228576">
            <a:off x="9881035" y="3229628"/>
            <a:ext cx="561975" cy="328613"/>
          </a:xfrm>
          <a:prstGeom prst="lef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
        <p:nvSpPr>
          <p:cNvPr id="92167" name="Rectangle 8"/>
          <p:cNvSpPr>
            <a:spLocks noChangeArrowheads="1"/>
          </p:cNvSpPr>
          <p:nvPr/>
        </p:nvSpPr>
        <p:spPr bwMode="auto">
          <a:xfrm>
            <a:off x="1524436" y="5734050"/>
            <a:ext cx="5137945" cy="923330"/>
          </a:xfrm>
          <a:prstGeom prst="rect">
            <a:avLst/>
          </a:prstGeom>
          <a:solidFill>
            <a:srgbClr val="FFFF00"/>
          </a:solidFill>
          <a:ln w="9525">
            <a:noFill/>
            <a:miter lim="800000"/>
            <a:headEnd/>
            <a:tailEnd/>
          </a:ln>
          <a:effectLst>
            <a:prstShdw prst="shdw17" dist="17961" dir="2700000">
              <a:srgbClr val="999900">
                <a:alpha val="74997"/>
              </a:srgbClr>
            </a:prstShdw>
          </a:effectLst>
        </p:spPr>
        <p:txBody>
          <a:bodyPr wrap="none">
            <a:spAutoFit/>
          </a:bodyPr>
          <a:lstStyle/>
          <a:p>
            <a:pPr>
              <a:defRPr/>
            </a:pPr>
            <a:r>
              <a:rPr lang="en-GB" b="1" kern="0" dirty="0">
                <a:solidFill>
                  <a:sysClr val="windowText" lastClr="000000"/>
                </a:solidFill>
              </a:rPr>
              <a:t>The </a:t>
            </a:r>
            <a:r>
              <a:rPr lang="en-GB" b="1" u="sng" kern="0" dirty="0">
                <a:solidFill>
                  <a:sysClr val="windowText" lastClr="000000"/>
                </a:solidFill>
                <a:effectLst>
                  <a:outerShdw blurRad="38100" dist="38100" dir="2700000" algn="tl">
                    <a:srgbClr val="000000">
                      <a:alpha val="43137"/>
                    </a:srgbClr>
                  </a:outerShdw>
                </a:effectLst>
              </a:rPr>
              <a:t>full genome sequence of a lung cancer cell line</a:t>
            </a:r>
            <a:r>
              <a:rPr lang="en-GB" b="1" kern="0" dirty="0">
                <a:solidFill>
                  <a:sysClr val="windowText" lastClr="000000"/>
                </a:solidFill>
              </a:rPr>
              <a:t>, </a:t>
            </a:r>
          </a:p>
          <a:p>
            <a:pPr>
              <a:defRPr/>
            </a:pPr>
            <a:r>
              <a:rPr lang="en-GB" b="1" kern="0" dirty="0">
                <a:solidFill>
                  <a:sysClr val="windowText" lastClr="000000"/>
                </a:solidFill>
              </a:rPr>
              <a:t>for example, yielded </a:t>
            </a:r>
            <a:r>
              <a:rPr lang="en-GB" b="1" u="sng" kern="0" dirty="0">
                <a:solidFill>
                  <a:sysClr val="windowText" lastClr="000000"/>
                </a:solidFill>
                <a:effectLst>
                  <a:outerShdw blurRad="38100" dist="38100" dir="2700000" algn="tl">
                    <a:srgbClr val="000000">
                      <a:alpha val="43137"/>
                    </a:srgbClr>
                  </a:outerShdw>
                </a:effectLst>
              </a:rPr>
              <a:t>22,910 point mutations</a:t>
            </a:r>
            <a:r>
              <a:rPr lang="en-GB" b="1" kern="0" dirty="0">
                <a:solidFill>
                  <a:sysClr val="windowText" lastClr="000000"/>
                </a:solidFill>
              </a:rPr>
              <a:t>, </a:t>
            </a:r>
          </a:p>
          <a:p>
            <a:pPr>
              <a:defRPr/>
            </a:pPr>
            <a:r>
              <a:rPr lang="en-GB" b="1" u="sng" kern="0" dirty="0">
                <a:solidFill>
                  <a:sysClr val="windowText" lastClr="000000"/>
                </a:solidFill>
                <a:effectLst>
                  <a:outerShdw blurRad="38100" dist="38100" dir="2700000" algn="tl">
                    <a:srgbClr val="000000">
                      <a:alpha val="43137"/>
                    </a:srgbClr>
                  </a:outerShdw>
                </a:effectLst>
              </a:rPr>
              <a:t>only 134 of which </a:t>
            </a:r>
            <a:r>
              <a:rPr lang="en-GB" b="1" kern="0" dirty="0">
                <a:solidFill>
                  <a:sysClr val="windowText" lastClr="000000"/>
                </a:solidFill>
              </a:rPr>
              <a:t>were in protein-coding regions</a:t>
            </a:r>
            <a:endParaRPr lang="it-IT" b="1" kern="0" dirty="0">
              <a:solidFill>
                <a:sysClr val="windowText" lastClr="000000"/>
              </a:solidFill>
            </a:endParaRPr>
          </a:p>
        </p:txBody>
      </p:sp>
      <p:sp>
        <p:nvSpPr>
          <p:cNvPr id="167945" name="AutoShape 9"/>
          <p:cNvSpPr>
            <a:spLocks noChangeArrowheads="1"/>
          </p:cNvSpPr>
          <p:nvPr/>
        </p:nvSpPr>
        <p:spPr bwMode="auto">
          <a:xfrm>
            <a:off x="7104199" y="6093478"/>
            <a:ext cx="287337" cy="765175"/>
          </a:xfrm>
          <a:prstGeom prst="downArrow">
            <a:avLst>
              <a:gd name="adj1" fmla="val 50000"/>
              <a:gd name="adj2" fmla="val 88333"/>
            </a:avLst>
          </a:prstGeom>
          <a:solidFill>
            <a:srgbClr val="FF0000"/>
          </a:solidFill>
          <a:ln w="9525">
            <a:solidFill>
              <a:schemeClr val="tx1"/>
            </a:solidFill>
            <a:miter lim="800000"/>
            <a:headEnd/>
            <a:tailEnd/>
          </a:ln>
          <a:effectLst>
            <a:prstShdw prst="shdw17" dist="17961" dir="2700000">
              <a:schemeClr val="accent2">
                <a:gamma/>
                <a:shade val="60000"/>
                <a:invGamma/>
                <a:alpha val="74998"/>
              </a:schemeClr>
            </a:prstShdw>
          </a:effectLst>
        </p:spPr>
        <p:txBody>
          <a:bodyPr wrap="none" anchor="ctr"/>
          <a:lstStyle/>
          <a:p>
            <a:pPr>
              <a:defRPr/>
            </a:pPr>
            <a:endParaRPr lang="fr-FR" kern="0">
              <a:solidFill>
                <a:sysClr val="windowText" lastClr="000000"/>
              </a:solidFill>
              <a:latin typeface="Arial" charset="0"/>
              <a:ea typeface="ＭＳ Ｐゴシック" charset="0"/>
            </a:endParaRPr>
          </a:p>
        </p:txBody>
      </p:sp>
    </p:spTree>
    <p:extLst>
      <p:ext uri="{BB962C8B-B14F-4D97-AF65-F5344CB8AC3E}">
        <p14:creationId xmlns:p14="http://schemas.microsoft.com/office/powerpoint/2010/main" val="293019885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3010" name="Picture 2" descr="C:\Documents and Settings\Utente\Desktop\2010\10 APR\CANCER\NAT_CANCER_NEWS\1O_NAT Big_science_The cancer_genome\464972aLG-i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4" y="0"/>
            <a:ext cx="4429125" cy="1400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1" name="Picture 3" descr="C:\Documents and Settings\Utente\Desktop\2010\10 APR\CANCER\NAT_CANCER_NEWS\1O_NAT Big_science_The cancer_genome\464972aLG-i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3129" y="-6215063"/>
            <a:ext cx="4714875" cy="130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Connettore 1 6"/>
          <p:cNvCxnSpPr/>
          <p:nvPr/>
        </p:nvCxnSpPr>
        <p:spPr>
          <a:xfrm>
            <a:off x="1881624" y="2071691"/>
            <a:ext cx="1571625" cy="1587"/>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8" name="Connettore 1 7"/>
          <p:cNvCxnSpPr/>
          <p:nvPr/>
        </p:nvCxnSpPr>
        <p:spPr>
          <a:xfrm>
            <a:off x="2809877" y="500064"/>
            <a:ext cx="2214563"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Connettore 1 9"/>
          <p:cNvCxnSpPr/>
          <p:nvPr/>
        </p:nvCxnSpPr>
        <p:spPr>
          <a:xfrm>
            <a:off x="1881624" y="5072716"/>
            <a:ext cx="1571625" cy="1587"/>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1" name="Connettore 1 10"/>
          <p:cNvCxnSpPr/>
          <p:nvPr/>
        </p:nvCxnSpPr>
        <p:spPr>
          <a:xfrm>
            <a:off x="6453215" y="1643716"/>
            <a:ext cx="2928937" cy="1587"/>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3" name="Connettore 1 12"/>
          <p:cNvCxnSpPr/>
          <p:nvPr/>
        </p:nvCxnSpPr>
        <p:spPr>
          <a:xfrm>
            <a:off x="6310500" y="1785939"/>
            <a:ext cx="2571751" cy="1587"/>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6" name="Connettore 2 15"/>
          <p:cNvCxnSpPr/>
          <p:nvPr/>
        </p:nvCxnSpPr>
        <p:spPr>
          <a:xfrm>
            <a:off x="5738815" y="1857375"/>
            <a:ext cx="571500" cy="1588"/>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Connettore 2 16"/>
          <p:cNvCxnSpPr/>
          <p:nvPr/>
        </p:nvCxnSpPr>
        <p:spPr>
          <a:xfrm>
            <a:off x="5595939" y="5286375"/>
            <a:ext cx="571500" cy="158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Connettore 2 18"/>
          <p:cNvCxnSpPr/>
          <p:nvPr/>
        </p:nvCxnSpPr>
        <p:spPr>
          <a:xfrm rot="10800000">
            <a:off x="4310063" y="2215216"/>
            <a:ext cx="571500" cy="1587"/>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Connettore 2 20"/>
          <p:cNvCxnSpPr/>
          <p:nvPr/>
        </p:nvCxnSpPr>
        <p:spPr>
          <a:xfrm rot="10800000">
            <a:off x="4381503" y="5143500"/>
            <a:ext cx="571500" cy="1588"/>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Connettore 2 21"/>
          <p:cNvCxnSpPr/>
          <p:nvPr/>
        </p:nvCxnSpPr>
        <p:spPr>
          <a:xfrm rot="10800000">
            <a:off x="3881439" y="2571750"/>
            <a:ext cx="571500" cy="1588"/>
          </a:xfrm>
          <a:prstGeom prst="straightConnector1">
            <a:avLst/>
          </a:prstGeom>
          <a:ln w="28575">
            <a:solidFill>
              <a:schemeClr val="bg2">
                <a:lumMod val="1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Connettore 2 22"/>
          <p:cNvCxnSpPr/>
          <p:nvPr/>
        </p:nvCxnSpPr>
        <p:spPr>
          <a:xfrm rot="10800000">
            <a:off x="3810003" y="5572125"/>
            <a:ext cx="571500" cy="1588"/>
          </a:xfrm>
          <a:prstGeom prst="straightConnector1">
            <a:avLst/>
          </a:prstGeom>
          <a:ln w="19050">
            <a:solidFill>
              <a:schemeClr val="bg2">
                <a:lumMod val="1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Connettore 2 23"/>
          <p:cNvCxnSpPr/>
          <p:nvPr/>
        </p:nvCxnSpPr>
        <p:spPr>
          <a:xfrm>
            <a:off x="5381627" y="2428875"/>
            <a:ext cx="571500" cy="1588"/>
          </a:xfrm>
          <a:prstGeom prst="straightConnector1">
            <a:avLst/>
          </a:prstGeom>
          <a:ln w="19050">
            <a:solidFill>
              <a:schemeClr val="bg2">
                <a:lumMod val="1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Connettore 2 24"/>
          <p:cNvCxnSpPr/>
          <p:nvPr/>
        </p:nvCxnSpPr>
        <p:spPr>
          <a:xfrm>
            <a:off x="5595939" y="5787091"/>
            <a:ext cx="571500" cy="1587"/>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 name="Connettore 2 18"/>
          <p:cNvCxnSpPr/>
          <p:nvPr/>
        </p:nvCxnSpPr>
        <p:spPr>
          <a:xfrm rot="10800000">
            <a:off x="3648075" y="1989143"/>
            <a:ext cx="571500" cy="1587"/>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3" name="Connettore 2 18"/>
          <p:cNvCxnSpPr/>
          <p:nvPr/>
        </p:nvCxnSpPr>
        <p:spPr>
          <a:xfrm rot="10800000">
            <a:off x="3503615" y="5013325"/>
            <a:ext cx="571500" cy="1588"/>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4" name="Connettore 2 15"/>
          <p:cNvCxnSpPr/>
          <p:nvPr/>
        </p:nvCxnSpPr>
        <p:spPr>
          <a:xfrm>
            <a:off x="5735639" y="1628775"/>
            <a:ext cx="571500" cy="1588"/>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26" name="Connettore 1 25"/>
          <p:cNvCxnSpPr/>
          <p:nvPr/>
        </p:nvCxnSpPr>
        <p:spPr>
          <a:xfrm>
            <a:off x="2309928" y="2286000"/>
            <a:ext cx="1643063"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Connettore 1 26"/>
          <p:cNvCxnSpPr/>
          <p:nvPr/>
        </p:nvCxnSpPr>
        <p:spPr>
          <a:xfrm>
            <a:off x="6738940" y="2000250"/>
            <a:ext cx="2143125"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Connettore 1 28"/>
          <p:cNvCxnSpPr/>
          <p:nvPr/>
        </p:nvCxnSpPr>
        <p:spPr>
          <a:xfrm>
            <a:off x="2595656" y="5286375"/>
            <a:ext cx="1643063"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Connettore 1 29"/>
          <p:cNvCxnSpPr/>
          <p:nvPr/>
        </p:nvCxnSpPr>
        <p:spPr>
          <a:xfrm>
            <a:off x="7668061" y="4572000"/>
            <a:ext cx="1571625" cy="1588"/>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315966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Picture 2"/>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492"/>
            <a:ext cx="8598696" cy="2306595"/>
          </a:xfrm>
          <a:noFill/>
        </p:spPr>
      </p:pic>
      <p:pic>
        <p:nvPicPr>
          <p:cNvPr id="1587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935" y="2709028"/>
            <a:ext cx="6398684" cy="398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8724" name="Picture 4" descr="nrd1152-i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3903" y="3860800"/>
            <a:ext cx="5118100"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8725" name="Line 5"/>
          <p:cNvSpPr>
            <a:spLocks noChangeShapeType="1"/>
          </p:cNvSpPr>
          <p:nvPr/>
        </p:nvSpPr>
        <p:spPr bwMode="auto">
          <a:xfrm>
            <a:off x="1871635" y="5229225"/>
            <a:ext cx="4897967" cy="0"/>
          </a:xfrm>
          <a:prstGeom prst="line">
            <a:avLst/>
          </a:prstGeom>
          <a:noFill/>
          <a:ln w="9525">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58726" name="Line 6"/>
          <p:cNvSpPr>
            <a:spLocks noChangeShapeType="1"/>
          </p:cNvSpPr>
          <p:nvPr/>
        </p:nvSpPr>
        <p:spPr bwMode="auto">
          <a:xfrm>
            <a:off x="527053" y="5445125"/>
            <a:ext cx="4224867" cy="0"/>
          </a:xfrm>
          <a:prstGeom prst="line">
            <a:avLst/>
          </a:prstGeom>
          <a:noFill/>
          <a:ln w="9525">
            <a:solidFill>
              <a:srgbClr val="CC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58727" name="Line 7"/>
          <p:cNvSpPr>
            <a:spLocks noChangeShapeType="1"/>
          </p:cNvSpPr>
          <p:nvPr/>
        </p:nvSpPr>
        <p:spPr bwMode="auto">
          <a:xfrm>
            <a:off x="3407835" y="5876925"/>
            <a:ext cx="3071284" cy="0"/>
          </a:xfrm>
          <a:prstGeom prst="line">
            <a:avLst/>
          </a:prstGeom>
          <a:noFill/>
          <a:ln w="9525">
            <a:solidFill>
              <a:srgbClr val="CC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58728" name="Line 8"/>
          <p:cNvSpPr>
            <a:spLocks noChangeShapeType="1"/>
          </p:cNvSpPr>
          <p:nvPr/>
        </p:nvSpPr>
        <p:spPr bwMode="auto">
          <a:xfrm>
            <a:off x="502" y="6092825"/>
            <a:ext cx="1488017" cy="0"/>
          </a:xfrm>
          <a:prstGeom prst="line">
            <a:avLst/>
          </a:prstGeom>
          <a:noFill/>
          <a:ln w="9525">
            <a:solidFill>
              <a:srgbClr val="CC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58729" name="Line 9"/>
          <p:cNvSpPr>
            <a:spLocks noChangeShapeType="1"/>
          </p:cNvSpPr>
          <p:nvPr/>
        </p:nvSpPr>
        <p:spPr bwMode="auto">
          <a:xfrm>
            <a:off x="431803" y="3716338"/>
            <a:ext cx="3263900" cy="0"/>
          </a:xfrm>
          <a:prstGeom prst="line">
            <a:avLst/>
          </a:prstGeom>
          <a:noFill/>
          <a:ln w="9525">
            <a:solidFill>
              <a:srgbClr val="CC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58730" name="Line 10"/>
          <p:cNvSpPr>
            <a:spLocks noChangeShapeType="1"/>
          </p:cNvSpPr>
          <p:nvPr/>
        </p:nvSpPr>
        <p:spPr bwMode="auto">
          <a:xfrm>
            <a:off x="719667" y="3068638"/>
            <a:ext cx="5664200" cy="0"/>
          </a:xfrm>
          <a:prstGeom prst="line">
            <a:avLst/>
          </a:prstGeom>
          <a:noFill/>
          <a:ln w="9525">
            <a:solidFill>
              <a:srgbClr val="CC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58731" name="Line 11"/>
          <p:cNvSpPr>
            <a:spLocks noChangeShapeType="1"/>
          </p:cNvSpPr>
          <p:nvPr/>
        </p:nvSpPr>
        <p:spPr bwMode="auto">
          <a:xfrm>
            <a:off x="527051" y="3284538"/>
            <a:ext cx="5856816" cy="0"/>
          </a:xfrm>
          <a:prstGeom prst="line">
            <a:avLst/>
          </a:prstGeom>
          <a:noFill/>
          <a:ln w="9525">
            <a:solidFill>
              <a:srgbClr val="CC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58732" name="Line 12"/>
          <p:cNvSpPr>
            <a:spLocks noChangeShapeType="1"/>
          </p:cNvSpPr>
          <p:nvPr/>
        </p:nvSpPr>
        <p:spPr bwMode="auto">
          <a:xfrm>
            <a:off x="527051" y="3500438"/>
            <a:ext cx="2400300" cy="0"/>
          </a:xfrm>
          <a:prstGeom prst="line">
            <a:avLst/>
          </a:prstGeom>
          <a:noFill/>
          <a:ln w="9525">
            <a:solidFill>
              <a:srgbClr val="CC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
        <p:nvSpPr>
          <p:cNvPr id="158733" name="Rectangle 13"/>
          <p:cNvSpPr>
            <a:spLocks noChangeArrowheads="1"/>
          </p:cNvSpPr>
          <p:nvPr/>
        </p:nvSpPr>
        <p:spPr bwMode="auto">
          <a:xfrm>
            <a:off x="6542948" y="2407410"/>
            <a:ext cx="4018289" cy="1323439"/>
          </a:xfrm>
          <a:prstGeom prst="rect">
            <a:avLst/>
          </a:prstGeom>
          <a:solidFill>
            <a:srgbClr val="FFFF00"/>
          </a:solidFill>
          <a:ln w="9525">
            <a:solidFill>
              <a:srgbClr val="0000FF"/>
            </a:solidFill>
            <a:miter lim="800000"/>
            <a:headEnd/>
            <a:tailEnd/>
          </a:ln>
        </p:spPr>
        <p:txBody>
          <a:bodyPr wrap="square"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GB" altLang="it-IT" sz="1600" dirty="0" smtClean="0">
                <a:solidFill>
                  <a:prstClr val="black"/>
                </a:solidFill>
                <a:latin typeface="Calibri" pitchFamily="34" charset="0"/>
              </a:rPr>
              <a:t>a </a:t>
            </a:r>
            <a:r>
              <a:rPr lang="en-GB" altLang="it-IT" sz="1600" b="1" u="sng" dirty="0" smtClean="0">
                <a:solidFill>
                  <a:prstClr val="black"/>
                </a:solidFill>
                <a:latin typeface="Calibri" pitchFamily="34" charset="0"/>
              </a:rPr>
              <a:t>cybernetic approach </a:t>
            </a:r>
            <a:r>
              <a:rPr lang="en-GB" altLang="it-IT" sz="1600" u="sng" dirty="0" smtClean="0">
                <a:solidFill>
                  <a:prstClr val="black"/>
                </a:solidFill>
                <a:latin typeface="Calibri" pitchFamily="34" charset="0"/>
              </a:rPr>
              <a:t>to carcinogenesis</a:t>
            </a:r>
            <a:r>
              <a:rPr lang="en-GB" altLang="it-IT" sz="1600" dirty="0" smtClean="0">
                <a:solidFill>
                  <a:prstClr val="black"/>
                </a:solidFill>
                <a:latin typeface="Calibri" pitchFamily="34" charset="0"/>
              </a:rPr>
              <a:t> </a:t>
            </a:r>
            <a:br>
              <a:rPr lang="en-GB" altLang="it-IT" sz="1600" dirty="0" smtClean="0">
                <a:solidFill>
                  <a:prstClr val="black"/>
                </a:solidFill>
                <a:latin typeface="Calibri" pitchFamily="34" charset="0"/>
              </a:rPr>
            </a:br>
            <a:r>
              <a:rPr lang="en-GB" altLang="it-IT" sz="1600" dirty="0" smtClean="0">
                <a:solidFill>
                  <a:prstClr val="black"/>
                </a:solidFill>
                <a:latin typeface="Calibri" pitchFamily="34" charset="0"/>
              </a:rPr>
              <a:t>in which the </a:t>
            </a:r>
            <a:r>
              <a:rPr lang="en-GB" altLang="it-IT" sz="1600" u="sng" dirty="0" smtClean="0">
                <a:solidFill>
                  <a:srgbClr val="0000FF"/>
                </a:solidFill>
                <a:latin typeface="Calibri" pitchFamily="34" charset="0"/>
              </a:rPr>
              <a:t>cell is considered part of </a:t>
            </a:r>
            <a:br>
              <a:rPr lang="en-GB" altLang="it-IT" sz="1600" u="sng" dirty="0" smtClean="0">
                <a:solidFill>
                  <a:srgbClr val="0000FF"/>
                </a:solidFill>
                <a:latin typeface="Calibri" pitchFamily="34" charset="0"/>
              </a:rPr>
            </a:br>
            <a:r>
              <a:rPr lang="en-GB" altLang="it-IT" sz="1600" u="sng" dirty="0" smtClean="0">
                <a:solidFill>
                  <a:srgbClr val="0000FF"/>
                </a:solidFill>
                <a:latin typeface="Calibri" pitchFamily="34" charset="0"/>
              </a:rPr>
              <a:t>an ordered hierarchy, or </a:t>
            </a:r>
            <a:r>
              <a:rPr lang="en-GB" altLang="it-IT" sz="1600" b="1" u="sng" dirty="0" smtClean="0">
                <a:solidFill>
                  <a:srgbClr val="0000FF"/>
                </a:solidFill>
                <a:latin typeface="Calibri" pitchFamily="34" charset="0"/>
              </a:rPr>
              <a:t>integrated field</a:t>
            </a:r>
            <a:r>
              <a:rPr lang="en-GB" altLang="it-IT" sz="1600" dirty="0" smtClean="0">
                <a:solidFill>
                  <a:prstClr val="black"/>
                </a:solidFill>
                <a:latin typeface="Calibri" pitchFamily="34" charset="0"/>
              </a:rPr>
              <a:t>, </a:t>
            </a:r>
          </a:p>
          <a:p>
            <a:pPr eaLnBrk="1" fontAlgn="base" hangingPunct="1">
              <a:spcBef>
                <a:spcPct val="0"/>
              </a:spcBef>
              <a:spcAft>
                <a:spcPct val="0"/>
              </a:spcAft>
            </a:pPr>
            <a:r>
              <a:rPr lang="en-GB" altLang="it-IT" sz="1600" dirty="0" smtClean="0">
                <a:solidFill>
                  <a:prstClr val="black"/>
                </a:solidFill>
                <a:latin typeface="Calibri" pitchFamily="34" charset="0"/>
              </a:rPr>
              <a:t>and in which </a:t>
            </a:r>
            <a:r>
              <a:rPr lang="en-GB" altLang="it-IT" sz="1600" b="1" u="sng" dirty="0" smtClean="0">
                <a:solidFill>
                  <a:srgbClr val="0000FF"/>
                </a:solidFill>
                <a:latin typeface="Calibri" pitchFamily="34" charset="0"/>
              </a:rPr>
              <a:t>elements at all levels are in constant communication</a:t>
            </a:r>
            <a:r>
              <a:rPr lang="en-GB" altLang="it-IT" sz="1600" b="1" u="sng" dirty="0" smtClean="0">
                <a:solidFill>
                  <a:prstClr val="black"/>
                </a:solidFill>
                <a:latin typeface="Calibri" pitchFamily="34" charset="0"/>
              </a:rPr>
              <a:t> </a:t>
            </a:r>
            <a:r>
              <a:rPr lang="en-GB" altLang="it-IT" sz="1600" dirty="0" smtClean="0">
                <a:solidFill>
                  <a:prstClr val="black"/>
                </a:solidFill>
                <a:latin typeface="Calibri" pitchFamily="34" charset="0"/>
              </a:rPr>
              <a:t>with one another…</a:t>
            </a:r>
            <a:endParaRPr lang="it-IT" altLang="it-IT" sz="1600" dirty="0" smtClean="0">
              <a:solidFill>
                <a:prstClr val="black"/>
              </a:solidFill>
              <a:latin typeface="Calibri" pitchFamily="34" charset="0"/>
            </a:endParaRPr>
          </a:p>
        </p:txBody>
      </p:sp>
      <p:sp>
        <p:nvSpPr>
          <p:cNvPr id="2" name="Freccia a destra 1"/>
          <p:cNvSpPr/>
          <p:nvPr/>
        </p:nvSpPr>
        <p:spPr>
          <a:xfrm rot="13008271">
            <a:off x="4507319" y="320045"/>
            <a:ext cx="489204" cy="242316"/>
          </a:xfrm>
          <a:prstGeom prst="rightArrow">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prstClr val="white"/>
              </a:solidFill>
            </a:endParaRPr>
          </a:p>
        </p:txBody>
      </p:sp>
    </p:spTree>
    <p:extLst>
      <p:ext uri="{BB962C8B-B14F-4D97-AF65-F5344CB8AC3E}">
        <p14:creationId xmlns:p14="http://schemas.microsoft.com/office/powerpoint/2010/main" val="369984580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5059" name="Picture 2" descr="C:\Documents and Settings\Utente\Desktop\+ OCT 08\rev NATURE\Cell Research\03 Epigenetic regulation..and environmental  F3.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73329" y="4162123"/>
            <a:ext cx="4093064" cy="2696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1938" name="Rectangle 2"/>
          <p:cNvSpPr>
            <a:spLocks noGrp="1"/>
          </p:cNvSpPr>
          <p:nvPr>
            <p:ph type="body" idx="4294967295"/>
          </p:nvPr>
        </p:nvSpPr>
        <p:spPr>
          <a:xfrm>
            <a:off x="1774828" y="1053166"/>
            <a:ext cx="8569325" cy="3305175"/>
          </a:xfrm>
          <a:solidFill>
            <a:srgbClr val="FFFFCC"/>
          </a:solidFill>
          <a:ln>
            <a:solidFill>
              <a:srgbClr val="C00000"/>
            </a:solidFill>
          </a:ln>
        </p:spPr>
        <p:txBody>
          <a:bodyPr/>
          <a:lstStyle/>
          <a:p>
            <a:pPr>
              <a:defRPr/>
            </a:pPr>
            <a:r>
              <a:rPr lang="en-GB" sz="2400" dirty="0">
                <a:ea typeface="MS PGothic" pitchFamily="34" charset="-128"/>
              </a:rPr>
              <a:t>.. there is </a:t>
            </a:r>
            <a:r>
              <a:rPr lang="en-GB" sz="2400" b="1" i="1" dirty="0">
                <a:ea typeface="MS PGothic" pitchFamily="34" charset="-128"/>
              </a:rPr>
              <a:t>now ample evidence</a:t>
            </a:r>
            <a:r>
              <a:rPr lang="en-GB" sz="2400" dirty="0">
                <a:ea typeface="MS PGothic" pitchFamily="34" charset="-128"/>
              </a:rPr>
              <a:t> that </a:t>
            </a:r>
            <a:r>
              <a:rPr lang="en-GB" sz="2400" u="sng" dirty="0">
                <a:effectLst>
                  <a:outerShdw blurRad="38100" dist="38100" dir="2700000" algn="tl">
                    <a:srgbClr val="000000">
                      <a:alpha val="43137"/>
                    </a:srgbClr>
                  </a:outerShdw>
                </a:effectLst>
                <a:highlight>
                  <a:srgbClr val="FFFF00"/>
                </a:highlight>
                <a:ea typeface="MS PGothic" pitchFamily="34" charset="-128"/>
              </a:rPr>
              <a:t>some </a:t>
            </a:r>
            <a:r>
              <a:rPr lang="en-GB" sz="2400" b="1" u="sng" dirty="0">
                <a:effectLst>
                  <a:outerShdw blurRad="38100" dist="38100" dir="2700000" algn="tl">
                    <a:srgbClr val="000000">
                      <a:alpha val="43137"/>
                    </a:srgbClr>
                  </a:outerShdw>
                </a:effectLst>
                <a:highlight>
                  <a:srgbClr val="FFFF00"/>
                </a:highlight>
                <a:ea typeface="MS PGothic" pitchFamily="34" charset="-128"/>
              </a:rPr>
              <a:t>specific epigenetic alterations</a:t>
            </a:r>
            <a:r>
              <a:rPr lang="en-GB" sz="2400" u="sng" dirty="0">
                <a:effectLst>
                  <a:outerShdw blurRad="38100" dist="38100" dir="2700000" algn="tl">
                    <a:srgbClr val="000000">
                      <a:alpha val="43137"/>
                    </a:srgbClr>
                  </a:outerShdw>
                </a:effectLst>
                <a:highlight>
                  <a:srgbClr val="FFFF00"/>
                </a:highlight>
                <a:ea typeface="MS PGothic" pitchFamily="34" charset="-128"/>
              </a:rPr>
              <a:t>,</a:t>
            </a:r>
            <a:r>
              <a:rPr lang="en-GB" sz="2400" dirty="0">
                <a:highlight>
                  <a:srgbClr val="FFFF00"/>
                </a:highlight>
                <a:ea typeface="MS PGothic" pitchFamily="34" charset="-128"/>
              </a:rPr>
              <a:t> (primarily the </a:t>
            </a:r>
            <a:r>
              <a:rPr lang="en-GB" sz="2400" b="1" i="1" u="sng" dirty="0" err="1">
                <a:effectLst>
                  <a:outerShdw blurRad="38100" dist="38100" dir="2700000" algn="tl">
                    <a:srgbClr val="FFFFFF"/>
                  </a:outerShdw>
                </a:effectLst>
                <a:highlight>
                  <a:srgbClr val="FFFF00"/>
                </a:highlight>
                <a:ea typeface="MS PGothic" pitchFamily="34" charset="-128"/>
              </a:rPr>
              <a:t>hypomethylation</a:t>
            </a:r>
            <a:r>
              <a:rPr lang="en-GB" sz="2400" b="1" u="sng" dirty="0">
                <a:effectLst>
                  <a:outerShdw blurRad="38100" dist="38100" dir="2700000" algn="tl">
                    <a:srgbClr val="FFFFFF"/>
                  </a:outerShdw>
                </a:effectLst>
                <a:highlight>
                  <a:srgbClr val="FFFF00"/>
                </a:highlight>
                <a:ea typeface="MS PGothic" pitchFamily="34" charset="-128"/>
              </a:rPr>
              <a:t> of DNA</a:t>
            </a:r>
            <a:r>
              <a:rPr lang="en-GB" sz="2400" u="sng" dirty="0">
                <a:effectLst>
                  <a:outerShdw blurRad="38100" dist="38100" dir="2700000" algn="tl">
                    <a:srgbClr val="FFFFFF"/>
                  </a:outerShdw>
                </a:effectLst>
                <a:highlight>
                  <a:srgbClr val="FFFF00"/>
                </a:highlight>
                <a:ea typeface="MS PGothic" pitchFamily="34" charset="-128"/>
              </a:rPr>
              <a:t>, with </a:t>
            </a:r>
            <a:r>
              <a:rPr lang="en-GB" sz="2400" b="1" u="sng" dirty="0">
                <a:effectLst>
                  <a:outerShdw blurRad="38100" dist="38100" dir="2700000" algn="tl">
                    <a:srgbClr val="FFFFFF"/>
                  </a:outerShdw>
                </a:effectLst>
                <a:highlight>
                  <a:srgbClr val="FFFF00"/>
                </a:highlight>
                <a:ea typeface="MS PGothic" pitchFamily="34" charset="-128"/>
              </a:rPr>
              <a:t>activation of oncogenes</a:t>
            </a:r>
            <a:r>
              <a:rPr lang="en-GB" sz="2400" u="sng" dirty="0">
                <a:effectLst>
                  <a:outerShdw blurRad="38100" dist="38100" dir="2700000" algn="tl">
                    <a:srgbClr val="FFFFFF"/>
                  </a:outerShdw>
                </a:effectLst>
                <a:highlight>
                  <a:srgbClr val="FFFF00"/>
                </a:highlight>
                <a:ea typeface="MS PGothic" pitchFamily="34" charset="-128"/>
              </a:rPr>
              <a:t> and </a:t>
            </a:r>
            <a:r>
              <a:rPr lang="en-GB" sz="2400" b="1" u="sng" dirty="0">
                <a:effectLst>
                  <a:outerShdw blurRad="38100" dist="38100" dir="2700000" algn="tl">
                    <a:srgbClr val="FFFFFF"/>
                  </a:outerShdw>
                </a:effectLst>
                <a:highlight>
                  <a:srgbClr val="FFFF00"/>
                </a:highlight>
                <a:ea typeface="MS PGothic" pitchFamily="34" charset="-128"/>
              </a:rPr>
              <a:t>increased mobility of mobile sequences</a:t>
            </a:r>
            <a:r>
              <a:rPr lang="en-GB" sz="2400" u="sng" dirty="0">
                <a:effectLst>
                  <a:outerShdw blurRad="38100" dist="38100" dir="2700000" algn="tl">
                    <a:srgbClr val="FFFFFF"/>
                  </a:outerShdw>
                </a:effectLst>
                <a:ea typeface="MS PGothic" pitchFamily="34" charset="-128"/>
              </a:rPr>
              <a:t>)</a:t>
            </a:r>
            <a:r>
              <a:rPr lang="en-GB" sz="2400" dirty="0">
                <a:ea typeface="MS PGothic" pitchFamily="34" charset="-128"/>
              </a:rPr>
              <a:t> ** </a:t>
            </a:r>
            <a:r>
              <a:rPr lang="en-GB" sz="2400" b="1" u="sng" dirty="0">
                <a:ea typeface="MS PGothic" pitchFamily="34" charset="-128"/>
              </a:rPr>
              <a:t>are the result of protracted genomic </a:t>
            </a:r>
            <a:r>
              <a:rPr lang="en-GB" sz="2400" b="1" i="1" u="sng" dirty="0">
                <a:ea typeface="MS PGothic" pitchFamily="34" charset="-128"/>
              </a:rPr>
              <a:t>stress</a:t>
            </a:r>
            <a:r>
              <a:rPr lang="en-GB" sz="2400" b="1" u="sng" dirty="0">
                <a:ea typeface="MS PGothic" pitchFamily="34" charset="-128"/>
              </a:rPr>
              <a:t> </a:t>
            </a:r>
            <a:br>
              <a:rPr lang="en-GB" sz="2400" b="1" u="sng" dirty="0">
                <a:ea typeface="MS PGothic" pitchFamily="34" charset="-128"/>
              </a:rPr>
            </a:br>
            <a:r>
              <a:rPr lang="en-GB" sz="2400" b="1" u="sng" dirty="0">
                <a:ea typeface="MS PGothic" pitchFamily="34" charset="-128"/>
              </a:rPr>
              <a:t>(</a:t>
            </a:r>
            <a:r>
              <a:rPr lang="en-GB" sz="2400" b="1" u="sng" dirty="0" err="1">
                <a:ea typeface="MS PGothic" pitchFamily="34" charset="-128"/>
              </a:rPr>
              <a:t>eg</a:t>
            </a:r>
            <a:r>
              <a:rPr lang="en-GB" sz="2400" b="1" u="sng" dirty="0">
                <a:ea typeface="MS PGothic" pitchFamily="34" charset="-128"/>
              </a:rPr>
              <a:t> chronic inflammation and persistent oxidative stress)</a:t>
            </a:r>
            <a:r>
              <a:rPr lang="en-GB" sz="2400" dirty="0">
                <a:ea typeface="MS PGothic" pitchFamily="34" charset="-128"/>
              </a:rPr>
              <a:t> </a:t>
            </a:r>
          </a:p>
          <a:p>
            <a:pPr>
              <a:defRPr/>
            </a:pPr>
            <a:r>
              <a:rPr lang="en-GB" sz="2400" dirty="0">
                <a:ea typeface="MS PGothic" pitchFamily="34" charset="-128"/>
              </a:rPr>
              <a:t>and </a:t>
            </a:r>
            <a:r>
              <a:rPr lang="en-GB" sz="2400" u="sng" dirty="0">
                <a:ea typeface="MS PGothic" pitchFamily="34" charset="-128"/>
              </a:rPr>
              <a:t>generally </a:t>
            </a:r>
            <a:r>
              <a:rPr lang="en-GB" sz="2400" b="1" u="sng" dirty="0">
                <a:highlight>
                  <a:srgbClr val="FFFF00"/>
                </a:highlight>
                <a:ea typeface="MS PGothic" pitchFamily="34" charset="-128"/>
              </a:rPr>
              <a:t>anticipate</a:t>
            </a:r>
            <a:r>
              <a:rPr lang="en-GB" sz="2400" u="sng" dirty="0">
                <a:highlight>
                  <a:srgbClr val="FFFF00"/>
                </a:highlight>
                <a:ea typeface="MS PGothic" pitchFamily="34" charset="-128"/>
              </a:rPr>
              <a:t>, to some extent </a:t>
            </a:r>
            <a:r>
              <a:rPr lang="en-GB" sz="2400" b="1" u="sng" dirty="0">
                <a:effectLst>
                  <a:outerShdw blurRad="38100" dist="38100" dir="2700000" algn="tl">
                    <a:srgbClr val="FFFFFF"/>
                  </a:outerShdw>
                </a:effectLst>
                <a:highlight>
                  <a:srgbClr val="FFFF00"/>
                </a:highlight>
                <a:ea typeface="MS PGothic" pitchFamily="34" charset="-128"/>
              </a:rPr>
              <a:t>preparing </a:t>
            </a:r>
            <a:r>
              <a:rPr lang="en-GB" sz="2400" u="sng" dirty="0">
                <a:effectLst>
                  <a:outerShdw blurRad="38100" dist="38100" dir="2700000" algn="tl">
                    <a:srgbClr val="FFFFFF"/>
                  </a:outerShdw>
                </a:effectLst>
                <a:highlight>
                  <a:srgbClr val="FFFF00"/>
                </a:highlight>
                <a:ea typeface="MS PGothic" pitchFamily="34" charset="-128"/>
              </a:rPr>
              <a:t>them,</a:t>
            </a:r>
            <a:r>
              <a:rPr lang="en-GB" sz="2400" b="1" u="sng" dirty="0">
                <a:effectLst>
                  <a:outerShdw blurRad="38100" dist="38100" dir="2700000" algn="tl">
                    <a:srgbClr val="FFFFFF"/>
                  </a:outerShdw>
                </a:effectLst>
                <a:highlight>
                  <a:srgbClr val="FFFF00"/>
                </a:highlight>
                <a:ea typeface="MS PGothic" pitchFamily="34" charset="-128"/>
              </a:rPr>
              <a:t> </a:t>
            </a:r>
            <a:r>
              <a:rPr lang="en-GB" sz="2400" b="1" u="sng" dirty="0">
                <a:effectLst>
                  <a:outerShdw blurRad="38100" dist="38100" dir="2700000" algn="tl">
                    <a:srgbClr val="000000">
                      <a:alpha val="43137"/>
                    </a:srgbClr>
                  </a:outerShdw>
                </a:effectLst>
                <a:highlight>
                  <a:srgbClr val="FFFF00"/>
                </a:highlight>
                <a:ea typeface="MS PGothic" pitchFamily="34" charset="-128"/>
              </a:rPr>
              <a:t>genetic modifications</a:t>
            </a:r>
            <a:r>
              <a:rPr lang="en-GB" sz="2400" u="sng" dirty="0">
                <a:effectLst>
                  <a:outerShdw blurRad="38100" dist="38100" dir="2700000" algn="tl">
                    <a:srgbClr val="000000">
                      <a:alpha val="43137"/>
                    </a:srgbClr>
                  </a:outerShdw>
                </a:effectLst>
                <a:highlight>
                  <a:srgbClr val="FFFF00"/>
                </a:highlight>
                <a:ea typeface="MS PGothic" pitchFamily="34" charset="-128"/>
              </a:rPr>
              <a:t> and </a:t>
            </a:r>
            <a:r>
              <a:rPr lang="en-GB" sz="2400" b="1" u="sng" dirty="0">
                <a:effectLst>
                  <a:outerShdw blurRad="38100" dist="38100" dir="2700000" algn="tl">
                    <a:srgbClr val="000000">
                      <a:alpha val="43137"/>
                    </a:srgbClr>
                  </a:outerShdw>
                </a:effectLst>
                <a:highlight>
                  <a:srgbClr val="FFFF00"/>
                </a:highlight>
                <a:ea typeface="MS PGothic" pitchFamily="34" charset="-128"/>
              </a:rPr>
              <a:t>an overall genomic instability</a:t>
            </a:r>
          </a:p>
          <a:p>
            <a:pPr>
              <a:defRPr/>
            </a:pPr>
            <a:r>
              <a:rPr lang="en-GB" sz="2400" b="1" dirty="0">
                <a:ea typeface="MS PGothic" pitchFamily="34" charset="-128"/>
              </a:rPr>
              <a:t>Should these data change our way of representing cancer ? </a:t>
            </a:r>
            <a:endParaRPr lang="it-IT" sz="2400" b="1" dirty="0">
              <a:ea typeface="MS PGothic" pitchFamily="34" charset="-128"/>
            </a:endParaRPr>
          </a:p>
        </p:txBody>
      </p:sp>
      <p:sp>
        <p:nvSpPr>
          <p:cNvPr id="31748" name="Rettangolo 6"/>
          <p:cNvSpPr>
            <a:spLocks noChangeArrowheads="1"/>
          </p:cNvSpPr>
          <p:nvPr/>
        </p:nvSpPr>
        <p:spPr bwMode="auto">
          <a:xfrm>
            <a:off x="1774825" y="5300988"/>
            <a:ext cx="4032251" cy="646331"/>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defRPr/>
            </a:pPr>
            <a:r>
              <a:rPr lang="en-US" altLang="it-IT" sz="1800" kern="0" dirty="0">
                <a:solidFill>
                  <a:prstClr val="black"/>
                </a:solidFill>
              </a:rPr>
              <a:t>** + </a:t>
            </a:r>
            <a:r>
              <a:rPr lang="en-US" altLang="it-IT" sz="1800" kern="0" dirty="0">
                <a:solidFill>
                  <a:prstClr val="black"/>
                </a:solidFill>
                <a:latin typeface="Arial" panose="020B0604020202020204" pitchFamily="34" charset="0"/>
              </a:rPr>
              <a:t>an  </a:t>
            </a:r>
            <a:r>
              <a:rPr lang="it-IT" altLang="it-IT" sz="1800" b="1" i="1" u="sng" kern="0" dirty="0" err="1">
                <a:solidFill>
                  <a:srgbClr val="C00000"/>
                </a:solidFill>
                <a:effectLst>
                  <a:outerShdw blurRad="38100" dist="38100" dir="2700000" algn="tl">
                    <a:srgbClr val="000000">
                      <a:alpha val="43137"/>
                    </a:srgbClr>
                  </a:outerShdw>
                </a:effectLst>
                <a:latin typeface="Arial" panose="020B0604020202020204" pitchFamily="34" charset="0"/>
              </a:rPr>
              <a:t>hypermethylation</a:t>
            </a:r>
            <a:r>
              <a:rPr lang="it-IT" altLang="it-IT" sz="1800" b="1" u="sng" kern="0" dirty="0">
                <a:solidFill>
                  <a:srgbClr val="C00000"/>
                </a:solidFill>
                <a:effectLst>
                  <a:outerShdw blurRad="38100" dist="38100" dir="2700000" algn="tl">
                    <a:srgbClr val="000000">
                      <a:alpha val="43137"/>
                    </a:srgbClr>
                  </a:outerShdw>
                </a:effectLst>
                <a:latin typeface="Arial" panose="020B0604020202020204" pitchFamily="34" charset="0"/>
              </a:rPr>
              <a:t> of </a:t>
            </a:r>
            <a:r>
              <a:rPr lang="it-IT" altLang="it-IT" sz="1800" b="1" u="sng" kern="0" dirty="0" err="1">
                <a:solidFill>
                  <a:srgbClr val="C00000"/>
                </a:solidFill>
                <a:effectLst>
                  <a:outerShdw blurRad="38100" dist="38100" dir="2700000" algn="tl">
                    <a:srgbClr val="000000">
                      <a:alpha val="43137"/>
                    </a:srgbClr>
                  </a:outerShdw>
                </a:effectLst>
                <a:latin typeface="Arial" panose="020B0604020202020204" pitchFamily="34" charset="0"/>
              </a:rPr>
              <a:t>tumor</a:t>
            </a:r>
            <a:r>
              <a:rPr lang="it-IT" altLang="it-IT" sz="1800" b="1" u="sng" kern="0" dirty="0">
                <a:solidFill>
                  <a:srgbClr val="C00000"/>
                </a:solidFill>
                <a:effectLst>
                  <a:outerShdw blurRad="38100" dist="38100" dir="2700000" algn="tl">
                    <a:srgbClr val="000000">
                      <a:alpha val="43137"/>
                    </a:srgbClr>
                  </a:outerShdw>
                </a:effectLst>
                <a:latin typeface="Arial" panose="020B0604020202020204" pitchFamily="34" charset="0"/>
              </a:rPr>
              <a:t> </a:t>
            </a:r>
            <a:r>
              <a:rPr lang="it-IT" altLang="it-IT" sz="1800" b="1" u="sng" kern="0" dirty="0" err="1">
                <a:solidFill>
                  <a:srgbClr val="C00000"/>
                </a:solidFill>
                <a:effectLst>
                  <a:outerShdw blurRad="38100" dist="38100" dir="2700000" algn="tl">
                    <a:srgbClr val="000000">
                      <a:alpha val="43137"/>
                    </a:srgbClr>
                  </a:outerShdw>
                </a:effectLst>
                <a:latin typeface="Arial" panose="020B0604020202020204" pitchFamily="34" charset="0"/>
              </a:rPr>
              <a:t>suppressor</a:t>
            </a:r>
            <a:r>
              <a:rPr lang="it-IT" altLang="it-IT" sz="1800" b="1" u="sng" kern="0" dirty="0">
                <a:solidFill>
                  <a:srgbClr val="C00000"/>
                </a:solidFill>
                <a:effectLst>
                  <a:outerShdw blurRad="38100" dist="38100" dir="2700000" algn="tl">
                    <a:srgbClr val="000000">
                      <a:alpha val="43137"/>
                    </a:srgbClr>
                  </a:outerShdw>
                </a:effectLst>
                <a:latin typeface="Arial" panose="020B0604020202020204" pitchFamily="34" charset="0"/>
              </a:rPr>
              <a:t> </a:t>
            </a:r>
            <a:r>
              <a:rPr lang="it-IT" altLang="it-IT" sz="1800" b="1" u="sng" kern="0" dirty="0" err="1">
                <a:solidFill>
                  <a:srgbClr val="C00000"/>
                </a:solidFill>
                <a:effectLst>
                  <a:outerShdw blurRad="38100" dist="38100" dir="2700000" algn="tl">
                    <a:srgbClr val="000000">
                      <a:alpha val="43137"/>
                    </a:srgbClr>
                  </a:outerShdw>
                </a:effectLst>
                <a:latin typeface="Arial" panose="020B0604020202020204" pitchFamily="34" charset="0"/>
              </a:rPr>
              <a:t>genes</a:t>
            </a:r>
            <a:r>
              <a:rPr lang="it-IT" altLang="it-IT" sz="1800" kern="0" dirty="0">
                <a:solidFill>
                  <a:srgbClr val="C00000"/>
                </a:solidFill>
                <a:effectLst>
                  <a:outerShdw blurRad="38100" dist="38100" dir="2700000" algn="tl">
                    <a:srgbClr val="000000">
                      <a:alpha val="43137"/>
                    </a:srgbClr>
                  </a:outerShdw>
                </a:effectLst>
                <a:latin typeface="Arial" panose="020B0604020202020204" pitchFamily="34" charset="0"/>
              </a:rPr>
              <a:t> </a:t>
            </a:r>
            <a:r>
              <a:rPr lang="it-IT" altLang="it-IT" sz="1800" b="1" kern="0" dirty="0">
                <a:solidFill>
                  <a:srgbClr val="C00000"/>
                </a:solidFill>
                <a:effectLst>
                  <a:outerShdw blurRad="38100" dist="38100" dir="2700000" algn="tl">
                    <a:srgbClr val="000000">
                      <a:alpha val="43137"/>
                    </a:srgbClr>
                  </a:outerShdw>
                </a:effectLst>
                <a:latin typeface="Arial" panose="020B0604020202020204" pitchFamily="34" charset="0"/>
              </a:rPr>
              <a:t>promoters</a:t>
            </a:r>
          </a:p>
        </p:txBody>
      </p:sp>
      <p:sp>
        <p:nvSpPr>
          <p:cNvPr id="89093" name="Rectangle 5"/>
          <p:cNvSpPr>
            <a:spLocks noChangeArrowheads="1"/>
          </p:cNvSpPr>
          <p:nvPr/>
        </p:nvSpPr>
        <p:spPr bwMode="auto">
          <a:xfrm>
            <a:off x="2911643" y="259707"/>
            <a:ext cx="6260047" cy="461665"/>
          </a:xfrm>
          <a:prstGeom prst="rect">
            <a:avLst/>
          </a:prstGeom>
          <a:solidFill>
            <a:srgbClr val="FFFFCC"/>
          </a:solidFill>
          <a:ln w="9525">
            <a:solidFill>
              <a:srgbClr val="C00000"/>
            </a:solidFill>
            <a:miter lim="800000"/>
            <a:headEnd/>
            <a:tailEnd/>
          </a:ln>
          <a:effectLst>
            <a:prstShdw prst="shdw17" dist="17961" dir="2700000">
              <a:srgbClr val="999900">
                <a:alpha val="74997"/>
              </a:srgbClr>
            </a:prstShdw>
          </a:effectLst>
        </p:spPr>
        <p:txBody>
          <a:bodyPr wrap="none" anchor="ctr">
            <a:spAutoFit/>
          </a:bodyPr>
          <a:lstStyle/>
          <a:p>
            <a:pPr algn="ctr">
              <a:defRPr/>
            </a:pPr>
            <a:r>
              <a:rPr lang="it-IT" sz="2400" b="1" kern="0" dirty="0" err="1">
                <a:solidFill>
                  <a:sysClr val="windowText" lastClr="000000"/>
                </a:solidFill>
                <a:highlight>
                  <a:srgbClr val="FFFF00"/>
                </a:highlight>
              </a:rPr>
              <a:t>Towards</a:t>
            </a:r>
            <a:r>
              <a:rPr lang="it-IT" sz="2400" b="1" kern="0" dirty="0">
                <a:solidFill>
                  <a:sysClr val="windowText" lastClr="000000"/>
                </a:solidFill>
                <a:highlight>
                  <a:srgbClr val="FFFF00"/>
                </a:highlight>
              </a:rPr>
              <a:t> an </a:t>
            </a:r>
            <a:r>
              <a:rPr lang="it-IT" sz="2400" b="1" u="sng" kern="0" dirty="0" err="1">
                <a:solidFill>
                  <a:sysClr val="windowText" lastClr="000000"/>
                </a:solidFill>
                <a:effectLst>
                  <a:outerShdw blurRad="38100" dist="38100" dir="2700000" algn="tl">
                    <a:srgbClr val="FFFFFF"/>
                  </a:outerShdw>
                </a:effectLst>
                <a:highlight>
                  <a:srgbClr val="FFFF00"/>
                </a:highlight>
              </a:rPr>
              <a:t>epigenetic</a:t>
            </a:r>
            <a:r>
              <a:rPr lang="it-IT" sz="2400" b="1" u="sng" kern="0" dirty="0">
                <a:solidFill>
                  <a:sysClr val="windowText" lastClr="000000"/>
                </a:solidFill>
                <a:effectLst>
                  <a:outerShdw blurRad="38100" dist="38100" dir="2700000" algn="tl">
                    <a:srgbClr val="FFFFFF"/>
                  </a:outerShdw>
                </a:effectLst>
                <a:highlight>
                  <a:srgbClr val="FFFF00"/>
                </a:highlight>
              </a:rPr>
              <a:t> </a:t>
            </a:r>
            <a:r>
              <a:rPr lang="it-IT" sz="2400" b="1" kern="0" dirty="0">
                <a:solidFill>
                  <a:sysClr val="windowText" lastClr="000000"/>
                </a:solidFill>
                <a:highlight>
                  <a:srgbClr val="FFFF00"/>
                </a:highlight>
              </a:rPr>
              <a:t>model </a:t>
            </a:r>
            <a:r>
              <a:rPr lang="it-IT" sz="2400" b="1" kern="0" dirty="0">
                <a:solidFill>
                  <a:sysClr val="windowText" lastClr="000000"/>
                </a:solidFill>
              </a:rPr>
              <a:t>in </a:t>
            </a:r>
            <a:r>
              <a:rPr lang="it-IT" sz="2400" b="1" kern="0" dirty="0" err="1">
                <a:solidFill>
                  <a:sysClr val="windowText" lastClr="000000"/>
                </a:solidFill>
              </a:rPr>
              <a:t>carcinogenesis</a:t>
            </a:r>
            <a:r>
              <a:rPr lang="it-IT" sz="2400" b="1" kern="0" dirty="0">
                <a:solidFill>
                  <a:sysClr val="windowText" lastClr="000000"/>
                </a:solidFill>
              </a:rPr>
              <a:t> </a:t>
            </a:r>
          </a:p>
        </p:txBody>
      </p:sp>
      <p:sp>
        <p:nvSpPr>
          <p:cNvPr id="80905" name="Line 9"/>
          <p:cNvSpPr>
            <a:spLocks noChangeShapeType="1"/>
          </p:cNvSpPr>
          <p:nvPr/>
        </p:nvSpPr>
        <p:spPr bwMode="auto">
          <a:xfrm>
            <a:off x="1774825" y="2852742"/>
            <a:ext cx="287339" cy="2376487"/>
          </a:xfrm>
          <a:prstGeom prst="line">
            <a:avLst/>
          </a:prstGeom>
          <a:noFill/>
          <a:ln w="9525">
            <a:solidFill>
              <a:srgbClr val="0000FF"/>
            </a:solidFill>
            <a:round/>
            <a:headEnd/>
            <a:tailEnd type="triangle" w="med" len="med"/>
          </a:ln>
          <a:effectLst>
            <a:prstShdw prst="shdw17" dist="17961" dir="2700000">
              <a:schemeClr val="accent2">
                <a:gamma/>
                <a:shade val="60000"/>
                <a:invGamma/>
                <a:alpha val="74998"/>
              </a:schemeClr>
            </a:prstShdw>
          </a:effectLst>
          <a:extLst/>
        </p:spPr>
        <p:txBody>
          <a:bodyPr/>
          <a:lstStyle/>
          <a:p>
            <a:pPr>
              <a:defRPr/>
            </a:pPr>
            <a:endParaRPr lang="fr-FR" kern="0">
              <a:solidFill>
                <a:sysClr val="windowText" lastClr="000000"/>
              </a:solidFill>
              <a:latin typeface="Arial" charset="0"/>
              <a:ea typeface="ＭＳ Ｐゴシック" charset="0"/>
            </a:endParaRPr>
          </a:p>
        </p:txBody>
      </p:sp>
      <p:cxnSp>
        <p:nvCxnSpPr>
          <p:cNvPr id="8" name="Connettore 1 7"/>
          <p:cNvCxnSpPr>
            <a:stCxn id="80905" idx="0"/>
          </p:cNvCxnSpPr>
          <p:nvPr/>
        </p:nvCxnSpPr>
        <p:spPr>
          <a:xfrm flipV="1">
            <a:off x="1774826" y="2493028"/>
            <a:ext cx="360363" cy="360363"/>
          </a:xfrm>
          <a:prstGeom prst="line">
            <a:avLst/>
          </a:prstGeom>
          <a:ln>
            <a:solidFill>
              <a:srgbClr val="0000FF"/>
            </a:solidFill>
          </a:ln>
        </p:spPr>
        <p:style>
          <a:lnRef idx="1">
            <a:schemeClr val="accent1"/>
          </a:lnRef>
          <a:fillRef idx="0">
            <a:schemeClr val="accent1"/>
          </a:fillRef>
          <a:effectRef idx="0">
            <a:schemeClr val="accent1"/>
          </a:effectRef>
          <a:fontRef idx="minor">
            <a:schemeClr val="tx1"/>
          </a:fontRef>
        </p:style>
      </p:cxnSp>
      <p:sp>
        <p:nvSpPr>
          <p:cNvPr id="9" name="Freccia in giù 8"/>
          <p:cNvSpPr/>
          <p:nvPr/>
        </p:nvSpPr>
        <p:spPr>
          <a:xfrm rot="3795089">
            <a:off x="9603224" y="1332566"/>
            <a:ext cx="276225" cy="708025"/>
          </a:xfrm>
          <a:prstGeom prst="downArrow">
            <a:avLst/>
          </a:prstGeom>
          <a:solidFill>
            <a:srgbClr val="FFFF00"/>
          </a:solid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
        <p:nvSpPr>
          <p:cNvPr id="2" name="Freccia circolare a sinistra 1"/>
          <p:cNvSpPr/>
          <p:nvPr/>
        </p:nvSpPr>
        <p:spPr>
          <a:xfrm>
            <a:off x="9636125" y="2321578"/>
            <a:ext cx="482600" cy="1179513"/>
          </a:xfrm>
          <a:prstGeom prst="curvedLeftArrow">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prstClr val="black"/>
              </a:solidFill>
            </a:endParaRPr>
          </a:p>
        </p:txBody>
      </p:sp>
    </p:spTree>
    <p:extLst>
      <p:ext uri="{BB962C8B-B14F-4D97-AF65-F5344CB8AC3E}">
        <p14:creationId xmlns:p14="http://schemas.microsoft.com/office/powerpoint/2010/main" val="261217080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13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3" y="0"/>
            <a:ext cx="7519988" cy="615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2"/>
          <p:cNvSpPr/>
          <p:nvPr/>
        </p:nvSpPr>
        <p:spPr>
          <a:xfrm>
            <a:off x="8897477" y="2582657"/>
            <a:ext cx="3000375" cy="2308324"/>
          </a:xfrm>
          <a:prstGeom prst="rect">
            <a:avLst/>
          </a:prstGeom>
          <a:solidFill>
            <a:srgbClr val="FFFF00"/>
          </a:solidFill>
          <a:ln w="28575">
            <a:solidFill>
              <a:srgbClr val="0000FF"/>
            </a:solidFill>
          </a:ln>
        </p:spPr>
        <p:txBody>
          <a:bodyPr>
            <a:spAutoFit/>
          </a:bodyPr>
          <a:lstStyle/>
          <a:p>
            <a:pPr>
              <a:defRPr/>
            </a:pPr>
            <a:r>
              <a:rPr lang="en-US" sz="1600" kern="0">
                <a:solidFill>
                  <a:sysClr val="windowText" lastClr="000000"/>
                </a:solidFill>
                <a:latin typeface="Calibri" pitchFamily="34" charset="0"/>
              </a:rPr>
              <a:t>Cancer cells present a </a:t>
            </a:r>
            <a:r>
              <a:rPr lang="en-US" sz="1600" b="1" u="sng" kern="0">
                <a:solidFill>
                  <a:sysClr val="windowText" lastClr="000000"/>
                </a:solidFill>
                <a:latin typeface="Calibri" pitchFamily="34" charset="0"/>
              </a:rPr>
              <a:t>gain of methylated streches at regions </a:t>
            </a:r>
            <a:br>
              <a:rPr lang="en-US" sz="1600" b="1" u="sng" kern="0">
                <a:solidFill>
                  <a:sysClr val="windowText" lastClr="000000"/>
                </a:solidFill>
                <a:latin typeface="Calibri" pitchFamily="34" charset="0"/>
              </a:rPr>
            </a:br>
            <a:r>
              <a:rPr lang="en-US" sz="1600" b="1" u="sng" kern="0">
                <a:solidFill>
                  <a:sysClr val="windowText" lastClr="000000"/>
                </a:solidFill>
                <a:latin typeface="Calibri" pitchFamily="34" charset="0"/>
              </a:rPr>
              <a:t>that are usually unmethylated (</a:t>
            </a:r>
            <a:r>
              <a:rPr lang="en-US" sz="1600" b="1" i="1" u="sng" kern="0">
                <a:solidFill>
                  <a:sysClr val="windowText" lastClr="000000"/>
                </a:solidFill>
                <a:latin typeface="Calibri" pitchFamily="34" charset="0"/>
              </a:rPr>
              <a:t>hypermethylation</a:t>
            </a:r>
            <a:r>
              <a:rPr lang="en-US" sz="1600" b="1" u="sng" kern="0">
                <a:solidFill>
                  <a:sysClr val="windowText" lastClr="000000"/>
                </a:solidFill>
                <a:latin typeface="Calibri" pitchFamily="34" charset="0"/>
              </a:rPr>
              <a:t>) </a:t>
            </a:r>
          </a:p>
          <a:p>
            <a:pPr>
              <a:defRPr/>
            </a:pPr>
            <a:r>
              <a:rPr lang="en-US" sz="1600" kern="0">
                <a:solidFill>
                  <a:sysClr val="windowText" lastClr="000000"/>
                </a:solidFill>
                <a:latin typeface="Calibri" pitchFamily="34" charset="0"/>
              </a:rPr>
              <a:t>concomitantly with</a:t>
            </a:r>
            <a:endParaRPr lang="en-US" sz="1600" b="1" kern="0">
              <a:solidFill>
                <a:sysClr val="windowText" lastClr="000000"/>
              </a:solidFill>
              <a:latin typeface="Calibri" pitchFamily="34" charset="0"/>
            </a:endParaRPr>
          </a:p>
          <a:p>
            <a:pPr>
              <a:defRPr/>
            </a:pPr>
            <a:r>
              <a:rPr lang="en-US" sz="1600" u="sng" kern="0">
                <a:solidFill>
                  <a:sysClr val="windowText" lastClr="000000"/>
                </a:solidFill>
                <a:effectLst>
                  <a:outerShdw blurRad="38100" dist="38100" dir="2700000" algn="tl">
                    <a:srgbClr val="FFFFFF"/>
                  </a:outerShdw>
                </a:effectLst>
                <a:latin typeface="Calibri" pitchFamily="34" charset="0"/>
              </a:rPr>
              <a:t>l</a:t>
            </a:r>
            <a:r>
              <a:rPr lang="en-US" sz="1600" b="1" u="sng" kern="0">
                <a:solidFill>
                  <a:sysClr val="windowText" lastClr="000000"/>
                </a:solidFill>
                <a:effectLst>
                  <a:outerShdw blurRad="38100" dist="38100" dir="2700000" algn="tl">
                    <a:srgbClr val="FFFFFF"/>
                  </a:outerShdw>
                </a:effectLst>
                <a:latin typeface="Calibri" pitchFamily="34" charset="0"/>
              </a:rPr>
              <a:t>oss of methylation at genomic loci that are normally methylated </a:t>
            </a:r>
            <a:br>
              <a:rPr lang="en-US" sz="1600" b="1" u="sng" kern="0">
                <a:solidFill>
                  <a:sysClr val="windowText" lastClr="000000"/>
                </a:solidFill>
                <a:effectLst>
                  <a:outerShdw blurRad="38100" dist="38100" dir="2700000" algn="tl">
                    <a:srgbClr val="FFFFFF"/>
                  </a:outerShdw>
                </a:effectLst>
                <a:latin typeface="Calibri" pitchFamily="34" charset="0"/>
              </a:rPr>
            </a:br>
            <a:r>
              <a:rPr lang="en-US" sz="1600" b="1" i="1" u="sng" kern="0">
                <a:solidFill>
                  <a:sysClr val="windowText" lastClr="000000"/>
                </a:solidFill>
                <a:effectLst>
                  <a:outerShdw blurRad="38100" dist="38100" dir="2700000" algn="tl">
                    <a:srgbClr val="FFFFFF"/>
                  </a:outerShdw>
                </a:effectLst>
                <a:latin typeface="Calibri" pitchFamily="34" charset="0"/>
              </a:rPr>
              <a:t>(global) (hypomethylation</a:t>
            </a:r>
            <a:r>
              <a:rPr lang="en-US" sz="1600" i="1" u="sng" kern="0">
                <a:solidFill>
                  <a:sysClr val="windowText" lastClr="000000"/>
                </a:solidFill>
                <a:effectLst>
                  <a:outerShdw blurRad="38100" dist="38100" dir="2700000" algn="tl">
                    <a:srgbClr val="FFFFFF"/>
                  </a:outerShdw>
                </a:effectLst>
                <a:latin typeface="Calibri" pitchFamily="34" charset="0"/>
              </a:rPr>
              <a:t>),</a:t>
            </a:r>
          </a:p>
        </p:txBody>
      </p:sp>
      <p:cxnSp>
        <p:nvCxnSpPr>
          <p:cNvPr id="5" name="Connettore 2 4"/>
          <p:cNvCxnSpPr/>
          <p:nvPr/>
        </p:nvCxnSpPr>
        <p:spPr>
          <a:xfrm flipH="1" flipV="1">
            <a:off x="6959601" y="3141665"/>
            <a:ext cx="1789803" cy="217486"/>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101381" name="Rettangolo 6"/>
          <p:cNvSpPr>
            <a:spLocks noChangeArrowheads="1"/>
          </p:cNvSpPr>
          <p:nvPr/>
        </p:nvSpPr>
        <p:spPr bwMode="auto">
          <a:xfrm>
            <a:off x="8078791" y="327"/>
            <a:ext cx="2589212" cy="646331"/>
          </a:xfrm>
          <a:prstGeom prst="rect">
            <a:avLst/>
          </a:prstGeom>
          <a:solidFill>
            <a:srgbClr val="FFFF00"/>
          </a:solidFill>
          <a:ln w="38100">
            <a:solidFill>
              <a:srgbClr val="0000FF"/>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a:spcBef>
                <a:spcPct val="0"/>
              </a:spcBef>
              <a:buNone/>
            </a:pPr>
            <a:r>
              <a:rPr lang="en-US" altLang="it-IT" sz="1800" kern="0"/>
              <a:t>The </a:t>
            </a:r>
            <a:r>
              <a:rPr lang="en-US" altLang="fr-FR" sz="1800" b="1" kern="0"/>
              <a:t>‘‘</a:t>
            </a:r>
            <a:r>
              <a:rPr lang="en-US" altLang="it-IT" sz="1800" b="1" kern="0"/>
              <a:t>methylation paradox</a:t>
            </a:r>
            <a:r>
              <a:rPr lang="en-US" altLang="fr-FR" sz="1800" b="1" kern="0"/>
              <a:t>’’</a:t>
            </a:r>
            <a:r>
              <a:rPr lang="en-US" altLang="it-IT" sz="1800" b="1" kern="0"/>
              <a:t> of </a:t>
            </a:r>
            <a:r>
              <a:rPr lang="en-US" altLang="it-IT" sz="1800" b="1" u="sng" kern="0"/>
              <a:t>cancer cells</a:t>
            </a:r>
            <a:r>
              <a:rPr lang="en-US" altLang="it-IT" sz="1800" kern="0"/>
              <a:t>. </a:t>
            </a:r>
            <a:endParaRPr lang="it-IT" altLang="it-IT" sz="1800" kern="0"/>
          </a:p>
        </p:txBody>
      </p:sp>
      <p:cxnSp>
        <p:nvCxnSpPr>
          <p:cNvPr id="10" name="Connettore 2 9"/>
          <p:cNvCxnSpPr/>
          <p:nvPr/>
        </p:nvCxnSpPr>
        <p:spPr>
          <a:xfrm flipH="1">
            <a:off x="6881816" y="4319588"/>
            <a:ext cx="1908173" cy="823912"/>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90119" name="Rettangolo 10"/>
          <p:cNvSpPr>
            <a:spLocks noChangeArrowheads="1"/>
          </p:cNvSpPr>
          <p:nvPr/>
        </p:nvSpPr>
        <p:spPr bwMode="auto">
          <a:xfrm>
            <a:off x="7739065" y="6001075"/>
            <a:ext cx="2101851" cy="646331"/>
          </a:xfrm>
          <a:prstGeom prst="rect">
            <a:avLst/>
          </a:prstGeom>
          <a:solidFill>
            <a:srgbClr val="FFFF00"/>
          </a:solidFill>
          <a:ln w="12700">
            <a:solidFill>
              <a:schemeClr val="tx1"/>
            </a:solidFill>
            <a:miter lim="800000"/>
            <a:headEnd/>
            <a:tailEnd/>
          </a:ln>
        </p:spPr>
        <p:txBody>
          <a:bodyPr>
            <a:spAutoFit/>
          </a:bodyPr>
          <a:lstStyle/>
          <a:p>
            <a:pPr algn="ctr">
              <a:defRPr/>
            </a:pPr>
            <a:r>
              <a:rPr lang="en-US" b="1" i="1" kern="0">
                <a:solidFill>
                  <a:sysClr val="windowText" lastClr="000000"/>
                </a:solidFill>
                <a:effectLst>
                  <a:outerShdw blurRad="38100" dist="38100" dir="2700000" algn="tl">
                    <a:srgbClr val="FFFFFF"/>
                  </a:outerShdw>
                </a:effectLst>
                <a:cs typeface="Arial" pitchFamily="34" charset="0"/>
              </a:rPr>
              <a:t>Retrosequences </a:t>
            </a:r>
            <a:br>
              <a:rPr lang="en-US" b="1" i="1" kern="0">
                <a:solidFill>
                  <a:sysClr val="windowText" lastClr="000000"/>
                </a:solidFill>
                <a:effectLst>
                  <a:outerShdw blurRad="38100" dist="38100" dir="2700000" algn="tl">
                    <a:srgbClr val="FFFFFF"/>
                  </a:outerShdw>
                </a:effectLst>
                <a:cs typeface="Arial" pitchFamily="34" charset="0"/>
              </a:rPr>
            </a:br>
            <a:r>
              <a:rPr lang="en-US" b="1" i="1" kern="0">
                <a:solidFill>
                  <a:sysClr val="windowText" lastClr="000000"/>
                </a:solidFill>
                <a:effectLst>
                  <a:outerShdw blurRad="38100" dist="38100" dir="2700000" algn="tl">
                    <a:srgbClr val="FFFFFF"/>
                  </a:outerShdw>
                </a:effectLst>
                <a:cs typeface="Arial" pitchFamily="34" charset="0"/>
              </a:rPr>
              <a:t>activation</a:t>
            </a:r>
            <a:endParaRPr lang="it-IT" b="1" i="1" kern="0">
              <a:solidFill>
                <a:sysClr val="windowText" lastClr="000000"/>
              </a:solidFill>
              <a:effectLst>
                <a:outerShdw blurRad="38100" dist="38100" dir="2700000" algn="tl">
                  <a:srgbClr val="FFFFFF"/>
                </a:outerShdw>
              </a:effectLst>
              <a:cs typeface="Arial" pitchFamily="34" charset="0"/>
            </a:endParaRPr>
          </a:p>
        </p:txBody>
      </p:sp>
      <p:cxnSp>
        <p:nvCxnSpPr>
          <p:cNvPr id="13" name="Connettore 2 12"/>
          <p:cNvCxnSpPr/>
          <p:nvPr/>
        </p:nvCxnSpPr>
        <p:spPr>
          <a:xfrm>
            <a:off x="7167651" y="5929313"/>
            <a:ext cx="428625" cy="214312"/>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Connettore 1 14"/>
          <p:cNvCxnSpPr/>
          <p:nvPr/>
        </p:nvCxnSpPr>
        <p:spPr>
          <a:xfrm>
            <a:off x="1809749" y="1357966"/>
            <a:ext cx="2000251"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Connettore 1 16"/>
          <p:cNvCxnSpPr/>
          <p:nvPr/>
        </p:nvCxnSpPr>
        <p:spPr>
          <a:xfrm>
            <a:off x="1809752" y="1571625"/>
            <a:ext cx="2143125" cy="1588"/>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ttangolo 10"/>
          <p:cNvSpPr/>
          <p:nvPr/>
        </p:nvSpPr>
        <p:spPr>
          <a:xfrm>
            <a:off x="1524000" y="6212541"/>
            <a:ext cx="4572000" cy="646331"/>
          </a:xfrm>
          <a:prstGeom prst="rect">
            <a:avLst/>
          </a:prstGeom>
          <a:solidFill>
            <a:schemeClr val="bg1">
              <a:lumMod val="95000"/>
            </a:schemeClr>
          </a:solidFill>
        </p:spPr>
        <p:txBody>
          <a:bodyPr>
            <a:spAutoFit/>
          </a:bodyPr>
          <a:lstStyle/>
          <a:p>
            <a:pPr>
              <a:defRPr/>
            </a:pPr>
            <a:r>
              <a:rPr lang="it-IT" sz="1200" kern="0">
                <a:solidFill>
                  <a:sysClr val="windowText" lastClr="000000"/>
                </a:solidFill>
                <a:latin typeface="Calibri" pitchFamily="34" charset="0"/>
                <a:hlinkClick r:id="rId3"/>
              </a:rPr>
              <a:t>R Villa</a:t>
            </a:r>
            <a:r>
              <a:rPr lang="it-IT" sz="1200" kern="0">
                <a:solidFill>
                  <a:sysClr val="windowText" lastClr="000000"/>
                </a:solidFill>
                <a:latin typeface="Calibri" pitchFamily="34" charset="0"/>
              </a:rPr>
              <a:t>, </a:t>
            </a:r>
            <a:r>
              <a:rPr lang="it-IT" sz="1200" kern="0">
                <a:solidFill>
                  <a:sysClr val="windowText" lastClr="000000"/>
                </a:solidFill>
                <a:latin typeface="Calibri" pitchFamily="34" charset="0"/>
                <a:hlinkClick r:id="rId4"/>
              </a:rPr>
              <a:t>F De Santis</a:t>
            </a:r>
            <a:r>
              <a:rPr lang="it-IT" sz="1200" kern="0">
                <a:solidFill>
                  <a:sysClr val="windowText" lastClr="000000"/>
                </a:solidFill>
                <a:latin typeface="Calibri" pitchFamily="34" charset="0"/>
              </a:rPr>
              <a:t>, </a:t>
            </a:r>
            <a:r>
              <a:rPr lang="it-IT" sz="1200" kern="0">
                <a:solidFill>
                  <a:sysClr val="windowText" lastClr="000000"/>
                </a:solidFill>
                <a:latin typeface="Calibri" pitchFamily="34" charset="0"/>
                <a:hlinkClick r:id="rId5"/>
              </a:rPr>
              <a:t>A Gutierrez</a:t>
            </a:r>
            <a:r>
              <a:rPr lang="it-IT" sz="1200" kern="0">
                <a:solidFill>
                  <a:sysClr val="windowText" lastClr="000000"/>
                </a:solidFill>
                <a:latin typeface="Calibri" pitchFamily="34" charset="0"/>
              </a:rPr>
              <a:t>, </a:t>
            </a:r>
            <a:r>
              <a:rPr lang="it-IT" sz="1200" kern="0">
                <a:solidFill>
                  <a:sysClr val="windowText" lastClr="000000"/>
                </a:solidFill>
                <a:latin typeface="Calibri" pitchFamily="34" charset="0"/>
                <a:hlinkClick r:id="rId6"/>
              </a:rPr>
              <a:t>S Minucci</a:t>
            </a:r>
            <a:r>
              <a:rPr lang="it-IT" sz="1200" kern="0">
                <a:solidFill>
                  <a:sysClr val="windowText" lastClr="000000"/>
                </a:solidFill>
                <a:latin typeface="Calibri" pitchFamily="34" charset="0"/>
              </a:rPr>
              <a:t>, </a:t>
            </a:r>
            <a:r>
              <a:rPr lang="it-IT" sz="1200" kern="0">
                <a:solidFill>
                  <a:sysClr val="windowText" lastClr="000000"/>
                </a:solidFill>
                <a:latin typeface="Calibri" pitchFamily="34" charset="0"/>
                <a:hlinkClick r:id="rId7"/>
              </a:rPr>
              <a:t>PG Pelicci</a:t>
            </a:r>
            <a:r>
              <a:rPr lang="it-IT" sz="1200" kern="0">
                <a:solidFill>
                  <a:sysClr val="windowText" lastClr="000000"/>
                </a:solidFill>
                <a:latin typeface="Calibri" pitchFamily="34" charset="0"/>
              </a:rPr>
              <a:t>, </a:t>
            </a:r>
            <a:r>
              <a:rPr lang="it-IT" sz="1200" kern="0">
                <a:solidFill>
                  <a:sysClr val="windowText" lastClr="000000"/>
                </a:solidFill>
                <a:latin typeface="Calibri" pitchFamily="34" charset="0"/>
                <a:hlinkClick r:id="rId8"/>
              </a:rPr>
              <a:t>L Di Croce</a:t>
            </a:r>
            <a:r>
              <a:rPr lang="it-IT" sz="1200" kern="0">
                <a:solidFill>
                  <a:sysClr val="windowText" lastClr="000000"/>
                </a:solidFill>
                <a:latin typeface="Calibri" pitchFamily="34" charset="0"/>
              </a:rPr>
              <a:t> </a:t>
            </a:r>
            <a:r>
              <a:rPr lang="it-IT" sz="1200" b="1" i="1" kern="0">
                <a:solidFill>
                  <a:sysClr val="windowText" lastClr="000000"/>
                </a:solidFill>
                <a:latin typeface="Calibri" pitchFamily="34" charset="0"/>
              </a:rPr>
              <a:t>Epigenetic gene silencing in acute promyelocytic leukemia </a:t>
            </a:r>
            <a:r>
              <a:rPr lang="de-DE" sz="1200" kern="0">
                <a:solidFill>
                  <a:sysClr val="windowText" lastClr="000000"/>
                </a:solidFill>
                <a:latin typeface="Calibri" pitchFamily="34" charset="0"/>
              </a:rPr>
              <a:t>Biochem Pharmacol (2004) 68: 1247-54</a:t>
            </a:r>
            <a:endParaRPr lang="it-IT" sz="1200" kern="0">
              <a:solidFill>
                <a:sysClr val="windowText" lastClr="000000"/>
              </a:solidFill>
              <a:latin typeface="Calibri" pitchFamily="34" charset="0"/>
            </a:endParaRPr>
          </a:p>
        </p:txBody>
      </p:sp>
      <p:cxnSp>
        <p:nvCxnSpPr>
          <p:cNvPr id="18" name="Connettore 1 17"/>
          <p:cNvCxnSpPr/>
          <p:nvPr/>
        </p:nvCxnSpPr>
        <p:spPr>
          <a:xfrm>
            <a:off x="5519737" y="3141663"/>
            <a:ext cx="2305051" cy="0"/>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
        <p:nvSpPr>
          <p:cNvPr id="19" name="Freccia in giù 18"/>
          <p:cNvSpPr/>
          <p:nvPr/>
        </p:nvSpPr>
        <p:spPr>
          <a:xfrm>
            <a:off x="8904724" y="5373688"/>
            <a:ext cx="287337" cy="576262"/>
          </a:xfrm>
          <a:prstGeom prst="downArrow">
            <a:avLst/>
          </a:prstGeom>
          <a:solidFill>
            <a:srgbClr val="000099"/>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kern="0">
              <a:solidFill>
                <a:sysClr val="windowText" lastClr="000000"/>
              </a:solidFill>
            </a:endParaRPr>
          </a:p>
        </p:txBody>
      </p:sp>
    </p:spTree>
    <p:extLst>
      <p:ext uri="{BB962C8B-B14F-4D97-AF65-F5344CB8AC3E}">
        <p14:creationId xmlns:p14="http://schemas.microsoft.com/office/powerpoint/2010/main" val="26055405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tx2">
                <a:lumMod val="60000"/>
                <a:lumOff val="40000"/>
              </a:schemeClr>
            </a:gs>
            <a:gs pos="100000">
              <a:srgbClr val="E1E8F5"/>
            </a:gs>
          </a:gsLst>
          <a:lin ang="5400000" scaled="1"/>
        </a:gradFill>
        <a:effectLst/>
      </p:bgPr>
    </p:bg>
    <p:spTree>
      <p:nvGrpSpPr>
        <p:cNvPr id="1" name=""/>
        <p:cNvGrpSpPr/>
        <p:nvPr/>
      </p:nvGrpSpPr>
      <p:grpSpPr>
        <a:xfrm>
          <a:off x="0" y="0"/>
          <a:ext cx="0" cy="0"/>
          <a:chOff x="0" y="0"/>
          <a:chExt cx="0" cy="0"/>
        </a:xfrm>
      </p:grpSpPr>
      <p:sp>
        <p:nvSpPr>
          <p:cNvPr id="316418" name="Rectangle 2"/>
          <p:cNvSpPr>
            <a:spLocks noGrp="1" noChangeArrowheads="1"/>
          </p:cNvSpPr>
          <p:nvPr>
            <p:ph type="title" idx="4294967295"/>
          </p:nvPr>
        </p:nvSpPr>
        <p:spPr>
          <a:xfrm>
            <a:off x="2932781" y="1326996"/>
            <a:ext cx="6056711" cy="734615"/>
          </a:xfrm>
          <a:solidFill>
            <a:schemeClr val="tx1"/>
          </a:solidFill>
          <a:ln>
            <a:solidFill>
              <a:srgbClr val="FF0000"/>
            </a:solidFill>
          </a:ln>
        </p:spPr>
        <p:txBody>
          <a:bodyPr rtlCol="0">
            <a:normAutofit/>
          </a:bodyPr>
          <a:lstStyle/>
          <a:p>
            <a:pPr eaLnBrk="1" fontAlgn="auto" hangingPunct="1">
              <a:spcAft>
                <a:spcPts val="0"/>
              </a:spcAft>
              <a:defRPr/>
            </a:pPr>
            <a:r>
              <a:rPr lang="en-US" sz="1500" b="1" dirty="0">
                <a:solidFill>
                  <a:srgbClr val="FFFF00"/>
                </a:solidFill>
              </a:rPr>
              <a:t>CA incidence in childhood and adolescence IN EUROPE</a:t>
            </a:r>
            <a:r>
              <a:rPr lang="en-US" sz="1500" dirty="0">
                <a:solidFill>
                  <a:srgbClr val="FFFF00"/>
                </a:solidFill>
              </a:rPr>
              <a:t> </a:t>
            </a:r>
            <a:r>
              <a:rPr lang="it-IT" sz="1500" dirty="0">
                <a:solidFill>
                  <a:schemeClr val="bg1"/>
                </a:solidFill>
                <a:effectLst>
                  <a:outerShdw blurRad="38100" dist="38100" dir="2700000" algn="tl">
                    <a:srgbClr val="EEECE1"/>
                  </a:outerShdw>
                </a:effectLst>
              </a:rPr>
              <a:t>( 1970-1999)</a:t>
            </a:r>
          </a:p>
        </p:txBody>
      </p:sp>
      <p:pic>
        <p:nvPicPr>
          <p:cNvPr id="25603" name="Picture 3"/>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2524903" y="2029159"/>
            <a:ext cx="7096176" cy="4339420"/>
          </a:xfrm>
          <a:ln w="19050">
            <a:solidFill>
              <a:srgbClr val="FF0000"/>
            </a:solidFill>
            <a:miter lim="800000"/>
            <a:headEnd/>
            <a:tailEnd/>
          </a:ln>
        </p:spPr>
      </p:pic>
      <p:sp>
        <p:nvSpPr>
          <p:cNvPr id="25604" name="Line 5"/>
          <p:cNvSpPr>
            <a:spLocks noChangeShapeType="1"/>
          </p:cNvSpPr>
          <p:nvPr/>
        </p:nvSpPr>
        <p:spPr bwMode="auto">
          <a:xfrm>
            <a:off x="4799413" y="2457451"/>
            <a:ext cx="648891" cy="107156"/>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5605" name="Line 6"/>
          <p:cNvSpPr>
            <a:spLocks noChangeShapeType="1"/>
          </p:cNvSpPr>
          <p:nvPr/>
        </p:nvSpPr>
        <p:spPr bwMode="auto">
          <a:xfrm flipH="1">
            <a:off x="4692689" y="2565260"/>
            <a:ext cx="756047" cy="378619"/>
          </a:xfrm>
          <a:prstGeom prst="line">
            <a:avLst/>
          </a:prstGeom>
          <a:noFill/>
          <a:ln w="9525">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5606" name="AutoShape 7"/>
          <p:cNvSpPr>
            <a:spLocks noChangeArrowheads="1"/>
          </p:cNvSpPr>
          <p:nvPr/>
        </p:nvSpPr>
        <p:spPr bwMode="auto">
          <a:xfrm>
            <a:off x="1945069" y="4759525"/>
            <a:ext cx="579835" cy="363140"/>
          </a:xfrm>
          <a:prstGeom prst="lightningBolt">
            <a:avLst/>
          </a:prstGeom>
          <a:solidFill>
            <a:srgbClr val="FF00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altLang="it-IT" sz="135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25607" name="Oval 9"/>
          <p:cNvSpPr>
            <a:spLocks noChangeArrowheads="1"/>
          </p:cNvSpPr>
          <p:nvPr/>
        </p:nvSpPr>
        <p:spPr bwMode="auto">
          <a:xfrm>
            <a:off x="2439591" y="5270626"/>
            <a:ext cx="685800" cy="215503"/>
          </a:xfrm>
          <a:prstGeom prst="ellipse">
            <a:avLst/>
          </a:prstGeom>
          <a:solidFill>
            <a:srgbClr val="FF0000"/>
          </a:solidFill>
          <a:ln w="9525">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6858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050" b="0" i="0" u="none" strike="noStrike" kern="0" cap="none" spc="0" normalizeH="0" baseline="0" noProof="0">
                <a:ln>
                  <a:noFill/>
                </a:ln>
                <a:solidFill>
                  <a:srgbClr val="292929"/>
                </a:solidFill>
                <a:effectLst/>
                <a:uLnTx/>
                <a:uFillTx/>
                <a:latin typeface="Tahoma" panose="020B0604030504040204" pitchFamily="34" charset="0"/>
                <a:ea typeface="+mn-ea"/>
                <a:cs typeface="+mn-cs"/>
              </a:rPr>
              <a:t>mother</a:t>
            </a:r>
          </a:p>
        </p:txBody>
      </p:sp>
      <p:sp>
        <p:nvSpPr>
          <p:cNvPr id="25608" name="Line 10"/>
          <p:cNvSpPr>
            <a:spLocks noChangeShapeType="1"/>
          </p:cNvSpPr>
          <p:nvPr/>
        </p:nvSpPr>
        <p:spPr bwMode="auto">
          <a:xfrm>
            <a:off x="5501881" y="3050381"/>
            <a:ext cx="145851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5609" name="Rectangle 11"/>
          <p:cNvSpPr>
            <a:spLocks noChangeArrowheads="1"/>
          </p:cNvSpPr>
          <p:nvPr/>
        </p:nvSpPr>
        <p:spPr bwMode="auto">
          <a:xfrm>
            <a:off x="5772151" y="2781300"/>
            <a:ext cx="917972" cy="215504"/>
          </a:xfrm>
          <a:prstGeom prst="rect">
            <a:avLst/>
          </a:prstGeom>
          <a:solidFill>
            <a:srgbClr val="FFFFCC"/>
          </a:solidFill>
          <a:ln w="9525">
            <a:solidFill>
              <a:srgbClr val="FF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6858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350" b="0" i="1" u="none" strike="noStrike" kern="0" cap="none" spc="0" normalizeH="0" baseline="0" noProof="0">
                <a:ln>
                  <a:noFill/>
                </a:ln>
                <a:solidFill>
                  <a:srgbClr val="292929"/>
                </a:solidFill>
                <a:effectLst/>
                <a:uLnTx/>
                <a:uFillTx/>
                <a:latin typeface="Tahoma" panose="020B0604030504040204" pitchFamily="34" charset="0"/>
                <a:ea typeface="+mn-ea"/>
                <a:cs typeface="+mn-cs"/>
              </a:rPr>
              <a:t>latency</a:t>
            </a:r>
          </a:p>
        </p:txBody>
      </p:sp>
      <p:cxnSp>
        <p:nvCxnSpPr>
          <p:cNvPr id="15" name="Connettore 2 14"/>
          <p:cNvCxnSpPr/>
          <p:nvPr/>
        </p:nvCxnSpPr>
        <p:spPr>
          <a:xfrm rot="5400000">
            <a:off x="4676179" y="2706349"/>
            <a:ext cx="482204" cy="4286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Connettore 1 17"/>
          <p:cNvCxnSpPr/>
          <p:nvPr/>
        </p:nvCxnSpPr>
        <p:spPr>
          <a:xfrm>
            <a:off x="4810128" y="2679559"/>
            <a:ext cx="321469" cy="11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Connettore 1 19"/>
          <p:cNvCxnSpPr/>
          <p:nvPr/>
        </p:nvCxnSpPr>
        <p:spPr>
          <a:xfrm>
            <a:off x="4810561" y="2786716"/>
            <a:ext cx="428625" cy="11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Connettore 2 21"/>
          <p:cNvCxnSpPr/>
          <p:nvPr/>
        </p:nvCxnSpPr>
        <p:spPr>
          <a:xfrm rot="5400000">
            <a:off x="4783772" y="2867083"/>
            <a:ext cx="535781" cy="37504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Connettore 2 23"/>
          <p:cNvCxnSpPr>
            <a:stCxn id="25605" idx="0"/>
          </p:cNvCxnSpPr>
          <p:nvPr/>
        </p:nvCxnSpPr>
        <p:spPr>
          <a:xfrm rot="16200000" flipH="1">
            <a:off x="6545463" y="1467772"/>
            <a:ext cx="221456" cy="2415779"/>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232" name="Rettangolo 22"/>
          <p:cNvSpPr>
            <a:spLocks noChangeArrowheads="1"/>
          </p:cNvSpPr>
          <p:nvPr/>
        </p:nvSpPr>
        <p:spPr bwMode="auto">
          <a:xfrm>
            <a:off x="115512" y="126341"/>
            <a:ext cx="12076488" cy="1200329"/>
          </a:xfrm>
          <a:prstGeom prst="rect">
            <a:avLst/>
          </a:prstGeom>
          <a:solidFill>
            <a:srgbClr val="FFFFCC"/>
          </a:solidFill>
          <a:ln w="9525">
            <a:solidFill>
              <a:srgbClr val="FF0000"/>
            </a:solidFill>
            <a:miter lim="800000"/>
            <a:headEnd/>
            <a:tailEnd/>
          </a:ln>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800" b="0" i="0" u="sng" strike="noStrike" kern="0" cap="none" spc="0" normalizeH="0" baseline="0" noProof="0" dirty="0">
                <a:ln>
                  <a:noFill/>
                </a:ln>
                <a:solidFill>
                  <a:prstClr val="black"/>
                </a:solidFill>
                <a:effectLst/>
                <a:uLnTx/>
                <a:uFillTx/>
                <a:latin typeface="Calibri" pitchFamily="34" charset="0"/>
                <a:ea typeface="+mn-ea"/>
                <a:cs typeface="+mn-cs"/>
              </a:rPr>
              <a:t>A first draft of the report</a:t>
            </a:r>
            <a:r>
              <a:rPr kumimoji="0" lang="en-GB" sz="1800" b="0" i="0" u="none" strike="noStrike" kern="0" cap="none" spc="0" normalizeH="0" baseline="0" noProof="0" dirty="0">
                <a:ln>
                  <a:noFill/>
                </a:ln>
                <a:solidFill>
                  <a:sysClr val="windowText" lastClr="000000"/>
                </a:solidFill>
                <a:effectLst/>
                <a:uLnTx/>
                <a:uFillTx/>
                <a:latin typeface="Calibri" pitchFamily="34" charset="0"/>
                <a:ea typeface="+mn-ea"/>
                <a:cs typeface="+mn-cs"/>
              </a:rPr>
              <a:t>, published on </a:t>
            </a:r>
            <a:r>
              <a:rPr kumimoji="0" lang="en-GB" sz="1800" b="0" i="1" u="none" strike="noStrike" kern="0" cap="none" spc="0" normalizeH="0" baseline="0" noProof="0" dirty="0">
                <a:ln>
                  <a:noFill/>
                </a:ln>
                <a:solidFill>
                  <a:sysClr val="windowText" lastClr="000000"/>
                </a:solidFill>
                <a:effectLst/>
                <a:uLnTx/>
                <a:uFillTx/>
                <a:latin typeface="Calibri" pitchFamily="34" charset="0"/>
                <a:ea typeface="+mn-ea"/>
                <a:cs typeface="+mn-cs"/>
              </a:rPr>
              <a:t>the Lancet </a:t>
            </a:r>
            <a:r>
              <a:rPr kumimoji="0" lang="en-GB" sz="1800" b="0" i="0" u="none" strike="noStrike" kern="0" cap="none" spc="0" normalizeH="0" baseline="0" noProof="0" dirty="0">
                <a:ln>
                  <a:noFill/>
                </a:ln>
                <a:solidFill>
                  <a:sysClr val="windowText" lastClr="000000"/>
                </a:solidFill>
                <a:effectLst/>
                <a:uLnTx/>
                <a:uFillTx/>
                <a:latin typeface="Calibri" pitchFamily="34" charset="0"/>
                <a:ea typeface="+mn-ea"/>
                <a:cs typeface="+mn-cs"/>
              </a:rPr>
              <a:t>in 2004, demonstrated an </a:t>
            </a:r>
            <a:r>
              <a:rPr kumimoji="0" lang="en-GB" sz="1800" b="0" i="0" u="none" strike="noStrike" kern="0" cap="none" spc="0" normalizeH="0" baseline="0" noProof="0" dirty="0">
                <a:ln>
                  <a:noFill/>
                </a:ln>
                <a:solidFill>
                  <a:prstClr val="black"/>
                </a:solidFill>
                <a:effectLst>
                  <a:outerShdw blurRad="38100" dist="38100" dir="2700000" algn="tl">
                    <a:srgbClr val="000000">
                      <a:alpha val="43137"/>
                    </a:srgbClr>
                  </a:outerShdw>
                </a:effectLst>
                <a:highlight>
                  <a:srgbClr val="FFFF00"/>
                </a:highlight>
                <a:uLnTx/>
                <a:uFillTx/>
                <a:latin typeface="Calibri" pitchFamily="34" charset="0"/>
                <a:ea typeface="+mn-ea"/>
                <a:cs typeface="+mn-cs"/>
              </a:rPr>
              <a:t>annual increase of 1-1,5% for all cancers (with more marked increases in lymphomas, soft tissue sarcomas, tumours  of the nervous system</a:t>
            </a:r>
            <a:r>
              <a:rPr kumimoji="0" lang="en-GB" sz="1800" b="0" i="0" u="none" strike="noStrike" kern="0" cap="none" spc="0" normalizeH="0" baseline="0" noProof="0" dirty="0">
                <a:ln>
                  <a:noFill/>
                </a:ln>
                <a:solidFill>
                  <a:srgbClr val="C00000"/>
                </a:solidFill>
                <a:effectLst/>
                <a:uLnTx/>
                <a:uFillTx/>
                <a:latin typeface="Calibri" pitchFamily="34" charset="0"/>
                <a:ea typeface="+mn-ea"/>
                <a:cs typeface="+mn-cs"/>
              </a:rPr>
              <a:t>…</a:t>
            </a:r>
            <a:r>
              <a:rPr kumimoji="0" lang="en-GB" sz="1800" b="0" i="0" u="none" strike="noStrike" kern="0" cap="none" spc="0" normalizeH="0" baseline="0" noProof="0" dirty="0">
                <a:ln>
                  <a:noFill/>
                </a:ln>
                <a:solidFill>
                  <a:sysClr val="windowText" lastClr="000000"/>
                </a:solidFill>
                <a:effectLst/>
                <a:uLnTx/>
                <a:uFillTx/>
                <a:latin typeface="Calibri" pitchFamily="34" charset="0"/>
                <a:ea typeface="+mn-ea"/>
                <a:cs typeface="+mn-cs"/>
              </a:rPr>
              <a:t>) .</a:t>
            </a:r>
            <a:r>
              <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rPr>
              <a:t> </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rPr>
              <a:t>But </a:t>
            </a:r>
            <a:r>
              <a:rPr kumimoji="0" lang="en-US" sz="1800" b="0"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highlight>
                  <a:srgbClr val="FFFF00"/>
                </a:highlight>
                <a:uLnTx/>
                <a:uFillTx/>
                <a:latin typeface="Calibri" pitchFamily="34" charset="0"/>
                <a:ea typeface="+mn-ea"/>
                <a:cs typeface="+mn-cs"/>
              </a:rPr>
              <a:t>the most troubling was the increase - almost  the  double - for all cancers in the very first year of life (apparently due to </a:t>
            </a:r>
            <a:r>
              <a:rPr kumimoji="0" lang="en-US" sz="1800" b="0" i="1" u="sng" strike="noStrike" kern="0" cap="none" spc="0" normalizeH="0" baseline="0" noProof="0" dirty="0" err="1">
                <a:ln>
                  <a:noFill/>
                </a:ln>
                <a:solidFill>
                  <a:sysClr val="windowText" lastClr="000000"/>
                </a:solidFill>
                <a:effectLst>
                  <a:outerShdw blurRad="38100" dist="38100" dir="2700000" algn="tl">
                    <a:srgbClr val="000000">
                      <a:alpha val="43137"/>
                    </a:srgbClr>
                  </a:outerShdw>
                </a:effectLst>
                <a:highlight>
                  <a:srgbClr val="FFFF00"/>
                </a:highlight>
                <a:uLnTx/>
                <a:uFillTx/>
                <a:latin typeface="Calibri" pitchFamily="34" charset="0"/>
                <a:ea typeface="+mn-ea"/>
                <a:cs typeface="+mn-cs"/>
              </a:rPr>
              <a:t>transplacental</a:t>
            </a:r>
            <a:r>
              <a:rPr kumimoji="0" lang="en-US" sz="1800" b="0"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highlight>
                  <a:srgbClr val="FFFF00"/>
                </a:highlight>
                <a:uLnTx/>
                <a:uFillTx/>
                <a:latin typeface="Calibri" pitchFamily="34" charset="0"/>
                <a:ea typeface="+mn-ea"/>
                <a:cs typeface="+mn-cs"/>
              </a:rPr>
              <a:t> or even </a:t>
            </a:r>
            <a:r>
              <a:rPr kumimoji="0" lang="en-US" sz="1800" b="0" i="1"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highlight>
                  <a:srgbClr val="FFFF00"/>
                </a:highlight>
                <a:uLnTx/>
                <a:uFillTx/>
                <a:latin typeface="Calibri" pitchFamily="34" charset="0"/>
                <a:ea typeface="+mn-ea"/>
                <a:cs typeface="+mn-cs"/>
              </a:rPr>
              <a:t>trans-generational exposure</a:t>
            </a:r>
            <a:r>
              <a:rPr kumimoji="0" lang="en-US" sz="1800" b="0"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highlight>
                  <a:srgbClr val="FFFF00"/>
                </a:highlight>
                <a:uLnTx/>
                <a:uFillTx/>
                <a:latin typeface="Calibri" pitchFamily="34" charset="0"/>
                <a:ea typeface="+mn-ea"/>
                <a:cs typeface="+mn-cs"/>
              </a:rPr>
              <a:t>)</a:t>
            </a:r>
            <a:endParaRPr kumimoji="0" lang="it-IT" sz="1800" b="0" i="0" u="sng" strike="noStrike" kern="0" cap="none" spc="0" normalizeH="0" baseline="0" noProof="0" dirty="0">
              <a:ln>
                <a:noFill/>
              </a:ln>
              <a:solidFill>
                <a:sysClr val="windowText" lastClr="000000"/>
              </a:solidFill>
              <a:effectLst>
                <a:outerShdw blurRad="38100" dist="38100" dir="2700000" algn="tl">
                  <a:srgbClr val="000000">
                    <a:alpha val="43137"/>
                  </a:srgbClr>
                </a:outerShdw>
              </a:effectLst>
              <a:highlight>
                <a:srgbClr val="FFFF00"/>
              </a:highlight>
              <a:uLnTx/>
              <a:uFillTx/>
              <a:latin typeface="Calibri" pitchFamily="34" charset="0"/>
              <a:ea typeface="+mn-ea"/>
              <a:cs typeface="+mn-cs"/>
            </a:endParaRPr>
          </a:p>
        </p:txBody>
      </p:sp>
      <p:sp>
        <p:nvSpPr>
          <p:cNvPr id="25617" name="Rettangolo 26"/>
          <p:cNvSpPr>
            <a:spLocks noChangeArrowheads="1"/>
          </p:cNvSpPr>
          <p:nvPr/>
        </p:nvSpPr>
        <p:spPr bwMode="auto">
          <a:xfrm>
            <a:off x="232344" y="6361509"/>
            <a:ext cx="11842847"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it-IT" sz="14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Steliarova-Foucher</a:t>
            </a:r>
            <a:r>
              <a:rPr kumimoji="0" lang="en-US" altLang="it-IT" sz="14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E, Stiller C, </a:t>
            </a:r>
            <a:r>
              <a:rPr kumimoji="0" lang="en-US" altLang="it-IT" sz="14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Kaatsch</a:t>
            </a:r>
            <a:r>
              <a:rPr kumimoji="0" lang="en-US" altLang="it-IT" sz="14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P, </a:t>
            </a:r>
            <a:r>
              <a:rPr kumimoji="0" lang="en-US" altLang="it-IT" sz="14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Berrino</a:t>
            </a:r>
            <a:r>
              <a:rPr kumimoji="0" lang="en-US" altLang="it-IT" sz="14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F, </a:t>
            </a:r>
            <a:r>
              <a:rPr kumimoji="0" lang="en-US" altLang="it-IT" sz="14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Coebergh</a:t>
            </a:r>
            <a:r>
              <a:rPr kumimoji="0" lang="en-US" altLang="it-IT" sz="14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JW, </a:t>
            </a:r>
            <a:r>
              <a:rPr kumimoji="0" lang="en-US" altLang="it-IT" sz="1400" b="0" i="0" u="none" strike="noStrike" kern="0" cap="none" spc="0" normalizeH="0" baseline="0" noProof="0" dirty="0" err="1">
                <a:ln>
                  <a:noFill/>
                </a:ln>
                <a:solidFill>
                  <a:prstClr val="black"/>
                </a:solidFill>
                <a:effectLst/>
                <a:uLnTx/>
                <a:uFillTx/>
                <a:latin typeface="Calibri" panose="020F0502020204030204" pitchFamily="34" charset="0"/>
                <a:ea typeface="+mn-ea"/>
                <a:cs typeface="+mn-cs"/>
              </a:rPr>
              <a:t>Lacour</a:t>
            </a:r>
            <a:r>
              <a:rPr kumimoji="0" lang="en-US" altLang="it-IT" sz="14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B, Parkin M. </a:t>
            </a:r>
            <a:r>
              <a:rPr kumimoji="0" lang="en-US" altLang="it-IT" sz="1400" b="0" i="1" u="none" strike="noStrike" kern="0" cap="none" spc="0" normalizeH="0" baseline="0" noProof="0" dirty="0">
                <a:ln>
                  <a:noFill/>
                </a:ln>
                <a:solidFill>
                  <a:prstClr val="black"/>
                </a:solidFill>
                <a:effectLst/>
                <a:uLnTx/>
                <a:uFillTx/>
                <a:latin typeface="Calibri" panose="020F0502020204030204" pitchFamily="34" charset="0"/>
                <a:ea typeface="+mn-ea"/>
                <a:cs typeface="+mn-cs"/>
                <a:hlinkClick r:id="rId4"/>
              </a:rPr>
              <a:t>Geographical patterns and time trends of cancer incidence and survival among children and adolescents in Europe since the 1970s (the </a:t>
            </a:r>
            <a:r>
              <a:rPr kumimoji="0" lang="en-US" altLang="it-IT" sz="1400" b="0" i="1" u="none" strike="noStrike" kern="0" cap="none" spc="0" normalizeH="0" baseline="0" noProof="0" dirty="0" err="1">
                <a:ln>
                  <a:noFill/>
                </a:ln>
                <a:solidFill>
                  <a:prstClr val="black"/>
                </a:solidFill>
                <a:effectLst/>
                <a:uLnTx/>
                <a:uFillTx/>
                <a:latin typeface="Calibri" panose="020F0502020204030204" pitchFamily="34" charset="0"/>
                <a:ea typeface="+mn-ea"/>
                <a:cs typeface="+mn-cs"/>
                <a:hlinkClick r:id="rId4"/>
              </a:rPr>
              <a:t>ACCISproject</a:t>
            </a:r>
            <a:r>
              <a:rPr kumimoji="0" lang="en-US" altLang="it-IT" sz="1400" b="0" i="1" u="none" strike="noStrike" kern="0" cap="none" spc="0" normalizeH="0" baseline="0" noProof="0" dirty="0">
                <a:ln>
                  <a:noFill/>
                </a:ln>
                <a:solidFill>
                  <a:prstClr val="black"/>
                </a:solidFill>
                <a:effectLst/>
                <a:uLnTx/>
                <a:uFillTx/>
                <a:latin typeface="Calibri" panose="020F0502020204030204" pitchFamily="34" charset="0"/>
                <a:ea typeface="+mn-ea"/>
                <a:cs typeface="+mn-cs"/>
                <a:hlinkClick r:id="rId4"/>
              </a:rPr>
              <a:t>): an epidemiological study.</a:t>
            </a:r>
            <a:r>
              <a:rPr kumimoji="0" lang="it-IT" altLang="it-IT" sz="14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 </a:t>
            </a:r>
            <a:r>
              <a:rPr kumimoji="0" lang="en-US" altLang="it-IT" sz="1400" b="0" i="0" u="none" strike="noStrike" kern="0" cap="none" spc="0" normalizeH="0" baseline="0" noProof="0" dirty="0">
                <a:ln>
                  <a:noFill/>
                </a:ln>
                <a:solidFill>
                  <a:prstClr val="black"/>
                </a:solidFill>
                <a:effectLst/>
                <a:uLnTx/>
                <a:uFillTx/>
                <a:latin typeface="Calibri" panose="020F0502020204030204" pitchFamily="34" charset="0"/>
                <a:ea typeface="+mn-ea"/>
                <a:cs typeface="+mn-cs"/>
              </a:rPr>
              <a:t>Lancet. 2004 Dec 11-17;364(9451):2097-105</a:t>
            </a:r>
            <a:endParaRPr kumimoji="0" lang="it-IT" altLang="it-IT" sz="1400" b="0" i="0" u="none" strike="noStrike" kern="0" cap="none" spc="0" normalizeH="0" baseline="0" noProof="0" dirty="0">
              <a:ln>
                <a:noFill/>
              </a:ln>
              <a:solidFill>
                <a:prstClr val="black"/>
              </a:solidFill>
              <a:effectLst/>
              <a:uLnTx/>
              <a:uFillTx/>
              <a:latin typeface="Calibri" panose="020F0502020204030204" pitchFamily="34" charset="0"/>
              <a:ea typeface="+mn-ea"/>
              <a:cs typeface="+mn-cs"/>
            </a:endParaRPr>
          </a:p>
        </p:txBody>
      </p:sp>
      <p:sp>
        <p:nvSpPr>
          <p:cNvPr id="25618" name="Rettangolo 25"/>
          <p:cNvSpPr>
            <a:spLocks noChangeArrowheads="1"/>
          </p:cNvSpPr>
          <p:nvPr/>
        </p:nvSpPr>
        <p:spPr bwMode="auto">
          <a:xfrm>
            <a:off x="10297859" y="1580598"/>
            <a:ext cx="1497526" cy="207749"/>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it-IT" sz="750" b="0" i="0" u="none" strike="noStrike" kern="0" cap="none" spc="0" normalizeH="0" baseline="0" noProof="0">
                <a:ln>
                  <a:noFill/>
                </a:ln>
                <a:solidFill>
                  <a:prstClr val="black"/>
                </a:solidFill>
                <a:effectLst/>
                <a:uLnTx/>
                <a:uFillTx/>
                <a:latin typeface="Calibri" panose="020F0502020204030204" pitchFamily="34" charset="0"/>
                <a:ea typeface="+mn-ea"/>
                <a:cs typeface="+mn-cs"/>
                <a:hlinkClick r:id="rId5"/>
              </a:rPr>
              <a:t>http://www-dep.iarc.fr/accis.htm</a:t>
            </a:r>
            <a:endParaRPr kumimoji="0" lang="it-IT" altLang="it-IT" sz="750" b="0" i="0" u="none"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25620" name="Line 22"/>
          <p:cNvSpPr>
            <a:spLocks noChangeShapeType="1"/>
          </p:cNvSpPr>
          <p:nvPr/>
        </p:nvSpPr>
        <p:spPr bwMode="auto">
          <a:xfrm flipV="1">
            <a:off x="3894556" y="3133187"/>
            <a:ext cx="0" cy="378619"/>
          </a:xfrm>
          <a:prstGeom prst="line">
            <a:avLst/>
          </a:prstGeom>
          <a:noFill/>
          <a:ln w="28575" cap="rnd">
            <a:solidFill>
              <a:srgbClr val="FF0000"/>
            </a:solidFill>
            <a:prstDash val="sysDot"/>
            <a:round/>
            <a:headEnd/>
            <a:tailEnd type="triangle" w="med" len="med"/>
          </a:ln>
          <a:effectLst>
            <a:prstShdw prst="shdw17" dist="17961" dir="2700000">
              <a:srgbClr val="990000"/>
            </a:prstShdw>
          </a:effectLst>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3" name="Freccia in su 22"/>
          <p:cNvSpPr/>
          <p:nvPr/>
        </p:nvSpPr>
        <p:spPr>
          <a:xfrm rot="18475243">
            <a:off x="10443325" y="1123994"/>
            <a:ext cx="295275" cy="511969"/>
          </a:xfrm>
          <a:prstGeom prst="upArrow">
            <a:avLst/>
          </a:prstGeom>
          <a:solidFill>
            <a:srgbClr val="0000FF"/>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t-IT" sz="135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301886772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0" y="2857503"/>
            <a:ext cx="538480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 y="2286697"/>
            <a:ext cx="5486400"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Connettore 1 8"/>
          <p:cNvCxnSpPr/>
          <p:nvPr/>
        </p:nvCxnSpPr>
        <p:spPr>
          <a:xfrm>
            <a:off x="6953251" y="3143250"/>
            <a:ext cx="4572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Connettore 1 11"/>
          <p:cNvCxnSpPr/>
          <p:nvPr/>
        </p:nvCxnSpPr>
        <p:spPr>
          <a:xfrm>
            <a:off x="8382001" y="3358260"/>
            <a:ext cx="3143251"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Connettore 1 13"/>
          <p:cNvCxnSpPr/>
          <p:nvPr/>
        </p:nvCxnSpPr>
        <p:spPr>
          <a:xfrm>
            <a:off x="6381751" y="3571875"/>
            <a:ext cx="2286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Connettore 1 17"/>
          <p:cNvCxnSpPr/>
          <p:nvPr/>
        </p:nvCxnSpPr>
        <p:spPr>
          <a:xfrm>
            <a:off x="6381751" y="3786188"/>
            <a:ext cx="4572000"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Connettore 1 20"/>
          <p:cNvCxnSpPr/>
          <p:nvPr/>
        </p:nvCxnSpPr>
        <p:spPr>
          <a:xfrm>
            <a:off x="10382252" y="3571875"/>
            <a:ext cx="1047749"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Connettore 1 22"/>
          <p:cNvCxnSpPr/>
          <p:nvPr/>
        </p:nvCxnSpPr>
        <p:spPr>
          <a:xfrm>
            <a:off x="8858251" y="4215510"/>
            <a:ext cx="2667000"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Connettore 1 25"/>
          <p:cNvCxnSpPr/>
          <p:nvPr/>
        </p:nvCxnSpPr>
        <p:spPr>
          <a:xfrm>
            <a:off x="6381751" y="4429125"/>
            <a:ext cx="1143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28" name="Rettangolo 27"/>
          <p:cNvSpPr/>
          <p:nvPr/>
        </p:nvSpPr>
        <p:spPr>
          <a:xfrm>
            <a:off x="7620003" y="4214813"/>
            <a:ext cx="4000500" cy="2143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cxnSp>
        <p:nvCxnSpPr>
          <p:cNvPr id="30" name="Connettore 1 29"/>
          <p:cNvCxnSpPr/>
          <p:nvPr/>
        </p:nvCxnSpPr>
        <p:spPr>
          <a:xfrm>
            <a:off x="8858251" y="4143375"/>
            <a:ext cx="2667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31" name="Ovale 30"/>
          <p:cNvSpPr/>
          <p:nvPr/>
        </p:nvSpPr>
        <p:spPr>
          <a:xfrm>
            <a:off x="11620500" y="3000375"/>
            <a:ext cx="381000" cy="285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1</a:t>
            </a:r>
          </a:p>
        </p:txBody>
      </p:sp>
      <p:sp>
        <p:nvSpPr>
          <p:cNvPr id="32" name="Ovale 31"/>
          <p:cNvSpPr/>
          <p:nvPr/>
        </p:nvSpPr>
        <p:spPr>
          <a:xfrm>
            <a:off x="11620500" y="3500438"/>
            <a:ext cx="381000" cy="285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2</a:t>
            </a:r>
          </a:p>
        </p:txBody>
      </p:sp>
      <p:sp>
        <p:nvSpPr>
          <p:cNvPr id="33" name="Ovale 32"/>
          <p:cNvSpPr/>
          <p:nvPr/>
        </p:nvSpPr>
        <p:spPr>
          <a:xfrm>
            <a:off x="11620500" y="4071938"/>
            <a:ext cx="381000" cy="285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3</a:t>
            </a:r>
          </a:p>
        </p:txBody>
      </p:sp>
      <p:pic>
        <p:nvPicPr>
          <p:cNvPr id="10446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751" y="714375"/>
            <a:ext cx="106426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6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20251" y="1428750"/>
            <a:ext cx="2044700"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67"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6251" y="215010"/>
            <a:ext cx="27940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9" name="Connettore 1 38"/>
          <p:cNvCxnSpPr/>
          <p:nvPr/>
        </p:nvCxnSpPr>
        <p:spPr>
          <a:xfrm>
            <a:off x="3143252" y="3643319"/>
            <a:ext cx="2190749"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Connettore 1 40"/>
          <p:cNvCxnSpPr/>
          <p:nvPr/>
        </p:nvCxnSpPr>
        <p:spPr>
          <a:xfrm>
            <a:off x="285751" y="3857625"/>
            <a:ext cx="32385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Connettore 1 42"/>
          <p:cNvCxnSpPr/>
          <p:nvPr/>
        </p:nvCxnSpPr>
        <p:spPr>
          <a:xfrm>
            <a:off x="2952752" y="4286250"/>
            <a:ext cx="2571749"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Connettore 1 44"/>
          <p:cNvCxnSpPr/>
          <p:nvPr/>
        </p:nvCxnSpPr>
        <p:spPr>
          <a:xfrm>
            <a:off x="381001" y="4501260"/>
            <a:ext cx="3905251"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Connettore 1 46"/>
          <p:cNvCxnSpPr/>
          <p:nvPr/>
        </p:nvCxnSpPr>
        <p:spPr>
          <a:xfrm>
            <a:off x="3333751" y="4714875"/>
            <a:ext cx="20955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Connettore 1 48"/>
          <p:cNvCxnSpPr/>
          <p:nvPr/>
        </p:nvCxnSpPr>
        <p:spPr>
          <a:xfrm>
            <a:off x="381001" y="4929885"/>
            <a:ext cx="1619251" cy="1587"/>
          </a:xfrm>
          <a:prstGeom prst="line">
            <a:avLst/>
          </a:prstGeom>
        </p:spPr>
        <p:style>
          <a:lnRef idx="1">
            <a:schemeClr val="accent1"/>
          </a:lnRef>
          <a:fillRef idx="0">
            <a:schemeClr val="accent1"/>
          </a:fillRef>
          <a:effectRef idx="0">
            <a:schemeClr val="accent1"/>
          </a:effectRef>
          <a:fontRef idx="minor">
            <a:schemeClr val="tx1"/>
          </a:fontRef>
        </p:style>
      </p:cxnSp>
      <p:sp>
        <p:nvSpPr>
          <p:cNvPr id="51" name="Rettangolo 50"/>
          <p:cNvSpPr/>
          <p:nvPr/>
        </p:nvSpPr>
        <p:spPr>
          <a:xfrm>
            <a:off x="4000965" y="5572125"/>
            <a:ext cx="1428751" cy="14288"/>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52" name="Rettangolo 51"/>
          <p:cNvSpPr/>
          <p:nvPr/>
        </p:nvSpPr>
        <p:spPr>
          <a:xfrm>
            <a:off x="571965" y="6001447"/>
            <a:ext cx="3714751" cy="17463"/>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55" name="Rettangolo 54"/>
          <p:cNvSpPr/>
          <p:nvPr/>
        </p:nvSpPr>
        <p:spPr>
          <a:xfrm>
            <a:off x="381001" y="5787135"/>
            <a:ext cx="5048251" cy="14287"/>
          </a:xfrm>
          <a:prstGeom prst="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pic>
        <p:nvPicPr>
          <p:cNvPr id="104477" name="Picture 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81751" y="5287072"/>
            <a:ext cx="5397500"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Rettangolo 33"/>
          <p:cNvSpPr/>
          <p:nvPr/>
        </p:nvSpPr>
        <p:spPr>
          <a:xfrm>
            <a:off x="6477003" y="5287072"/>
            <a:ext cx="3619500" cy="2143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35" name="Freccia in giù 34"/>
          <p:cNvSpPr/>
          <p:nvPr/>
        </p:nvSpPr>
        <p:spPr>
          <a:xfrm>
            <a:off x="10572752" y="4643438"/>
            <a:ext cx="285749" cy="5000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36" name="Rettangolo 35"/>
          <p:cNvSpPr/>
          <p:nvPr/>
        </p:nvSpPr>
        <p:spPr>
          <a:xfrm>
            <a:off x="10191751" y="3357563"/>
            <a:ext cx="1333500" cy="17462"/>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37" name="Rettangolo 36"/>
          <p:cNvSpPr/>
          <p:nvPr/>
        </p:nvSpPr>
        <p:spPr>
          <a:xfrm flipV="1">
            <a:off x="6381839" y="3571877"/>
            <a:ext cx="2381249" cy="17463"/>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38" name="Ovale 37"/>
          <p:cNvSpPr/>
          <p:nvPr/>
        </p:nvSpPr>
        <p:spPr>
          <a:xfrm>
            <a:off x="5524500" y="5643563"/>
            <a:ext cx="381000" cy="285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solidFill>
                  <a:prstClr val="white"/>
                </a:solidFill>
              </a:rPr>
              <a:t>2</a:t>
            </a:r>
          </a:p>
        </p:txBody>
      </p:sp>
      <p:sp>
        <p:nvSpPr>
          <p:cNvPr id="40" name="Rettangolo 39"/>
          <p:cNvSpPr/>
          <p:nvPr/>
        </p:nvSpPr>
        <p:spPr>
          <a:xfrm flipV="1">
            <a:off x="6667501" y="5688013"/>
            <a:ext cx="4286251" cy="17462"/>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42" name="Rettangolo 41"/>
          <p:cNvSpPr/>
          <p:nvPr/>
        </p:nvSpPr>
        <p:spPr>
          <a:xfrm>
            <a:off x="10191751" y="5500688"/>
            <a:ext cx="1333500" cy="17462"/>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44" name="Rettangolo 43"/>
          <p:cNvSpPr/>
          <p:nvPr/>
        </p:nvSpPr>
        <p:spPr>
          <a:xfrm>
            <a:off x="8477716" y="5929313"/>
            <a:ext cx="2381249" cy="17462"/>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pic>
        <p:nvPicPr>
          <p:cNvPr id="104486" name="Picture 5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763716" y="6000750"/>
            <a:ext cx="577849" cy="64928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48" name="Sole 47"/>
          <p:cNvSpPr/>
          <p:nvPr/>
        </p:nvSpPr>
        <p:spPr>
          <a:xfrm>
            <a:off x="11811000" y="5643563"/>
            <a:ext cx="381000" cy="28575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Tree>
    <p:extLst>
      <p:ext uri="{BB962C8B-B14F-4D97-AF65-F5344CB8AC3E}">
        <p14:creationId xmlns:p14="http://schemas.microsoft.com/office/powerpoint/2010/main" val="6642917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olo 1"/>
          <p:cNvSpPr>
            <a:spLocks noGrp="1"/>
          </p:cNvSpPr>
          <p:nvPr>
            <p:ph type="title" idx="4294967295"/>
          </p:nvPr>
        </p:nvSpPr>
        <p:spPr/>
        <p:txBody>
          <a:bodyPr/>
          <a:lstStyle/>
          <a:p>
            <a:endParaRPr lang="it-IT" altLang="it-IT" smtClean="0"/>
          </a:p>
        </p:txBody>
      </p:sp>
      <p:pic>
        <p:nvPicPr>
          <p:cNvPr id="105475"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3" y="0"/>
            <a:ext cx="11620500" cy="6643688"/>
          </a:xfrm>
          <a:noFill/>
        </p:spPr>
      </p:pic>
      <p:pic>
        <p:nvPicPr>
          <p:cNvPr id="10547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6715125"/>
            <a:ext cx="10382251"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Connettore 1 5"/>
          <p:cNvCxnSpPr/>
          <p:nvPr/>
        </p:nvCxnSpPr>
        <p:spPr>
          <a:xfrm>
            <a:off x="7334251" y="3786188"/>
            <a:ext cx="2857500"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Connettore 1 6"/>
          <p:cNvCxnSpPr/>
          <p:nvPr/>
        </p:nvCxnSpPr>
        <p:spPr>
          <a:xfrm>
            <a:off x="2286000" y="3857625"/>
            <a:ext cx="1905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Connettore 1 14"/>
          <p:cNvCxnSpPr/>
          <p:nvPr/>
        </p:nvCxnSpPr>
        <p:spPr>
          <a:xfrm>
            <a:off x="2095965" y="4000500"/>
            <a:ext cx="1809751"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Connettore 1 16"/>
          <p:cNvCxnSpPr/>
          <p:nvPr/>
        </p:nvCxnSpPr>
        <p:spPr>
          <a:xfrm>
            <a:off x="2095501" y="4143375"/>
            <a:ext cx="1238251"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105481" name="Picture 5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11216" y="2643885"/>
            <a:ext cx="577849" cy="64928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cxnSp>
        <p:nvCxnSpPr>
          <p:cNvPr id="23" name="Connettore 1 22"/>
          <p:cNvCxnSpPr/>
          <p:nvPr/>
        </p:nvCxnSpPr>
        <p:spPr>
          <a:xfrm>
            <a:off x="7334252" y="4143375"/>
            <a:ext cx="1428749"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Connettore 1 25"/>
          <p:cNvCxnSpPr/>
          <p:nvPr/>
        </p:nvCxnSpPr>
        <p:spPr>
          <a:xfrm>
            <a:off x="7334251" y="4286250"/>
            <a:ext cx="304800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Freccia a sinistra 11"/>
          <p:cNvSpPr/>
          <p:nvPr/>
        </p:nvSpPr>
        <p:spPr>
          <a:xfrm rot="19747777">
            <a:off x="11410951" y="703263"/>
            <a:ext cx="762000" cy="21431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13" name="Rettangolo 12"/>
          <p:cNvSpPr/>
          <p:nvPr/>
        </p:nvSpPr>
        <p:spPr>
          <a:xfrm>
            <a:off x="5905503" y="2786760"/>
            <a:ext cx="3619500" cy="285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cxnSp>
        <p:nvCxnSpPr>
          <p:cNvPr id="16" name="Connettore 2 15"/>
          <p:cNvCxnSpPr/>
          <p:nvPr/>
        </p:nvCxnSpPr>
        <p:spPr>
          <a:xfrm rot="16200000" flipV="1">
            <a:off x="11060907" y="1369219"/>
            <a:ext cx="928688"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Connettore 2 18"/>
          <p:cNvCxnSpPr/>
          <p:nvPr/>
        </p:nvCxnSpPr>
        <p:spPr>
          <a:xfrm rot="5400000">
            <a:off x="10263653" y="2429572"/>
            <a:ext cx="1857375" cy="142875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Connettore 1 20"/>
          <p:cNvCxnSpPr>
            <a:stCxn id="13" idx="1"/>
          </p:cNvCxnSpPr>
          <p:nvPr/>
        </p:nvCxnSpPr>
        <p:spPr>
          <a:xfrm rot="10800000" flipH="1" flipV="1">
            <a:off x="5905503" y="2800350"/>
            <a:ext cx="190500" cy="7000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Connettore 2 23"/>
          <p:cNvCxnSpPr/>
          <p:nvPr/>
        </p:nvCxnSpPr>
        <p:spPr>
          <a:xfrm>
            <a:off x="6096000" y="3500438"/>
            <a:ext cx="1143000" cy="5715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 name="Sole 30"/>
          <p:cNvSpPr/>
          <p:nvPr/>
        </p:nvSpPr>
        <p:spPr>
          <a:xfrm>
            <a:off x="9429751" y="2428875"/>
            <a:ext cx="381000" cy="28575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pic>
        <p:nvPicPr>
          <p:cNvPr id="105491" name="Picture 9" descr="Danger-general">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87003" y="4358385"/>
            <a:ext cx="774700"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92" name="Picture 9" descr="Danger-general">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3" y="3714750"/>
            <a:ext cx="774700"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396822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7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72322"/>
            <a:ext cx="47752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7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1" y="2143822"/>
            <a:ext cx="7715251" cy="442912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7" name="Rettangolo 6"/>
          <p:cNvSpPr/>
          <p:nvPr/>
        </p:nvSpPr>
        <p:spPr>
          <a:xfrm>
            <a:off x="8763000" y="2500322"/>
            <a:ext cx="3429000" cy="2769989"/>
          </a:xfrm>
          <a:prstGeom prst="rect">
            <a:avLst/>
          </a:prstGeom>
          <a:solidFill>
            <a:srgbClr val="FFFF00"/>
          </a:solidFill>
          <a:ln w="57150">
            <a:solidFill>
              <a:schemeClr val="accent1">
                <a:lumMod val="75000"/>
              </a:schemeClr>
            </a:solidFill>
          </a:ln>
        </p:spPr>
        <p:txBody>
          <a:bodyPr>
            <a:spAutoFit/>
          </a:bodyPr>
          <a:lstStyle/>
          <a:p>
            <a:pPr>
              <a:defRPr/>
            </a:pPr>
            <a:r>
              <a:rPr lang="it-IT" dirty="0" err="1">
                <a:solidFill>
                  <a:prstClr val="black"/>
                </a:solidFill>
              </a:rPr>
              <a:t>These</a:t>
            </a:r>
            <a:r>
              <a:rPr lang="it-IT" dirty="0">
                <a:solidFill>
                  <a:prstClr val="black"/>
                </a:solidFill>
              </a:rPr>
              <a:t> </a:t>
            </a:r>
            <a:r>
              <a:rPr lang="en-US" dirty="0">
                <a:solidFill>
                  <a:prstClr val="black"/>
                </a:solidFill>
              </a:rPr>
              <a:t>mechanisms may be </a:t>
            </a:r>
            <a:r>
              <a:rPr lang="en-US" dirty="0">
                <a:solidFill>
                  <a:srgbClr val="C00000"/>
                </a:solidFill>
              </a:rPr>
              <a:t>activated in cells by continuing proliferative and survival signaling </a:t>
            </a:r>
            <a:br>
              <a:rPr lang="en-US" dirty="0">
                <a:solidFill>
                  <a:srgbClr val="C00000"/>
                </a:solidFill>
              </a:rPr>
            </a:br>
            <a:r>
              <a:rPr lang="en-US" u="sng" dirty="0">
                <a:solidFill>
                  <a:srgbClr val="C00000"/>
                </a:solidFill>
              </a:rPr>
              <a:t>in a sustained stress</a:t>
            </a:r>
          </a:p>
          <a:p>
            <a:pPr>
              <a:defRPr/>
            </a:pPr>
            <a:r>
              <a:rPr lang="it-IT" u="sng" dirty="0" err="1">
                <a:solidFill>
                  <a:srgbClr val="C00000"/>
                </a:solidFill>
              </a:rPr>
              <a:t>environment</a:t>
            </a:r>
            <a:r>
              <a:rPr lang="it-IT" u="sng" dirty="0">
                <a:solidFill>
                  <a:srgbClr val="C00000"/>
                </a:solidFill>
              </a:rPr>
              <a:t> (SSE)… </a:t>
            </a:r>
            <a:r>
              <a:rPr lang="it-IT" u="sng" dirty="0" err="1">
                <a:solidFill>
                  <a:prstClr val="black"/>
                </a:solidFill>
              </a:rPr>
              <a:t>longterm</a:t>
            </a:r>
            <a:r>
              <a:rPr lang="it-IT" u="sng" dirty="0">
                <a:solidFill>
                  <a:prstClr val="black"/>
                </a:solidFill>
              </a:rPr>
              <a:t> </a:t>
            </a:r>
            <a:r>
              <a:rPr lang="en-US" u="sng" dirty="0">
                <a:solidFill>
                  <a:prstClr val="black"/>
                </a:solidFill>
              </a:rPr>
              <a:t>exposure </a:t>
            </a:r>
            <a:br>
              <a:rPr lang="en-US" u="sng" dirty="0">
                <a:solidFill>
                  <a:prstClr val="black"/>
                </a:solidFill>
              </a:rPr>
            </a:br>
            <a:r>
              <a:rPr lang="en-US" dirty="0">
                <a:solidFill>
                  <a:prstClr val="black"/>
                </a:solidFill>
              </a:rPr>
              <a:t>to this signaling </a:t>
            </a:r>
            <a:r>
              <a:rPr lang="en-US" u="sng" dirty="0">
                <a:solidFill>
                  <a:prstClr val="black"/>
                </a:solidFill>
              </a:rPr>
              <a:t>epigenetically reprograms the genome </a:t>
            </a:r>
            <a:r>
              <a:rPr lang="en-US" dirty="0">
                <a:solidFill>
                  <a:prstClr val="black"/>
                </a:solidFill>
              </a:rPr>
              <a:t>of some cells..</a:t>
            </a:r>
          </a:p>
          <a:p>
            <a:pPr>
              <a:defRPr/>
            </a:pPr>
            <a:endParaRPr lang="it-IT" sz="1200" dirty="0">
              <a:solidFill>
                <a:prstClr val="black"/>
              </a:solidFill>
            </a:endParaRPr>
          </a:p>
        </p:txBody>
      </p:sp>
      <p:cxnSp>
        <p:nvCxnSpPr>
          <p:cNvPr id="9" name="Connettore 2 8"/>
          <p:cNvCxnSpPr/>
          <p:nvPr/>
        </p:nvCxnSpPr>
        <p:spPr>
          <a:xfrm>
            <a:off x="762465" y="1500885"/>
            <a:ext cx="2952751" cy="1587"/>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1" name="Connettore 1 10"/>
          <p:cNvCxnSpPr/>
          <p:nvPr/>
        </p:nvCxnSpPr>
        <p:spPr>
          <a:xfrm>
            <a:off x="4572088" y="1500885"/>
            <a:ext cx="4095751" cy="158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Rettangolo 11"/>
          <p:cNvSpPr/>
          <p:nvPr/>
        </p:nvSpPr>
        <p:spPr>
          <a:xfrm>
            <a:off x="571512" y="3714750"/>
            <a:ext cx="2571751" cy="2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13" name="Rettangolo 12"/>
          <p:cNvSpPr/>
          <p:nvPr/>
        </p:nvSpPr>
        <p:spPr>
          <a:xfrm>
            <a:off x="571503" y="3500438"/>
            <a:ext cx="8191500" cy="2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14" name="Freccia a sinistra 13"/>
          <p:cNvSpPr/>
          <p:nvPr/>
        </p:nvSpPr>
        <p:spPr>
          <a:xfrm>
            <a:off x="8001000" y="4286947"/>
            <a:ext cx="762000" cy="1428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15" name="Freccia a destra 14"/>
          <p:cNvSpPr/>
          <p:nvPr/>
        </p:nvSpPr>
        <p:spPr>
          <a:xfrm>
            <a:off x="8096252" y="3429000"/>
            <a:ext cx="666749"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16" name="Rettangolo 15"/>
          <p:cNvSpPr/>
          <p:nvPr/>
        </p:nvSpPr>
        <p:spPr>
          <a:xfrm>
            <a:off x="2191216" y="4429125"/>
            <a:ext cx="4286249" cy="2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17" name="Rettangolo 16"/>
          <p:cNvSpPr/>
          <p:nvPr/>
        </p:nvSpPr>
        <p:spPr>
          <a:xfrm>
            <a:off x="952500" y="4644135"/>
            <a:ext cx="5715000" cy="22225"/>
          </a:xfrm>
          <a:prstGeom prst="rect">
            <a:avLst/>
          </a:prstGeom>
          <a:solidFill>
            <a:schemeClr val="accent6">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18" name="Rettangolo 17"/>
          <p:cNvSpPr/>
          <p:nvPr/>
        </p:nvSpPr>
        <p:spPr>
          <a:xfrm>
            <a:off x="1619252" y="5144197"/>
            <a:ext cx="5238749" cy="17463"/>
          </a:xfrm>
          <a:prstGeom prst="rect">
            <a:avLst/>
          </a:prstGeom>
          <a:solidFill>
            <a:schemeClr val="accent6">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19" name="Rettangolo 18"/>
          <p:cNvSpPr/>
          <p:nvPr/>
        </p:nvSpPr>
        <p:spPr>
          <a:xfrm>
            <a:off x="571500" y="5572822"/>
            <a:ext cx="7239000" cy="22225"/>
          </a:xfrm>
          <a:prstGeom prst="rect">
            <a:avLst/>
          </a:prstGeom>
          <a:solidFill>
            <a:schemeClr val="accent6">
              <a:lumMod val="7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
        <p:nvSpPr>
          <p:cNvPr id="20" name="Rettangolo 19"/>
          <p:cNvSpPr/>
          <p:nvPr/>
        </p:nvSpPr>
        <p:spPr>
          <a:xfrm>
            <a:off x="571501" y="5787135"/>
            <a:ext cx="1619251" cy="22225"/>
          </a:xfrm>
          <a:prstGeom prst="rect">
            <a:avLst/>
          </a:prstGeom>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cxnSp>
        <p:nvCxnSpPr>
          <p:cNvPr id="22" name="Connettore 2 21"/>
          <p:cNvCxnSpPr/>
          <p:nvPr/>
        </p:nvCxnSpPr>
        <p:spPr>
          <a:xfrm rot="10800000" flipV="1">
            <a:off x="6858000" y="4572000"/>
            <a:ext cx="1905000" cy="71438"/>
          </a:xfrm>
          <a:prstGeom prst="straightConnector1">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6" name="Connettore 2 25"/>
          <p:cNvCxnSpPr/>
          <p:nvPr/>
        </p:nvCxnSpPr>
        <p:spPr>
          <a:xfrm rot="5400000">
            <a:off x="7941470" y="4608416"/>
            <a:ext cx="785812" cy="85724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Connettore 2 27"/>
          <p:cNvCxnSpPr/>
          <p:nvPr/>
        </p:nvCxnSpPr>
        <p:spPr>
          <a:xfrm rot="10800000" flipV="1">
            <a:off x="8001088" y="4572697"/>
            <a:ext cx="666751" cy="428625"/>
          </a:xfrm>
          <a:prstGeom prst="straightConnector1">
            <a:avLst/>
          </a:prstGeom>
          <a:ln>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Connettore 1 22"/>
          <p:cNvCxnSpPr/>
          <p:nvPr/>
        </p:nvCxnSpPr>
        <p:spPr>
          <a:xfrm>
            <a:off x="2476501" y="1215135"/>
            <a:ext cx="9239251" cy="158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159765"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7501" y="215010"/>
            <a:ext cx="577851" cy="649287"/>
          </a:xfrm>
          <a:prstGeom prst="rect">
            <a:avLst/>
          </a:prstGeom>
          <a:solidFill>
            <a:srgbClr val="FFFF00"/>
          </a:solidFill>
          <a:ln w="9525">
            <a:solidFill>
              <a:srgbClr val="0000FF"/>
            </a:solidFill>
            <a:miter lim="800000"/>
            <a:headEnd/>
            <a:tailEnd/>
          </a:ln>
        </p:spPr>
      </p:pic>
    </p:spTree>
    <p:extLst>
      <p:ext uri="{BB962C8B-B14F-4D97-AF65-F5344CB8AC3E}">
        <p14:creationId xmlns:p14="http://schemas.microsoft.com/office/powerpoint/2010/main" val="220656998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1" y="143572"/>
            <a:ext cx="7150100" cy="650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1" name="Rettangolo 2"/>
          <p:cNvSpPr>
            <a:spLocks noChangeArrowheads="1"/>
          </p:cNvSpPr>
          <p:nvPr/>
        </p:nvSpPr>
        <p:spPr bwMode="auto">
          <a:xfrm>
            <a:off x="6769100" y="3214688"/>
            <a:ext cx="5166784" cy="366712"/>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mtClean="0">
                <a:solidFill>
                  <a:prstClr val="black"/>
                </a:solidFill>
                <a:latin typeface="Calibri" pitchFamily="34" charset="0"/>
              </a:rPr>
              <a:t>Mutations </a:t>
            </a:r>
            <a:r>
              <a:rPr lang="it-IT" altLang="it-IT" b="1" smtClean="0">
                <a:solidFill>
                  <a:prstClr val="black"/>
                </a:solidFill>
                <a:latin typeface="Calibri" pitchFamily="34" charset="0"/>
              </a:rPr>
              <a:t>match</a:t>
            </a:r>
            <a:r>
              <a:rPr lang="it-IT" altLang="it-IT" smtClean="0">
                <a:solidFill>
                  <a:prstClr val="black"/>
                </a:solidFill>
                <a:latin typeface="Calibri" pitchFamily="34" charset="0"/>
              </a:rPr>
              <a:t> </a:t>
            </a:r>
            <a:r>
              <a:rPr lang="it-IT" altLang="it-IT" b="1" i="1" u="sng" smtClean="0">
                <a:solidFill>
                  <a:prstClr val="black"/>
                </a:solidFill>
                <a:latin typeface="Calibri" pitchFamily="34" charset="0"/>
              </a:rPr>
              <a:t>epigenetic tags</a:t>
            </a:r>
          </a:p>
        </p:txBody>
      </p:sp>
      <p:sp>
        <p:nvSpPr>
          <p:cNvPr id="160772" name="Rettangolo 3"/>
          <p:cNvSpPr>
            <a:spLocks noChangeArrowheads="1"/>
          </p:cNvSpPr>
          <p:nvPr/>
        </p:nvSpPr>
        <p:spPr bwMode="auto">
          <a:xfrm>
            <a:off x="5808212" y="5084763"/>
            <a:ext cx="4705351" cy="36671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b="1" i="1" u="sng" smtClean="0">
                <a:solidFill>
                  <a:prstClr val="black"/>
                </a:solidFill>
                <a:latin typeface="Calibri" pitchFamily="34" charset="0"/>
              </a:rPr>
              <a:t>Selection</a:t>
            </a:r>
            <a:r>
              <a:rPr lang="it-IT" altLang="it-IT" b="1" smtClean="0">
                <a:solidFill>
                  <a:prstClr val="black"/>
                </a:solidFill>
                <a:latin typeface="Calibri" pitchFamily="34" charset="0"/>
              </a:rPr>
              <a:t> of Mutants </a:t>
            </a:r>
            <a:r>
              <a:rPr lang="it-IT" altLang="it-IT" smtClean="0">
                <a:solidFill>
                  <a:prstClr val="black"/>
                </a:solidFill>
                <a:latin typeface="Calibri" pitchFamily="34" charset="0"/>
              </a:rPr>
              <a:t>follows !</a:t>
            </a:r>
            <a:endParaRPr lang="it-IT" altLang="it-IT" i="1" smtClean="0">
              <a:solidFill>
                <a:prstClr val="black"/>
              </a:solidFill>
              <a:latin typeface="Calibri" pitchFamily="34" charset="0"/>
            </a:endParaRPr>
          </a:p>
        </p:txBody>
      </p:sp>
      <p:sp>
        <p:nvSpPr>
          <p:cNvPr id="160773" name="Rettangolo 4"/>
          <p:cNvSpPr>
            <a:spLocks noChangeArrowheads="1"/>
          </p:cNvSpPr>
          <p:nvPr/>
        </p:nvSpPr>
        <p:spPr bwMode="auto">
          <a:xfrm>
            <a:off x="7905875" y="714376"/>
            <a:ext cx="2919389" cy="92333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mtClean="0">
                <a:solidFill>
                  <a:prstClr val="black"/>
                </a:solidFill>
                <a:latin typeface="Calibri" pitchFamily="34" charset="0"/>
              </a:rPr>
              <a:t>Many </a:t>
            </a:r>
            <a:r>
              <a:rPr lang="it-IT" altLang="it-IT" b="1" i="1" u="sng" smtClean="0">
                <a:solidFill>
                  <a:prstClr val="black"/>
                </a:solidFill>
                <a:latin typeface="Calibri" pitchFamily="34" charset="0"/>
              </a:rPr>
              <a:t>epigenetic  tags </a:t>
            </a:r>
            <a:r>
              <a:rPr lang="it-IT" altLang="it-IT" smtClean="0">
                <a:solidFill>
                  <a:prstClr val="black"/>
                </a:solidFill>
                <a:latin typeface="Calibri" pitchFamily="34" charset="0"/>
              </a:rPr>
              <a:t>are </a:t>
            </a:r>
          </a:p>
          <a:p>
            <a:pPr eaLnBrk="1" fontAlgn="base" hangingPunct="1">
              <a:spcBef>
                <a:spcPct val="0"/>
              </a:spcBef>
              <a:spcAft>
                <a:spcPct val="0"/>
              </a:spcAft>
            </a:pPr>
            <a:r>
              <a:rPr lang="it-IT" altLang="it-IT" smtClean="0">
                <a:solidFill>
                  <a:prstClr val="black"/>
                </a:solidFill>
                <a:latin typeface="Calibri" pitchFamily="34" charset="0"/>
              </a:rPr>
              <a:t>Induced in </a:t>
            </a:r>
            <a:r>
              <a:rPr lang="it-IT" altLang="it-IT" b="1" i="1" smtClean="0">
                <a:solidFill>
                  <a:prstClr val="black"/>
                </a:solidFill>
                <a:latin typeface="Calibri" pitchFamily="34" charset="0"/>
              </a:rPr>
              <a:t>stem cells </a:t>
            </a:r>
            <a:r>
              <a:rPr lang="it-IT" altLang="it-IT" smtClean="0">
                <a:solidFill>
                  <a:prstClr val="black"/>
                </a:solidFill>
                <a:latin typeface="Calibri" pitchFamily="34" charset="0"/>
              </a:rPr>
              <a:t>during  </a:t>
            </a:r>
          </a:p>
          <a:p>
            <a:pPr eaLnBrk="1" fontAlgn="base" hangingPunct="1">
              <a:spcBef>
                <a:spcPct val="0"/>
              </a:spcBef>
              <a:spcAft>
                <a:spcPct val="0"/>
              </a:spcAft>
            </a:pPr>
            <a:r>
              <a:rPr lang="it-IT" altLang="it-IT" b="1" i="1" smtClean="0">
                <a:solidFill>
                  <a:prstClr val="black"/>
                </a:solidFill>
                <a:latin typeface="Calibri" pitchFamily="34" charset="0"/>
              </a:rPr>
              <a:t>fetal programming</a:t>
            </a:r>
          </a:p>
        </p:txBody>
      </p:sp>
      <p:sp>
        <p:nvSpPr>
          <p:cNvPr id="6" name="Freccia in giù 5"/>
          <p:cNvSpPr/>
          <p:nvPr/>
        </p:nvSpPr>
        <p:spPr>
          <a:xfrm>
            <a:off x="9620251" y="2000947"/>
            <a:ext cx="381000" cy="78581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7" name="Freccia in giù 6"/>
          <p:cNvSpPr/>
          <p:nvPr/>
        </p:nvSpPr>
        <p:spPr>
          <a:xfrm>
            <a:off x="8303684" y="3934522"/>
            <a:ext cx="381000" cy="78581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pic>
        <p:nvPicPr>
          <p:cNvPr id="160776"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39501" y="2501010"/>
            <a:ext cx="577851" cy="649287"/>
          </a:xfrm>
          <a:prstGeom prst="rect">
            <a:avLst/>
          </a:prstGeom>
          <a:solidFill>
            <a:srgbClr val="FFFF00"/>
          </a:solidFill>
          <a:ln w="9525">
            <a:solidFill>
              <a:srgbClr val="0000FF"/>
            </a:solidFill>
            <a:miter lim="800000"/>
            <a:headEnd/>
            <a:tailEnd/>
          </a:ln>
        </p:spPr>
      </p:pic>
      <p:sp>
        <p:nvSpPr>
          <p:cNvPr id="160777" name="Rettangolo 8"/>
          <p:cNvSpPr>
            <a:spLocks noChangeArrowheads="1"/>
          </p:cNvSpPr>
          <p:nvPr/>
        </p:nvSpPr>
        <p:spPr bwMode="auto">
          <a:xfrm>
            <a:off x="9072497" y="189610"/>
            <a:ext cx="1276503" cy="276999"/>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it-IT" altLang="it-IT" sz="1200" b="1" i="1" smtClean="0">
                <a:solidFill>
                  <a:prstClr val="black"/>
                </a:solidFill>
                <a:latin typeface="Calibri" pitchFamily="34" charset="0"/>
              </a:rPr>
              <a:t>tags = marcature</a:t>
            </a:r>
          </a:p>
        </p:txBody>
      </p:sp>
      <p:sp>
        <p:nvSpPr>
          <p:cNvPr id="160778" name="Line 11"/>
          <p:cNvSpPr>
            <a:spLocks noChangeShapeType="1"/>
          </p:cNvSpPr>
          <p:nvPr/>
        </p:nvSpPr>
        <p:spPr bwMode="auto">
          <a:xfrm flipH="1">
            <a:off x="10513485" y="3573463"/>
            <a:ext cx="480483" cy="2735262"/>
          </a:xfrm>
          <a:prstGeom prst="line">
            <a:avLst/>
          </a:prstGeom>
          <a:noFill/>
          <a:ln w="9525">
            <a:solidFill>
              <a:srgbClr val="FFFF00"/>
            </a:solidFill>
            <a:round/>
            <a:headEnd/>
            <a:tailEnd type="triangle" w="med" len="med"/>
          </a:ln>
          <a:effectLst>
            <a:prstShdw prst="shdw17" dist="17961" dir="2700000">
              <a:srgbClr val="999900"/>
            </a:prstShdw>
          </a:effectLst>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mtClean="0">
              <a:solidFill>
                <a:prstClr val="black"/>
              </a:solidFill>
              <a:latin typeface="Arial" pitchFamily="34" charset="0"/>
            </a:endParaRPr>
          </a:p>
        </p:txBody>
      </p:sp>
    </p:spTree>
    <p:extLst>
      <p:ext uri="{BB962C8B-B14F-4D97-AF65-F5344CB8AC3E}">
        <p14:creationId xmlns:p14="http://schemas.microsoft.com/office/powerpoint/2010/main" val="213467354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Rettangolo 2"/>
          <p:cNvSpPr>
            <a:spLocks noChangeArrowheads="1"/>
          </p:cNvSpPr>
          <p:nvPr/>
        </p:nvSpPr>
        <p:spPr bwMode="auto">
          <a:xfrm>
            <a:off x="3143251" y="1928813"/>
            <a:ext cx="4777316" cy="304800"/>
          </a:xfrm>
          <a:prstGeom prst="rect">
            <a:avLst/>
          </a:prstGeom>
          <a:solidFill>
            <a:schemeClr val="accent3">
              <a:lumMod val="60000"/>
              <a:lumOff val="40000"/>
            </a:schemeClr>
          </a:solidFill>
          <a:ln w="9525">
            <a:noFill/>
            <a:miter lim="800000"/>
            <a:headEnd/>
            <a:tailEnd/>
          </a:ln>
        </p:spPr>
        <p:txBody>
          <a:bodyPr>
            <a:spAutoFit/>
          </a:bodyPr>
          <a:lstStyle/>
          <a:p>
            <a:pPr>
              <a:defRPr/>
            </a:pPr>
            <a:r>
              <a:rPr lang="en-US" sz="1400" b="1" dirty="0">
                <a:solidFill>
                  <a:prstClr val="black"/>
                </a:solidFill>
              </a:rPr>
              <a:t>long range epigenetic silencing (LRES</a:t>
            </a:r>
            <a:r>
              <a:rPr lang="en-US" sz="1400" dirty="0">
                <a:solidFill>
                  <a:prstClr val="black"/>
                </a:solidFill>
              </a:rPr>
              <a:t>).</a:t>
            </a:r>
          </a:p>
        </p:txBody>
      </p:sp>
      <p:cxnSp>
        <p:nvCxnSpPr>
          <p:cNvPr id="5" name="Connettore 1 4"/>
          <p:cNvCxnSpPr/>
          <p:nvPr/>
        </p:nvCxnSpPr>
        <p:spPr>
          <a:xfrm>
            <a:off x="4953088" y="1500885"/>
            <a:ext cx="6381751"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Connettore 1 6"/>
          <p:cNvCxnSpPr/>
          <p:nvPr/>
        </p:nvCxnSpPr>
        <p:spPr>
          <a:xfrm>
            <a:off x="190965" y="1857375"/>
            <a:ext cx="4857751"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ttore 2 8"/>
          <p:cNvCxnSpPr/>
          <p:nvPr/>
        </p:nvCxnSpPr>
        <p:spPr>
          <a:xfrm rot="5400000" flipH="1" flipV="1">
            <a:off x="-107156" y="797719"/>
            <a:ext cx="1357312"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Rettangolo 9"/>
          <p:cNvSpPr/>
          <p:nvPr/>
        </p:nvSpPr>
        <p:spPr>
          <a:xfrm>
            <a:off x="285751" y="4643438"/>
            <a:ext cx="10287000" cy="174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11" name="Rettangolo 10"/>
          <p:cNvSpPr/>
          <p:nvPr/>
        </p:nvSpPr>
        <p:spPr>
          <a:xfrm>
            <a:off x="1619339" y="4429822"/>
            <a:ext cx="10001249" cy="174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12" name="Rettangolo 11"/>
          <p:cNvSpPr/>
          <p:nvPr/>
        </p:nvSpPr>
        <p:spPr>
          <a:xfrm>
            <a:off x="666751" y="5072063"/>
            <a:ext cx="10287000" cy="174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13" name="Rettangolo 12"/>
          <p:cNvSpPr/>
          <p:nvPr/>
        </p:nvSpPr>
        <p:spPr>
          <a:xfrm>
            <a:off x="1" y="286447"/>
            <a:ext cx="5429251" cy="174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sp>
        <p:nvSpPr>
          <p:cNvPr id="14" name="Rettangolo 13"/>
          <p:cNvSpPr/>
          <p:nvPr/>
        </p:nvSpPr>
        <p:spPr>
          <a:xfrm>
            <a:off x="381001" y="5287072"/>
            <a:ext cx="5429251" cy="174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pic>
        <p:nvPicPr>
          <p:cNvPr id="624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 y="697"/>
            <a:ext cx="10572751"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ttangolo 16"/>
          <p:cNvSpPr/>
          <p:nvPr/>
        </p:nvSpPr>
        <p:spPr>
          <a:xfrm>
            <a:off x="10668000" y="285750"/>
            <a:ext cx="1524000" cy="2857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prstClr val="white"/>
              </a:solidFill>
            </a:endParaRPr>
          </a:p>
        </p:txBody>
      </p:sp>
      <p:pic>
        <p:nvPicPr>
          <p:cNvPr id="6247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7703" y="697"/>
            <a:ext cx="6464300" cy="390525"/>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014071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839" y="697"/>
            <a:ext cx="10763249"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2" y="5858572"/>
            <a:ext cx="11715749"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Connettore 1 4"/>
          <p:cNvCxnSpPr/>
          <p:nvPr/>
        </p:nvCxnSpPr>
        <p:spPr>
          <a:xfrm>
            <a:off x="5715003" y="6358635"/>
            <a:ext cx="5143500" cy="1587"/>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Connettore 2 6"/>
          <p:cNvCxnSpPr/>
          <p:nvPr/>
        </p:nvCxnSpPr>
        <p:spPr>
          <a:xfrm>
            <a:off x="2667003" y="6358635"/>
            <a:ext cx="133350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Connettore 1 8"/>
          <p:cNvCxnSpPr/>
          <p:nvPr/>
        </p:nvCxnSpPr>
        <p:spPr>
          <a:xfrm>
            <a:off x="571500" y="6501510"/>
            <a:ext cx="1524000" cy="15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Connettore 2 10"/>
          <p:cNvCxnSpPr/>
          <p:nvPr/>
        </p:nvCxnSpPr>
        <p:spPr>
          <a:xfrm flipV="1">
            <a:off x="2095501" y="3786885"/>
            <a:ext cx="4667251" cy="2714625"/>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Connettore 2 12"/>
          <p:cNvCxnSpPr/>
          <p:nvPr/>
        </p:nvCxnSpPr>
        <p:spPr>
          <a:xfrm flipV="1">
            <a:off x="2095501" y="3786885"/>
            <a:ext cx="7334251" cy="2714625"/>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Connettore 1 14"/>
          <p:cNvCxnSpPr/>
          <p:nvPr/>
        </p:nvCxnSpPr>
        <p:spPr>
          <a:xfrm>
            <a:off x="2857500" y="6501510"/>
            <a:ext cx="6477000" cy="15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63498" name="Rettangolo 16"/>
          <p:cNvSpPr>
            <a:spLocks noChangeArrowheads="1"/>
          </p:cNvSpPr>
          <p:nvPr/>
        </p:nvSpPr>
        <p:spPr bwMode="auto">
          <a:xfrm>
            <a:off x="8382000" y="4501260"/>
            <a:ext cx="3810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0"/>
              </a:spcBef>
              <a:spcAft>
                <a:spcPct val="0"/>
              </a:spcAft>
            </a:pPr>
            <a:r>
              <a:rPr lang="en-US" altLang="it-IT" sz="900" smtClean="0">
                <a:solidFill>
                  <a:prstClr val="black"/>
                </a:solidFill>
                <a:latin typeface="Calibri" pitchFamily="34" charset="0"/>
              </a:rPr>
              <a:t>LRES contain sets of </a:t>
            </a:r>
          </a:p>
          <a:p>
            <a:pPr algn="r" eaLnBrk="1" fontAlgn="base" hangingPunct="1">
              <a:spcBef>
                <a:spcPct val="0"/>
              </a:spcBef>
              <a:spcAft>
                <a:spcPct val="0"/>
              </a:spcAft>
            </a:pPr>
            <a:r>
              <a:rPr lang="en-US" altLang="it-IT" sz="900" smtClean="0">
                <a:solidFill>
                  <a:prstClr val="black"/>
                </a:solidFill>
                <a:latin typeface="Calibri" pitchFamily="34" charset="0"/>
              </a:rPr>
              <a:t>genes that are down regulated</a:t>
            </a:r>
          </a:p>
        </p:txBody>
      </p:sp>
      <p:sp>
        <p:nvSpPr>
          <p:cNvPr id="63499" name="Rettangolo 3"/>
          <p:cNvSpPr>
            <a:spLocks noChangeArrowheads="1"/>
          </p:cNvSpPr>
          <p:nvPr/>
        </p:nvSpPr>
        <p:spPr bwMode="auto">
          <a:xfrm>
            <a:off x="1" y="0"/>
            <a:ext cx="6191251" cy="641350"/>
          </a:xfrm>
          <a:prstGeom prst="rect">
            <a:avLst/>
          </a:prstGeom>
          <a:solidFill>
            <a:srgbClr val="E6E0E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mtClean="0">
                <a:solidFill>
                  <a:prstClr val="black"/>
                </a:solidFill>
                <a:latin typeface="Calibri" pitchFamily="34" charset="0"/>
              </a:rPr>
              <a:t>A hypothetical view of </a:t>
            </a:r>
            <a:r>
              <a:rPr lang="en-US" altLang="it-IT" b="1" smtClean="0">
                <a:solidFill>
                  <a:srgbClr val="0000FF"/>
                </a:solidFill>
                <a:latin typeface="Calibri" pitchFamily="34" charset="0"/>
              </a:rPr>
              <a:t>LRES</a:t>
            </a:r>
            <a:r>
              <a:rPr lang="en-US" altLang="it-IT" smtClean="0">
                <a:solidFill>
                  <a:prstClr val="black"/>
                </a:solidFill>
                <a:latin typeface="Calibri" pitchFamily="34" charset="0"/>
              </a:rPr>
              <a:t> (</a:t>
            </a:r>
            <a:r>
              <a:rPr lang="en-US" altLang="it-IT" b="1" smtClean="0">
                <a:solidFill>
                  <a:srgbClr val="0000FF"/>
                </a:solidFill>
                <a:latin typeface="Calibri" pitchFamily="34" charset="0"/>
              </a:rPr>
              <a:t>Long Range Epigenetic Silencing</a:t>
            </a:r>
            <a:r>
              <a:rPr lang="en-US" altLang="it-IT" smtClean="0">
                <a:solidFill>
                  <a:prstClr val="black"/>
                </a:solidFill>
                <a:latin typeface="Calibri" pitchFamily="34" charset="0"/>
              </a:rPr>
              <a:t>) in </a:t>
            </a:r>
            <a:r>
              <a:rPr lang="en-US" altLang="it-IT" b="1" smtClean="0">
                <a:solidFill>
                  <a:prstClr val="black"/>
                </a:solidFill>
                <a:latin typeface="Calibri" pitchFamily="34" charset="0"/>
              </a:rPr>
              <a:t>cancer</a:t>
            </a:r>
            <a:r>
              <a:rPr lang="en-US" altLang="it-IT" smtClean="0">
                <a:solidFill>
                  <a:prstClr val="black"/>
                </a:solidFill>
                <a:latin typeface="Calibri" pitchFamily="34" charset="0"/>
              </a:rPr>
              <a:t>.</a:t>
            </a:r>
          </a:p>
        </p:txBody>
      </p:sp>
    </p:spTree>
    <p:extLst>
      <p:ext uri="{BB962C8B-B14F-4D97-AF65-F5344CB8AC3E}">
        <p14:creationId xmlns:p14="http://schemas.microsoft.com/office/powerpoint/2010/main" val="224739707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 y="697"/>
            <a:ext cx="8023655" cy="1571625"/>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075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520" y="1643063"/>
            <a:ext cx="6344679" cy="50292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07524" name="Rettangolo 5"/>
          <p:cNvSpPr>
            <a:spLocks noChangeArrowheads="1"/>
          </p:cNvSpPr>
          <p:nvPr/>
        </p:nvSpPr>
        <p:spPr bwMode="auto">
          <a:xfrm>
            <a:off x="7728242" y="1773934"/>
            <a:ext cx="3426079" cy="830997"/>
          </a:xfrm>
          <a:prstGeom prst="rect">
            <a:avLst/>
          </a:prstGeom>
          <a:solidFill>
            <a:schemeClr val="bg1"/>
          </a:solidFill>
          <a:ln w="28575">
            <a:solidFill>
              <a:srgbClr val="C00000"/>
            </a:solidFill>
            <a:miter lim="800000"/>
            <a:headEnd/>
            <a:tailEnd/>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1200" smtClean="0">
                <a:solidFill>
                  <a:prstClr val="black"/>
                </a:solidFill>
                <a:latin typeface="Calibri" pitchFamily="34" charset="0"/>
              </a:rPr>
              <a:t>We have now analyzed a series of </a:t>
            </a:r>
            <a:r>
              <a:rPr lang="it-IT" altLang="it-IT" sz="1200" b="1" u="sng" smtClean="0">
                <a:solidFill>
                  <a:srgbClr val="0000FF"/>
                </a:solidFill>
                <a:latin typeface="Calibri" pitchFamily="34" charset="0"/>
              </a:rPr>
              <a:t>promoter hypermethylation changes</a:t>
            </a:r>
            <a:r>
              <a:rPr lang="it-IT" altLang="it-IT" sz="1200" b="1" smtClean="0">
                <a:solidFill>
                  <a:prstClr val="black"/>
                </a:solidFill>
                <a:latin typeface="Calibri" pitchFamily="34" charset="0"/>
              </a:rPr>
              <a:t> </a:t>
            </a:r>
            <a:r>
              <a:rPr lang="it-IT" altLang="it-IT" sz="1200" smtClean="0">
                <a:solidFill>
                  <a:prstClr val="black"/>
                </a:solidFill>
                <a:latin typeface="Calibri" pitchFamily="34" charset="0"/>
              </a:rPr>
              <a:t>in 12 genes.. </a:t>
            </a:r>
            <a:r>
              <a:rPr lang="en-US" altLang="it-IT" sz="1200" smtClean="0">
                <a:solidFill>
                  <a:prstClr val="black"/>
                </a:solidFill>
                <a:latin typeface="Calibri" pitchFamily="34" charset="0"/>
              </a:rPr>
              <a:t>each rigorously characterized for </a:t>
            </a:r>
            <a:r>
              <a:rPr lang="en-US" altLang="it-IT" sz="1200" u="sng" smtClean="0">
                <a:solidFill>
                  <a:prstClr val="black"/>
                </a:solidFill>
                <a:latin typeface="Calibri" pitchFamily="34" charset="0"/>
              </a:rPr>
              <a:t>association with </a:t>
            </a:r>
            <a:r>
              <a:rPr lang="en-US" altLang="it-IT" sz="1200" b="1" u="sng" smtClean="0">
                <a:solidFill>
                  <a:srgbClr val="0000FF"/>
                </a:solidFill>
                <a:latin typeface="Calibri" pitchFamily="34" charset="0"/>
              </a:rPr>
              <a:t>abnormal gene </a:t>
            </a:r>
            <a:r>
              <a:rPr lang="it-IT" altLang="it-IT" sz="1200" b="1" u="sng" smtClean="0">
                <a:solidFill>
                  <a:srgbClr val="0000FF"/>
                </a:solidFill>
                <a:latin typeface="Calibri" pitchFamily="34" charset="0"/>
              </a:rPr>
              <a:t>silencing in cancer</a:t>
            </a:r>
            <a:r>
              <a:rPr lang="it-IT" altLang="it-IT" sz="1200" u="sng" smtClean="0">
                <a:solidFill>
                  <a:prstClr val="black"/>
                </a:solidFill>
                <a:latin typeface="Calibri" pitchFamily="34" charset="0"/>
              </a:rPr>
              <a:t>…</a:t>
            </a:r>
          </a:p>
        </p:txBody>
      </p:sp>
      <p:sp>
        <p:nvSpPr>
          <p:cNvPr id="107525" name="Rettangolo 6"/>
          <p:cNvSpPr>
            <a:spLocks noChangeArrowheads="1"/>
          </p:cNvSpPr>
          <p:nvPr/>
        </p:nvSpPr>
        <p:spPr bwMode="auto">
          <a:xfrm>
            <a:off x="7728241" y="3068645"/>
            <a:ext cx="3426081" cy="1015663"/>
          </a:xfrm>
          <a:prstGeom prst="rect">
            <a:avLst/>
          </a:prstGeom>
          <a:solidFill>
            <a:schemeClr val="bg1"/>
          </a:solidFill>
          <a:ln w="28575">
            <a:solidFill>
              <a:srgbClr val="FF0000"/>
            </a:solidFill>
            <a:miter lim="800000"/>
            <a:headEnd/>
            <a:tailEnd/>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1200" b="1" smtClean="0">
                <a:solidFill>
                  <a:prstClr val="black"/>
                </a:solidFill>
                <a:latin typeface="Calibri" pitchFamily="34" charset="0"/>
              </a:rPr>
              <a:t>Our results provide an unusual view </a:t>
            </a:r>
            <a:br>
              <a:rPr lang="en-US" altLang="it-IT" sz="1200" b="1" smtClean="0">
                <a:solidFill>
                  <a:prstClr val="black"/>
                </a:solidFill>
                <a:latin typeface="Calibri" pitchFamily="34" charset="0"/>
              </a:rPr>
            </a:br>
            <a:r>
              <a:rPr lang="en-US" altLang="it-IT" sz="1200" b="1" smtClean="0">
                <a:solidFill>
                  <a:prstClr val="black"/>
                </a:solidFill>
                <a:latin typeface="Calibri" pitchFamily="34" charset="0"/>
              </a:rPr>
              <a:t>of the </a:t>
            </a:r>
            <a:r>
              <a:rPr lang="en-US" altLang="it-IT" sz="1200" b="1" u="sng" smtClean="0">
                <a:solidFill>
                  <a:srgbClr val="C00000"/>
                </a:solidFill>
                <a:latin typeface="Calibri" pitchFamily="34" charset="0"/>
              </a:rPr>
              <a:t>pervasiveness of DNA alterations</a:t>
            </a:r>
            <a:r>
              <a:rPr lang="en-US" altLang="it-IT" sz="1200" b="1" smtClean="0">
                <a:solidFill>
                  <a:prstClr val="black"/>
                </a:solidFill>
                <a:latin typeface="Calibri" pitchFamily="34" charset="0"/>
              </a:rPr>
              <a:t>, in this case an </a:t>
            </a:r>
            <a:r>
              <a:rPr lang="en-US" altLang="it-IT" sz="1200" b="1" u="sng" smtClean="0">
                <a:solidFill>
                  <a:srgbClr val="C00000"/>
                </a:solidFill>
                <a:latin typeface="Calibri" pitchFamily="34" charset="0"/>
              </a:rPr>
              <a:t>epigenetic  change</a:t>
            </a:r>
            <a:r>
              <a:rPr lang="en-US" altLang="it-IT" sz="1200" b="1" smtClean="0">
                <a:solidFill>
                  <a:prstClr val="black"/>
                </a:solidFill>
                <a:latin typeface="Calibri" pitchFamily="34" charset="0"/>
              </a:rPr>
              <a:t>, in human cancer and a powerful set of markers to outline the </a:t>
            </a:r>
            <a:r>
              <a:rPr lang="en-US" altLang="it-IT" sz="1200" b="1" u="sng" smtClean="0">
                <a:solidFill>
                  <a:srgbClr val="C00000"/>
                </a:solidFill>
                <a:latin typeface="Calibri" pitchFamily="34" charset="0"/>
              </a:rPr>
              <a:t>disruption of critical pathways in tumorigenesis</a:t>
            </a:r>
          </a:p>
        </p:txBody>
      </p:sp>
      <p:sp>
        <p:nvSpPr>
          <p:cNvPr id="8" name="Rettangolo 7"/>
          <p:cNvSpPr/>
          <p:nvPr/>
        </p:nvSpPr>
        <p:spPr>
          <a:xfrm>
            <a:off x="7632991" y="4581657"/>
            <a:ext cx="3686087" cy="1569660"/>
          </a:xfrm>
          <a:prstGeom prst="rect">
            <a:avLst/>
          </a:prstGeom>
          <a:solidFill>
            <a:schemeClr val="bg1">
              <a:lumMod val="95000"/>
            </a:schemeClr>
          </a:solidFill>
          <a:ln w="28575">
            <a:solidFill>
              <a:srgbClr val="FF0000"/>
            </a:solidFill>
          </a:ln>
        </p:spPr>
        <p:txBody>
          <a:bodyPr wrap="square">
            <a:spAutoFit/>
          </a:bodyPr>
          <a:lstStyle/>
          <a:p>
            <a:pPr>
              <a:defRPr/>
            </a:pPr>
            <a:r>
              <a:rPr lang="en-US" sz="1200" b="1" dirty="0">
                <a:solidFill>
                  <a:prstClr val="black"/>
                </a:solidFill>
              </a:rPr>
              <a:t>Conclusions</a:t>
            </a:r>
          </a:p>
          <a:p>
            <a:pPr>
              <a:defRPr/>
            </a:pPr>
            <a:r>
              <a:rPr lang="en-US" sz="1200" dirty="0">
                <a:solidFill>
                  <a:prstClr val="black"/>
                </a:solidFill>
              </a:rPr>
              <a:t>Our data demonstrate, using a candidate gene approach, that </a:t>
            </a:r>
            <a:r>
              <a:rPr lang="en-US" sz="1200" b="1" u="sng" dirty="0">
                <a:solidFill>
                  <a:srgbClr val="C00000"/>
                </a:solidFill>
              </a:rPr>
              <a:t>promoter </a:t>
            </a:r>
            <a:r>
              <a:rPr lang="en-US" sz="1200" b="1" u="sng" dirty="0" err="1">
                <a:solidFill>
                  <a:srgbClr val="C00000"/>
                </a:solidFill>
              </a:rPr>
              <a:t>hypermethylation</a:t>
            </a:r>
            <a:r>
              <a:rPr lang="en-US" sz="1200" b="1" u="sng" dirty="0">
                <a:solidFill>
                  <a:srgbClr val="C00000"/>
                </a:solidFill>
              </a:rPr>
              <a:t> </a:t>
            </a:r>
            <a:br>
              <a:rPr lang="en-US" sz="1200" b="1" u="sng" dirty="0">
                <a:solidFill>
                  <a:srgbClr val="C00000"/>
                </a:solidFill>
              </a:rPr>
            </a:br>
            <a:r>
              <a:rPr lang="en-US" sz="1200" b="1" u="sng" dirty="0">
                <a:solidFill>
                  <a:srgbClr val="C00000"/>
                </a:solidFill>
              </a:rPr>
              <a:t>of 12 genes involving important cellular pathways in tumorigenesis</a:t>
            </a:r>
            <a:r>
              <a:rPr lang="en-US" sz="1200" dirty="0">
                <a:solidFill>
                  <a:srgbClr val="C00000"/>
                </a:solidFill>
              </a:rPr>
              <a:t> </a:t>
            </a:r>
            <a:r>
              <a:rPr lang="en-US" sz="1200" dirty="0">
                <a:solidFill>
                  <a:prstClr val="black"/>
                </a:solidFill>
              </a:rPr>
              <a:t>is a feature of </a:t>
            </a:r>
            <a:r>
              <a:rPr lang="en-US" sz="1200" b="1" u="sng" dirty="0">
                <a:solidFill>
                  <a:srgbClr val="C00000"/>
                </a:solidFill>
              </a:rPr>
              <a:t>each of 15 major human tumor types studied</a:t>
            </a:r>
            <a:r>
              <a:rPr lang="en-US" sz="1200" dirty="0">
                <a:solidFill>
                  <a:srgbClr val="C00000"/>
                </a:solidFill>
              </a:rPr>
              <a:t>. </a:t>
            </a:r>
            <a:r>
              <a:rPr lang="en-US" sz="1200" dirty="0" smtClean="0">
                <a:solidFill>
                  <a:prstClr val="black"/>
                </a:solidFill>
              </a:rPr>
              <a:t>Moreover</a:t>
            </a:r>
            <a:r>
              <a:rPr lang="en-US" sz="1200" dirty="0">
                <a:solidFill>
                  <a:prstClr val="black"/>
                </a:solidFill>
              </a:rPr>
              <a:t>, </a:t>
            </a:r>
            <a:r>
              <a:rPr lang="en-US" sz="1200" u="sng" dirty="0">
                <a:solidFill>
                  <a:prstClr val="black"/>
                </a:solidFill>
              </a:rPr>
              <a:t>although many tumors share this change for a given gene</a:t>
            </a:r>
            <a:r>
              <a:rPr lang="en-US" sz="1200" b="1" u="sng" dirty="0">
                <a:solidFill>
                  <a:srgbClr val="C00000"/>
                </a:solidFill>
              </a:rPr>
              <a:t>, unique profiles do exist for the tumor </a:t>
            </a:r>
            <a:r>
              <a:rPr lang="it-IT" sz="1200" b="1" u="sng" dirty="0" err="1">
                <a:solidFill>
                  <a:srgbClr val="C00000"/>
                </a:solidFill>
              </a:rPr>
              <a:t>types</a:t>
            </a:r>
            <a:r>
              <a:rPr lang="it-IT" sz="1200" b="1" u="sng" dirty="0">
                <a:solidFill>
                  <a:srgbClr val="C00000"/>
                </a:solidFill>
              </a:rPr>
              <a:t>.</a:t>
            </a:r>
          </a:p>
        </p:txBody>
      </p:sp>
      <p:sp>
        <p:nvSpPr>
          <p:cNvPr id="9" name="Rettangolo 8"/>
          <p:cNvSpPr/>
          <p:nvPr/>
        </p:nvSpPr>
        <p:spPr>
          <a:xfrm>
            <a:off x="8666494" y="93794"/>
            <a:ext cx="3237473" cy="1384995"/>
          </a:xfrm>
          <a:prstGeom prst="rect">
            <a:avLst/>
          </a:prstGeom>
          <a:solidFill>
            <a:schemeClr val="bg1">
              <a:lumMod val="95000"/>
            </a:schemeClr>
          </a:solidFill>
          <a:ln w="28575">
            <a:solidFill>
              <a:srgbClr val="FF0000"/>
            </a:solidFill>
          </a:ln>
        </p:spPr>
        <p:txBody>
          <a:bodyPr wrap="square">
            <a:spAutoFit/>
          </a:bodyPr>
          <a:lstStyle/>
          <a:p>
            <a:pPr>
              <a:defRPr/>
            </a:pPr>
            <a:r>
              <a:rPr lang="en-US" sz="1200" dirty="0">
                <a:solidFill>
                  <a:prstClr val="black"/>
                </a:solidFill>
              </a:rPr>
              <a:t>In the present</a:t>
            </a:r>
            <a:r>
              <a:rPr lang="en-US" sz="1200" baseline="30000" dirty="0">
                <a:solidFill>
                  <a:prstClr val="black"/>
                </a:solidFill>
              </a:rPr>
              <a:t> </a:t>
            </a:r>
            <a:r>
              <a:rPr lang="en-US" sz="1200" dirty="0">
                <a:solidFill>
                  <a:prstClr val="black"/>
                </a:solidFill>
              </a:rPr>
              <a:t>study, we demonstrate </a:t>
            </a:r>
          </a:p>
          <a:p>
            <a:pPr>
              <a:defRPr/>
            </a:pPr>
            <a:r>
              <a:rPr lang="en-US" sz="1200" dirty="0">
                <a:solidFill>
                  <a:prstClr val="black"/>
                </a:solidFill>
              </a:rPr>
              <a:t>how </a:t>
            </a:r>
            <a:r>
              <a:rPr lang="en-US" sz="1200" b="1" u="sng" dirty="0">
                <a:solidFill>
                  <a:srgbClr val="C00000"/>
                </a:solidFill>
              </a:rPr>
              <a:t>one single type of DNA alteration,</a:t>
            </a:r>
            <a:r>
              <a:rPr lang="en-US" sz="1200" b="1" u="sng" baseline="30000" dirty="0">
                <a:solidFill>
                  <a:srgbClr val="C00000"/>
                </a:solidFill>
              </a:rPr>
              <a:t> </a:t>
            </a:r>
            <a:r>
              <a:rPr lang="en-US" sz="1200" b="1" u="sng" baseline="30000" dirty="0" smtClean="0">
                <a:solidFill>
                  <a:srgbClr val="C00000"/>
                </a:solidFill>
              </a:rPr>
              <a:t/>
            </a:r>
            <a:br>
              <a:rPr lang="en-US" sz="1200" b="1" u="sng" baseline="30000" dirty="0" smtClean="0">
                <a:solidFill>
                  <a:srgbClr val="C00000"/>
                </a:solidFill>
              </a:rPr>
            </a:br>
            <a:r>
              <a:rPr lang="en-US" sz="1200" b="1" u="sng" dirty="0" smtClean="0">
                <a:solidFill>
                  <a:srgbClr val="C00000"/>
                </a:solidFill>
              </a:rPr>
              <a:t>aberrant </a:t>
            </a:r>
            <a:r>
              <a:rPr lang="en-US" sz="1200" b="1" u="sng" dirty="0">
                <a:solidFill>
                  <a:srgbClr val="C00000"/>
                </a:solidFill>
              </a:rPr>
              <a:t>methylation of gene promoters</a:t>
            </a:r>
            <a:r>
              <a:rPr lang="en-US" sz="1200" b="1" dirty="0">
                <a:solidFill>
                  <a:srgbClr val="C00000"/>
                </a:solidFill>
              </a:rPr>
              <a:t>, </a:t>
            </a:r>
            <a:r>
              <a:rPr lang="en-US" sz="1200" b="1" dirty="0" smtClean="0">
                <a:solidFill>
                  <a:srgbClr val="C00000"/>
                </a:solidFill>
              </a:rPr>
              <a:t/>
            </a:r>
            <a:br>
              <a:rPr lang="en-US" sz="1200" b="1" dirty="0" smtClean="0">
                <a:solidFill>
                  <a:srgbClr val="C00000"/>
                </a:solidFill>
              </a:rPr>
            </a:br>
            <a:r>
              <a:rPr lang="en-US" sz="1200" dirty="0" smtClean="0">
                <a:solidFill>
                  <a:prstClr val="black"/>
                </a:solidFill>
              </a:rPr>
              <a:t>can </a:t>
            </a:r>
            <a:r>
              <a:rPr lang="en-US" sz="1200" dirty="0">
                <a:solidFill>
                  <a:prstClr val="black"/>
                </a:solidFill>
              </a:rPr>
              <a:t>point to </a:t>
            </a:r>
            <a:r>
              <a:rPr lang="en-US" sz="1200" b="1" u="sng" dirty="0">
                <a:solidFill>
                  <a:srgbClr val="0000FF"/>
                </a:solidFill>
              </a:rPr>
              <a:t>pathways</a:t>
            </a:r>
            <a:r>
              <a:rPr lang="en-US" sz="1200" b="1" u="sng" baseline="30000" dirty="0">
                <a:solidFill>
                  <a:srgbClr val="0000FF"/>
                </a:solidFill>
              </a:rPr>
              <a:t> </a:t>
            </a:r>
            <a:r>
              <a:rPr lang="en-US" sz="1200" b="1" u="sng" dirty="0">
                <a:solidFill>
                  <a:srgbClr val="0000FF"/>
                </a:solidFill>
              </a:rPr>
              <a:t>disrupted </a:t>
            </a:r>
            <a:r>
              <a:rPr lang="en-US" sz="1200" b="1" u="sng" dirty="0" smtClean="0">
                <a:solidFill>
                  <a:srgbClr val="0000FF"/>
                </a:solidFill>
              </a:rPr>
              <a:t/>
            </a:r>
            <a:br>
              <a:rPr lang="en-US" sz="1200" b="1" u="sng" dirty="0" smtClean="0">
                <a:solidFill>
                  <a:srgbClr val="0000FF"/>
                </a:solidFill>
              </a:rPr>
            </a:br>
            <a:r>
              <a:rPr lang="en-US" sz="1200" b="1" u="sng" dirty="0" smtClean="0">
                <a:solidFill>
                  <a:srgbClr val="0000FF"/>
                </a:solidFill>
              </a:rPr>
              <a:t>in </a:t>
            </a:r>
            <a:r>
              <a:rPr lang="en-US" sz="1200" b="1" u="sng" dirty="0">
                <a:solidFill>
                  <a:srgbClr val="0000FF"/>
                </a:solidFill>
              </a:rPr>
              <a:t>every type of cancer </a:t>
            </a:r>
            <a:r>
              <a:rPr lang="en-US" sz="1200" dirty="0">
                <a:solidFill>
                  <a:prstClr val="black"/>
                </a:solidFill>
              </a:rPr>
              <a:t>and can provide </a:t>
            </a:r>
            <a:r>
              <a:rPr lang="en-US" sz="1200" dirty="0" smtClean="0">
                <a:solidFill>
                  <a:prstClr val="black"/>
                </a:solidFill>
              </a:rPr>
              <a:t/>
            </a:r>
            <a:br>
              <a:rPr lang="en-US" sz="1200" dirty="0" smtClean="0">
                <a:solidFill>
                  <a:prstClr val="black"/>
                </a:solidFill>
              </a:rPr>
            </a:br>
            <a:r>
              <a:rPr lang="en-US" sz="1200" b="1" dirty="0" smtClean="0">
                <a:solidFill>
                  <a:srgbClr val="0000FF"/>
                </a:solidFill>
              </a:rPr>
              <a:t>markers for</a:t>
            </a:r>
            <a:r>
              <a:rPr lang="en-US" sz="1200" b="1" baseline="30000" dirty="0" smtClean="0">
                <a:solidFill>
                  <a:srgbClr val="0000FF"/>
                </a:solidFill>
              </a:rPr>
              <a:t> </a:t>
            </a:r>
            <a:r>
              <a:rPr lang="en-US" sz="1200" b="1" dirty="0">
                <a:solidFill>
                  <a:srgbClr val="0000FF"/>
                </a:solidFill>
              </a:rPr>
              <a:t>sensitive detection </a:t>
            </a:r>
            <a:r>
              <a:rPr lang="en-US" sz="1200" b="1" dirty="0" smtClean="0">
                <a:solidFill>
                  <a:srgbClr val="0000FF"/>
                </a:solidFill>
              </a:rPr>
              <a:t/>
            </a:r>
            <a:br>
              <a:rPr lang="en-US" sz="1200" b="1" dirty="0" smtClean="0">
                <a:solidFill>
                  <a:srgbClr val="0000FF"/>
                </a:solidFill>
              </a:rPr>
            </a:br>
            <a:r>
              <a:rPr lang="en-US" sz="1200" b="1" dirty="0" smtClean="0">
                <a:solidFill>
                  <a:srgbClr val="0000FF"/>
                </a:solidFill>
              </a:rPr>
              <a:t>of </a:t>
            </a:r>
            <a:r>
              <a:rPr lang="en-US" sz="1200" b="1" u="sng" dirty="0" smtClean="0">
                <a:solidFill>
                  <a:srgbClr val="0000FF"/>
                </a:solidFill>
              </a:rPr>
              <a:t>virtually all </a:t>
            </a:r>
            <a:r>
              <a:rPr lang="en-US" sz="1200" b="1" u="sng" dirty="0">
                <a:solidFill>
                  <a:srgbClr val="0000FF"/>
                </a:solidFill>
              </a:rPr>
              <a:t>tumor types</a:t>
            </a:r>
            <a:r>
              <a:rPr lang="en-US" sz="1200" b="1" dirty="0">
                <a:solidFill>
                  <a:srgbClr val="0000FF"/>
                </a:solidFill>
              </a:rPr>
              <a:t>.</a:t>
            </a:r>
            <a:endParaRPr lang="it-IT" sz="1200" b="1" dirty="0">
              <a:solidFill>
                <a:srgbClr val="0000FF"/>
              </a:solidFill>
            </a:endParaRPr>
          </a:p>
        </p:txBody>
      </p:sp>
      <p:sp>
        <p:nvSpPr>
          <p:cNvPr id="10" name="Freccia a destra 9"/>
          <p:cNvSpPr/>
          <p:nvPr/>
        </p:nvSpPr>
        <p:spPr>
          <a:xfrm rot="1064881">
            <a:off x="8075643" y="215651"/>
            <a:ext cx="571500" cy="214312"/>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cxnSp>
        <p:nvCxnSpPr>
          <p:cNvPr id="12" name="Connettore 1 11"/>
          <p:cNvCxnSpPr/>
          <p:nvPr/>
        </p:nvCxnSpPr>
        <p:spPr>
          <a:xfrm>
            <a:off x="100988" y="920418"/>
            <a:ext cx="6906679" cy="1587"/>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 name="Freccia a destra 10"/>
          <p:cNvSpPr/>
          <p:nvPr/>
        </p:nvSpPr>
        <p:spPr>
          <a:xfrm rot="1064881">
            <a:off x="7026695" y="5763834"/>
            <a:ext cx="571500" cy="214312"/>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solidFill>
                <a:prstClr val="white"/>
              </a:solidFill>
            </a:endParaRPr>
          </a:p>
        </p:txBody>
      </p:sp>
    </p:spTree>
    <p:extLst>
      <p:ext uri="{BB962C8B-B14F-4D97-AF65-F5344CB8AC3E}">
        <p14:creationId xmlns:p14="http://schemas.microsoft.com/office/powerpoint/2010/main" val="149002046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88" y="0"/>
            <a:ext cx="94297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Connettore 2 3"/>
          <p:cNvCxnSpPr/>
          <p:nvPr/>
        </p:nvCxnSpPr>
        <p:spPr>
          <a:xfrm rot="16200000" flipH="1">
            <a:off x="6310414" y="4215140"/>
            <a:ext cx="3786187" cy="714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Connettore 2 5"/>
          <p:cNvCxnSpPr/>
          <p:nvPr/>
        </p:nvCxnSpPr>
        <p:spPr>
          <a:xfrm rot="16200000" flipH="1">
            <a:off x="6560377" y="3464727"/>
            <a:ext cx="3500437" cy="10001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Connettore 2 7"/>
          <p:cNvCxnSpPr/>
          <p:nvPr/>
        </p:nvCxnSpPr>
        <p:spPr>
          <a:xfrm rot="5400000">
            <a:off x="5846107" y="3965109"/>
            <a:ext cx="3857625" cy="15001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Connettore 2 9"/>
          <p:cNvCxnSpPr/>
          <p:nvPr/>
        </p:nvCxnSpPr>
        <p:spPr>
          <a:xfrm rot="16200000" flipH="1">
            <a:off x="5631708" y="3393285"/>
            <a:ext cx="3214687" cy="85725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Connettore 2 11"/>
          <p:cNvCxnSpPr/>
          <p:nvPr/>
        </p:nvCxnSpPr>
        <p:spPr>
          <a:xfrm rot="5400000">
            <a:off x="3488532" y="3536158"/>
            <a:ext cx="2786062" cy="7143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Connettore 2 14"/>
          <p:cNvCxnSpPr/>
          <p:nvPr/>
        </p:nvCxnSpPr>
        <p:spPr>
          <a:xfrm rot="5400000">
            <a:off x="2702726" y="3178970"/>
            <a:ext cx="2643187" cy="18573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0665" name="Rettangolo 15"/>
          <p:cNvSpPr>
            <a:spLocks noChangeArrowheads="1"/>
          </p:cNvSpPr>
          <p:nvPr/>
        </p:nvSpPr>
        <p:spPr bwMode="auto">
          <a:xfrm>
            <a:off x="4095752" y="327"/>
            <a:ext cx="6715125" cy="769441"/>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it-IT" sz="1100" b="1" i="0" u="none" strike="noStrike" kern="0" cap="none" spc="0" normalizeH="0" baseline="0" noProof="0">
                <a:ln>
                  <a:noFill/>
                </a:ln>
                <a:solidFill>
                  <a:prstClr val="black"/>
                </a:solidFill>
                <a:effectLst/>
                <a:uLnTx/>
                <a:uFillTx/>
                <a:latin typeface="Calibri" panose="020F0502020204030204" pitchFamily="34" charset="0"/>
                <a:ea typeface="+mn-ea"/>
                <a:cs typeface="+mn-cs"/>
              </a:rPr>
              <a:t>ONE OR MORE </a:t>
            </a:r>
            <a:r>
              <a:rPr kumimoji="0" lang="en-US" altLang="it-IT" sz="1100" b="0" i="0" u="none" strike="noStrike" kern="0" cap="none" spc="0" normalizeH="0" baseline="0" noProof="0">
                <a:ln>
                  <a:noFill/>
                </a:ln>
                <a:solidFill>
                  <a:prstClr val="black"/>
                </a:solidFill>
                <a:effectLst/>
                <a:uLnTx/>
                <a:uFillTx/>
                <a:latin typeface="Calibri" panose="020F0502020204030204" pitchFamily="34" charset="0"/>
                <a:ea typeface="+mn-ea"/>
                <a:cs typeface="+mn-cs"/>
              </a:rPr>
              <a:t>OF THE GENES</a:t>
            </a:r>
            <a:r>
              <a:rPr kumimoji="0" lang="en-US" altLang="it-IT" sz="1100" b="0" i="0" u="none" strike="noStrike" kern="0" cap="none" spc="0" normalizeH="0" baseline="30000" noProof="0">
                <a:ln>
                  <a:noFill/>
                </a:ln>
                <a:solidFill>
                  <a:prstClr val="black"/>
                </a:solidFill>
                <a:effectLst/>
                <a:uLnTx/>
                <a:uFillTx/>
                <a:latin typeface="Calibri" panose="020F0502020204030204" pitchFamily="34" charset="0"/>
                <a:ea typeface="+mn-ea"/>
                <a:cs typeface="+mn-cs"/>
              </a:rPr>
              <a:t> </a:t>
            </a:r>
            <a:r>
              <a:rPr kumimoji="0" lang="en-US" altLang="it-IT" sz="1100" b="0" i="0" u="none" strike="noStrike" kern="0" cap="none" spc="0" normalizeH="0" baseline="0" noProof="0">
                <a:ln>
                  <a:noFill/>
                </a:ln>
                <a:solidFill>
                  <a:prstClr val="black"/>
                </a:solidFill>
                <a:effectLst/>
                <a:uLnTx/>
                <a:uFillTx/>
                <a:latin typeface="Calibri" panose="020F0502020204030204" pitchFamily="34" charset="0"/>
                <a:ea typeface="+mn-ea"/>
                <a:cs typeface="+mn-cs"/>
              </a:rPr>
              <a:t>STUDIED IS H</a:t>
            </a:r>
            <a:r>
              <a:rPr kumimoji="0" lang="en-US" altLang="it-IT" sz="1100" b="1" i="0" u="none" strike="noStrike" kern="0" cap="none" spc="0" normalizeH="0" baseline="0" noProof="0">
                <a:ln>
                  <a:noFill/>
                </a:ln>
                <a:solidFill>
                  <a:prstClr val="black"/>
                </a:solidFill>
                <a:effectLst/>
                <a:uLnTx/>
                <a:uFillTx/>
                <a:latin typeface="Calibri" panose="020F0502020204030204" pitchFamily="34" charset="0"/>
                <a:ea typeface="+mn-ea"/>
                <a:cs typeface="+mn-cs"/>
              </a:rPr>
              <a:t>YPERMETHYLATED IN EVERY TUMOR TYPE</a:t>
            </a:r>
            <a:r>
              <a:rPr kumimoji="0" lang="en-US" altLang="it-IT" sz="1100" b="0" i="0" u="none" strike="noStrike" kern="0" cap="none" spc="0" normalizeH="0" baseline="0" noProof="0">
                <a:ln>
                  <a:noFill/>
                </a:ln>
                <a:solidFill>
                  <a:prstClr val="black"/>
                </a:solidFill>
                <a:effectLst/>
                <a:uLnTx/>
                <a:uFillTx/>
                <a:latin typeface="Calibri" panose="020F0502020204030204" pitchFamily="34" charset="0"/>
                <a:ea typeface="+mn-ea"/>
                <a:cs typeface="+mn-cs"/>
              </a:rPr>
              <a:t>. </a:t>
            </a:r>
            <a:r>
              <a:rPr kumimoji="0" lang="en-US" altLang="it-IT" sz="1100" b="1" i="0" u="sng" strike="noStrike" kern="0" cap="none" spc="0" normalizeH="0" baseline="0" noProof="0">
                <a:ln>
                  <a:noFill/>
                </a:ln>
                <a:solidFill>
                  <a:prstClr val="black"/>
                </a:solidFill>
                <a:effectLst/>
                <a:uLnTx/>
                <a:uFillTx/>
                <a:latin typeface="Calibri" panose="020F0502020204030204" pitchFamily="34" charset="0"/>
                <a:ea typeface="+mn-ea"/>
                <a:cs typeface="+mn-cs"/>
              </a:rPr>
              <a:t>HOWEVER, THE</a:t>
            </a:r>
            <a:r>
              <a:rPr kumimoji="0" lang="en-US" altLang="it-IT" sz="1100" b="1" i="0" u="sng" strike="noStrike" kern="0" cap="none" spc="0" normalizeH="0" baseline="30000" noProof="0">
                <a:ln>
                  <a:noFill/>
                </a:ln>
                <a:solidFill>
                  <a:prstClr val="black"/>
                </a:solidFill>
                <a:effectLst/>
                <a:uLnTx/>
                <a:uFillTx/>
                <a:latin typeface="Calibri" panose="020F0502020204030204" pitchFamily="34" charset="0"/>
                <a:ea typeface="+mn-ea"/>
                <a:cs typeface="+mn-cs"/>
              </a:rPr>
              <a:t> </a:t>
            </a:r>
            <a:r>
              <a:rPr kumimoji="0" lang="en-US" altLang="it-IT" sz="1100" b="1" i="0" u="sng" strike="noStrike" kern="0" cap="none" spc="0" normalizeH="0" baseline="0" noProof="0">
                <a:ln>
                  <a:noFill/>
                </a:ln>
                <a:solidFill>
                  <a:prstClr val="black"/>
                </a:solidFill>
                <a:effectLst/>
                <a:uLnTx/>
                <a:uFillTx/>
                <a:latin typeface="Calibri" panose="020F0502020204030204" pitchFamily="34" charset="0"/>
                <a:ea typeface="+mn-ea"/>
                <a:cs typeface="+mn-cs"/>
              </a:rPr>
              <a:t>PROFILE </a:t>
            </a:r>
            <a:r>
              <a:rPr kumimoji="0" lang="en-US" altLang="it-IT" sz="1100" b="0" i="0" u="none" strike="noStrike" kern="0" cap="none" spc="0" normalizeH="0" baseline="0" noProof="0">
                <a:ln>
                  <a:noFill/>
                </a:ln>
                <a:solidFill>
                  <a:prstClr val="black"/>
                </a:solidFill>
                <a:effectLst/>
                <a:uLnTx/>
                <a:uFillTx/>
                <a:latin typeface="Calibri" panose="020F0502020204030204" pitchFamily="34" charset="0"/>
                <a:ea typeface="+mn-ea"/>
                <a:cs typeface="+mn-cs"/>
              </a:rPr>
              <a:t>OF </a:t>
            </a:r>
            <a:r>
              <a:rPr kumimoji="0" lang="en-US" altLang="it-IT" sz="1100" b="1" i="0" u="none" strike="noStrike" kern="0" cap="none" spc="0" normalizeH="0" baseline="0" noProof="0">
                <a:ln>
                  <a:noFill/>
                </a:ln>
                <a:solidFill>
                  <a:prstClr val="black"/>
                </a:solidFill>
                <a:effectLst/>
                <a:uLnTx/>
                <a:uFillTx/>
                <a:latin typeface="Calibri" panose="020F0502020204030204" pitchFamily="34" charset="0"/>
                <a:ea typeface="+mn-ea"/>
                <a:cs typeface="+mn-cs"/>
              </a:rPr>
              <a:t>PROMOTER HYPERMETHYLATION FOR THE GENES </a:t>
            </a:r>
            <a:r>
              <a:rPr kumimoji="0" lang="en-US" altLang="it-IT" sz="1100" b="1" i="0" u="sng" strike="noStrike" kern="0" cap="none" spc="0" normalizeH="0" baseline="0" noProof="0">
                <a:ln>
                  <a:noFill/>
                </a:ln>
                <a:solidFill>
                  <a:prstClr val="black"/>
                </a:solidFill>
                <a:effectLst/>
                <a:uLnTx/>
                <a:uFillTx/>
                <a:latin typeface="Calibri" panose="020F0502020204030204" pitchFamily="34" charset="0"/>
                <a:ea typeface="+mn-ea"/>
                <a:cs typeface="+mn-cs"/>
              </a:rPr>
              <a:t>DIFFERS FOR</a:t>
            </a:r>
            <a:r>
              <a:rPr kumimoji="0" lang="en-US" altLang="it-IT" sz="1100" b="1" i="0" u="sng" strike="noStrike" kern="0" cap="none" spc="0" normalizeH="0" baseline="30000" noProof="0">
                <a:ln>
                  <a:noFill/>
                </a:ln>
                <a:solidFill>
                  <a:prstClr val="black"/>
                </a:solidFill>
                <a:effectLst/>
                <a:uLnTx/>
                <a:uFillTx/>
                <a:latin typeface="Calibri" panose="020F0502020204030204" pitchFamily="34" charset="0"/>
                <a:ea typeface="+mn-ea"/>
                <a:cs typeface="+mn-cs"/>
              </a:rPr>
              <a:t> </a:t>
            </a:r>
            <a:r>
              <a:rPr kumimoji="0" lang="en-US" altLang="it-IT" sz="1100" b="1" i="0" u="sng" strike="noStrike" kern="0" cap="none" spc="0" normalizeH="0" baseline="0" noProof="0">
                <a:ln>
                  <a:noFill/>
                </a:ln>
                <a:solidFill>
                  <a:prstClr val="black"/>
                </a:solidFill>
                <a:effectLst/>
                <a:uLnTx/>
                <a:uFillTx/>
                <a:latin typeface="Calibri" panose="020F0502020204030204" pitchFamily="34" charset="0"/>
                <a:ea typeface="+mn-ea"/>
                <a:cs typeface="+mn-cs"/>
              </a:rPr>
              <a:t>EACH CANCER TYPE, PROVIDING A TUMOR-TYPE </a:t>
            </a:r>
            <a:r>
              <a:rPr kumimoji="0" lang="en-US" altLang="it-IT" sz="1100" b="0" i="0" u="none" strike="noStrike" kern="0" cap="none" spc="0" normalizeH="0" baseline="0" noProof="0">
                <a:ln>
                  <a:noFill/>
                </a:ln>
                <a:solidFill>
                  <a:prstClr val="black"/>
                </a:solidFill>
                <a:effectLst/>
                <a:uLnTx/>
                <a:uFillTx/>
                <a:latin typeface="Calibri" panose="020F0502020204030204" pitchFamily="34" charset="0"/>
                <a:ea typeface="+mn-ea"/>
                <a:cs typeface="+mn-cs"/>
              </a:rPr>
              <a:t>AND </a:t>
            </a:r>
            <a:r>
              <a:rPr kumimoji="0" lang="en-US" altLang="it-IT" sz="1100" b="1" i="0" u="none" strike="noStrike" kern="0" cap="none" spc="0" normalizeH="0" baseline="0" noProof="0">
                <a:ln>
                  <a:noFill/>
                </a:ln>
                <a:solidFill>
                  <a:prstClr val="black"/>
                </a:solidFill>
                <a:effectLst/>
                <a:uLnTx/>
                <a:uFillTx/>
                <a:latin typeface="Calibri" panose="020F0502020204030204" pitchFamily="34" charset="0"/>
                <a:ea typeface="+mn-ea"/>
                <a:cs typeface="+mn-cs"/>
              </a:rPr>
              <a:t>GENE-SPECIFIC PROFILE</a:t>
            </a:r>
            <a:r>
              <a:rPr kumimoji="0" lang="en-US" altLang="it-IT" sz="1100" b="0" i="0" u="none" strike="noStrike" kern="0" cap="none" spc="0" normalizeH="0" baseline="0" noProof="0">
                <a:ln>
                  <a:noFill/>
                </a:ln>
                <a:solidFill>
                  <a:prstClr val="black"/>
                </a:solidFill>
                <a:effectLst/>
                <a:uLnTx/>
                <a:uFillTx/>
                <a:latin typeface="Calibri" panose="020F0502020204030204" pitchFamily="34" charset="0"/>
                <a:ea typeface="+mn-ea"/>
                <a:cs typeface="+mn-cs"/>
              </a:rPr>
              <a:t>.</a:t>
            </a:r>
            <a:r>
              <a:rPr kumimoji="0" lang="en-US" altLang="it-IT" sz="1100" b="0" i="0" u="none" strike="noStrike" kern="0" cap="none" spc="0" normalizeH="0" baseline="30000" noProof="0">
                <a:ln>
                  <a:noFill/>
                </a:ln>
                <a:solidFill>
                  <a:prstClr val="black"/>
                </a:solidFill>
                <a:effectLst/>
                <a:uLnTx/>
                <a:uFillTx/>
                <a:latin typeface="Calibri" panose="020F0502020204030204" pitchFamily="34" charset="0"/>
                <a:ea typeface="+mn-ea"/>
                <a:cs typeface="+mn-cs"/>
              </a:rPr>
              <a:t> </a:t>
            </a:r>
            <a:r>
              <a:rPr kumimoji="0" lang="en-US" altLang="it-IT" sz="1100" b="0" i="0" u="none" strike="noStrike" kern="0" cap="none" spc="0" normalizeH="0" baseline="0" noProof="0">
                <a:ln>
                  <a:noFill/>
                </a:ln>
                <a:solidFill>
                  <a:prstClr val="black"/>
                </a:solidFill>
                <a:effectLst/>
                <a:uLnTx/>
                <a:uFillTx/>
                <a:latin typeface="Calibri" panose="020F0502020204030204" pitchFamily="34" charset="0"/>
                <a:ea typeface="+mn-ea"/>
                <a:cs typeface="+mn-cs"/>
              </a:rPr>
              <a:t>SOME </a:t>
            </a:r>
            <a:r>
              <a:rPr kumimoji="0" lang="en-US" altLang="it-IT" sz="1100" b="1" i="0" u="none" strike="noStrike" kern="0" cap="none" spc="0" normalizeH="0" baseline="0" noProof="0">
                <a:ln>
                  <a:noFill/>
                </a:ln>
                <a:solidFill>
                  <a:prstClr val="black"/>
                </a:solidFill>
                <a:effectLst/>
                <a:uLnTx/>
                <a:uFillTx/>
                <a:latin typeface="Calibri" panose="020F0502020204030204" pitchFamily="34" charset="0"/>
                <a:ea typeface="+mn-ea"/>
                <a:cs typeface="+mn-cs"/>
              </a:rPr>
              <a:t>GENES, SUCH AS </a:t>
            </a:r>
            <a:r>
              <a:rPr kumimoji="0" lang="en-US" altLang="it-IT" sz="1100" b="1" i="0" u="sng" strike="noStrike" kern="0" cap="none" spc="0" normalizeH="0" baseline="0" noProof="0">
                <a:ln>
                  <a:noFill/>
                </a:ln>
                <a:solidFill>
                  <a:srgbClr val="0000FF"/>
                </a:solidFill>
                <a:effectLst/>
                <a:uLnTx/>
                <a:uFillTx/>
                <a:latin typeface="Calibri" panose="020F0502020204030204" pitchFamily="34" charset="0"/>
                <a:ea typeface="+mn-ea"/>
                <a:cs typeface="+mn-cs"/>
              </a:rPr>
              <a:t>THE CELL CYCLE INHIBITOR </a:t>
            </a:r>
            <a:r>
              <a:rPr kumimoji="0" lang="en-US" altLang="it-IT" sz="1100" b="1" i="1" u="sng" strike="noStrike" kern="0" cap="none" spc="0" normalizeH="0" baseline="0" noProof="0">
                <a:ln>
                  <a:noFill/>
                </a:ln>
                <a:solidFill>
                  <a:srgbClr val="0000FF"/>
                </a:solidFill>
                <a:effectLst/>
                <a:uLnTx/>
                <a:uFillTx/>
                <a:latin typeface="Calibri" panose="020F0502020204030204" pitchFamily="34" charset="0"/>
                <a:ea typeface="+mn-ea"/>
                <a:cs typeface="+mn-cs"/>
              </a:rPr>
              <a:t>P16</a:t>
            </a:r>
            <a:r>
              <a:rPr kumimoji="0" lang="en-US" altLang="it-IT" sz="1100" b="1" i="1" u="sng" strike="noStrike" kern="0" cap="none" spc="0" normalizeH="0" baseline="30000" noProof="0">
                <a:ln>
                  <a:noFill/>
                </a:ln>
                <a:solidFill>
                  <a:srgbClr val="0000FF"/>
                </a:solidFill>
                <a:effectLst/>
                <a:uLnTx/>
                <a:uFillTx/>
                <a:latin typeface="Calibri" panose="020F0502020204030204" pitchFamily="34" charset="0"/>
                <a:ea typeface="+mn-ea"/>
                <a:cs typeface="+mn-cs"/>
              </a:rPr>
              <a:t>INK4A</a:t>
            </a:r>
            <a:r>
              <a:rPr kumimoji="0" lang="en-US" altLang="it-IT" sz="1100" b="1" i="0" u="sng" strike="noStrike" kern="0" cap="none" spc="0" normalizeH="0" baseline="0" noProof="0">
                <a:ln>
                  <a:noFill/>
                </a:ln>
                <a:solidFill>
                  <a:srgbClr val="0000FF"/>
                </a:solidFill>
                <a:effectLst/>
                <a:uLnTx/>
                <a:uFillTx/>
                <a:latin typeface="Calibri" panose="020F0502020204030204" pitchFamily="34" charset="0"/>
                <a:ea typeface="+mn-ea"/>
                <a:cs typeface="+mn-cs"/>
              </a:rPr>
              <a:t>, ARE HYPERMETHYLATED</a:t>
            </a:r>
            <a:r>
              <a:rPr kumimoji="0" lang="en-US" altLang="it-IT" sz="1100" b="1" i="0" u="sng" strike="noStrike" kern="0" cap="none" spc="0" normalizeH="0" baseline="30000" noProof="0">
                <a:ln>
                  <a:noFill/>
                </a:ln>
                <a:solidFill>
                  <a:srgbClr val="0000FF"/>
                </a:solidFill>
                <a:effectLst/>
                <a:uLnTx/>
                <a:uFillTx/>
                <a:latin typeface="Calibri" panose="020F0502020204030204" pitchFamily="34" charset="0"/>
                <a:ea typeface="+mn-ea"/>
                <a:cs typeface="+mn-cs"/>
              </a:rPr>
              <a:t> </a:t>
            </a:r>
            <a:r>
              <a:rPr kumimoji="0" lang="en-US" altLang="it-IT" sz="1100" b="0" i="0" u="sng" strike="noStrike" kern="0" cap="none" spc="0" normalizeH="0" baseline="0" noProof="0">
                <a:ln>
                  <a:noFill/>
                </a:ln>
                <a:solidFill>
                  <a:srgbClr val="0000FF"/>
                </a:solidFill>
                <a:effectLst/>
                <a:uLnTx/>
                <a:uFillTx/>
                <a:latin typeface="Calibri" panose="020F0502020204030204" pitchFamily="34" charset="0"/>
                <a:ea typeface="+mn-ea"/>
                <a:cs typeface="+mn-cs"/>
              </a:rPr>
              <a:t>ACROSS MANY TUMOR TYPES INCLUDING </a:t>
            </a:r>
            <a:r>
              <a:rPr kumimoji="0" lang="en-US" altLang="it-IT" sz="1100" b="1" i="0" u="sng" strike="noStrike" kern="0" cap="none" spc="0" normalizeH="0" baseline="0" noProof="0">
                <a:ln>
                  <a:noFill/>
                </a:ln>
                <a:solidFill>
                  <a:srgbClr val="0000FF"/>
                </a:solidFill>
                <a:effectLst/>
                <a:uLnTx/>
                <a:uFillTx/>
                <a:latin typeface="Calibri" panose="020F0502020204030204" pitchFamily="34" charset="0"/>
                <a:ea typeface="+mn-ea"/>
                <a:cs typeface="+mn-cs"/>
              </a:rPr>
              <a:t>COLORECTAL, LUNG, AND BREAST</a:t>
            </a:r>
            <a:r>
              <a:rPr kumimoji="0" lang="en-US" altLang="it-IT" sz="1100" b="1" i="0" u="sng" strike="noStrike" kern="0" cap="none" spc="0" normalizeH="0" baseline="30000" noProof="0">
                <a:ln>
                  <a:noFill/>
                </a:ln>
                <a:solidFill>
                  <a:srgbClr val="0000FF"/>
                </a:solidFill>
                <a:effectLst/>
                <a:uLnTx/>
                <a:uFillTx/>
                <a:latin typeface="Calibri" panose="020F0502020204030204" pitchFamily="34" charset="0"/>
                <a:ea typeface="+mn-ea"/>
                <a:cs typeface="+mn-cs"/>
              </a:rPr>
              <a:t> </a:t>
            </a:r>
            <a:r>
              <a:rPr kumimoji="0" lang="en-US" altLang="it-IT" sz="1100" b="1" i="0" u="sng" strike="noStrike" kern="0" cap="none" spc="0" normalizeH="0" baseline="0" noProof="0">
                <a:ln>
                  <a:noFill/>
                </a:ln>
                <a:solidFill>
                  <a:srgbClr val="0000FF"/>
                </a:solidFill>
                <a:effectLst/>
                <a:uLnTx/>
                <a:uFillTx/>
                <a:latin typeface="Calibri" panose="020F0502020204030204" pitchFamily="34" charset="0"/>
                <a:ea typeface="+mn-ea"/>
                <a:cs typeface="+mn-cs"/>
              </a:rPr>
              <a:t>CARCINOMAS</a:t>
            </a:r>
            <a:endParaRPr kumimoji="0" lang="it-IT" altLang="it-IT" sz="1100" b="1" i="0" u="sng" strike="noStrike" kern="0" cap="none" spc="0" normalizeH="0" baseline="0" noProof="0">
              <a:ln>
                <a:noFill/>
              </a:ln>
              <a:solidFill>
                <a:srgbClr val="0000FF"/>
              </a:solidFill>
              <a:effectLst/>
              <a:uLnTx/>
              <a:uFillTx/>
              <a:latin typeface="Calibri" panose="020F0502020204030204" pitchFamily="34" charset="0"/>
              <a:ea typeface="+mn-ea"/>
              <a:cs typeface="+mn-cs"/>
            </a:endParaRPr>
          </a:p>
        </p:txBody>
      </p:sp>
      <p:cxnSp>
        <p:nvCxnSpPr>
          <p:cNvPr id="18" name="Connettore 2 17"/>
          <p:cNvCxnSpPr/>
          <p:nvPr/>
        </p:nvCxnSpPr>
        <p:spPr>
          <a:xfrm rot="10800000" flipV="1">
            <a:off x="3167065" y="715028"/>
            <a:ext cx="3571875" cy="10715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Connettore 2 19"/>
          <p:cNvCxnSpPr/>
          <p:nvPr/>
        </p:nvCxnSpPr>
        <p:spPr>
          <a:xfrm rot="10800000" flipV="1">
            <a:off x="4310499" y="714375"/>
            <a:ext cx="3000375" cy="15001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Connettore 2 21"/>
          <p:cNvCxnSpPr/>
          <p:nvPr/>
        </p:nvCxnSpPr>
        <p:spPr>
          <a:xfrm rot="5400000">
            <a:off x="6488907" y="822184"/>
            <a:ext cx="2000250" cy="16430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Connettore 2 23"/>
          <p:cNvCxnSpPr/>
          <p:nvPr/>
        </p:nvCxnSpPr>
        <p:spPr>
          <a:xfrm rot="5400000">
            <a:off x="6667500" y="928687"/>
            <a:ext cx="2071688" cy="16430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Connettore 2 26"/>
          <p:cNvCxnSpPr/>
          <p:nvPr/>
        </p:nvCxnSpPr>
        <p:spPr>
          <a:xfrm rot="10800000" flipV="1">
            <a:off x="5167432" y="785813"/>
            <a:ext cx="2786063" cy="14287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0671" name="Rettangolo 27"/>
          <p:cNvSpPr>
            <a:spLocks noChangeArrowheads="1"/>
          </p:cNvSpPr>
          <p:nvPr/>
        </p:nvSpPr>
        <p:spPr bwMode="auto">
          <a:xfrm>
            <a:off x="8524876" y="3214689"/>
            <a:ext cx="2143125" cy="7651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it-IT" sz="1100" b="0" i="0" u="none" strike="noStrike" kern="0" cap="none" spc="0" normalizeH="0" baseline="0" noProof="0">
                <a:ln>
                  <a:noFill/>
                </a:ln>
                <a:solidFill>
                  <a:prstClr val="black"/>
                </a:solidFill>
                <a:effectLst/>
                <a:uLnTx/>
                <a:uFillTx/>
                <a:latin typeface="Calibri" panose="020F0502020204030204" pitchFamily="34" charset="0"/>
                <a:ea typeface="+mn-ea"/>
                <a:cs typeface="+mn-cs"/>
              </a:rPr>
              <a:t>Other changes, such as for the </a:t>
            </a:r>
            <a:r>
              <a:rPr kumimoji="0" lang="en-US" altLang="it-IT" sz="1100" b="1" i="0" u="none" strike="noStrike" kern="0" cap="none" spc="0" normalizeH="0" baseline="0" noProof="0">
                <a:ln>
                  <a:noFill/>
                </a:ln>
                <a:solidFill>
                  <a:prstClr val="black"/>
                </a:solidFill>
                <a:effectLst/>
                <a:uLnTx/>
                <a:uFillTx/>
                <a:latin typeface="Calibri" panose="020F0502020204030204" pitchFamily="34" charset="0"/>
                <a:ea typeface="+mn-ea"/>
                <a:cs typeface="+mn-cs"/>
              </a:rPr>
              <a:t>DNA repair gene </a:t>
            </a:r>
            <a:r>
              <a:rPr kumimoji="0" lang="en-US" altLang="it-IT" sz="1100" b="1" i="1" u="none" strike="noStrike" kern="0" cap="none" spc="0" normalizeH="0" baseline="0" noProof="0">
                <a:ln>
                  <a:noFill/>
                </a:ln>
                <a:solidFill>
                  <a:prstClr val="black"/>
                </a:solidFill>
                <a:effectLst/>
                <a:uLnTx/>
                <a:uFillTx/>
                <a:latin typeface="Calibri" panose="020F0502020204030204" pitchFamily="34" charset="0"/>
                <a:ea typeface="+mn-ea"/>
                <a:cs typeface="+mn-cs"/>
              </a:rPr>
              <a:t>MGMT</a:t>
            </a:r>
            <a:r>
              <a:rPr kumimoji="0" lang="en-US" altLang="it-IT" sz="1100" b="1" i="0" u="none" strike="noStrike" kern="0" cap="none" spc="0" normalizeH="0" baseline="0" noProof="0">
                <a:ln>
                  <a:noFill/>
                </a:ln>
                <a:solidFill>
                  <a:prstClr val="black"/>
                </a:solidFill>
                <a:effectLst/>
                <a:uLnTx/>
                <a:uFillTx/>
                <a:latin typeface="Calibri" panose="020F0502020204030204" pitchFamily="34" charset="0"/>
                <a:ea typeface="+mn-ea"/>
                <a:cs typeface="+mn-cs"/>
              </a:rPr>
              <a:t> </a:t>
            </a:r>
            <a:r>
              <a:rPr kumimoji="0" lang="en-US" altLang="it-IT" sz="1100" b="0" i="0" u="none" strike="noStrike" kern="0" cap="none" spc="0" normalizeH="0" baseline="0" noProof="0">
                <a:ln>
                  <a:noFill/>
                </a:ln>
                <a:solidFill>
                  <a:prstClr val="black"/>
                </a:solidFill>
                <a:effectLst/>
                <a:uLnTx/>
                <a:uFillTx/>
                <a:latin typeface="Calibri" panose="020F0502020204030204" pitchFamily="34" charset="0"/>
                <a:ea typeface="+mn-ea"/>
                <a:cs typeface="+mn-cs"/>
              </a:rPr>
              <a:t>and </a:t>
            </a:r>
            <a:r>
              <a:rPr kumimoji="0" lang="en-US" altLang="it-IT" sz="1100" b="1" i="1" u="none" strike="noStrike" kern="0" cap="none" spc="0" normalizeH="0" baseline="0" noProof="0">
                <a:ln>
                  <a:noFill/>
                </a:ln>
                <a:solidFill>
                  <a:prstClr val="black"/>
                </a:solidFill>
                <a:effectLst/>
                <a:uLnTx/>
                <a:uFillTx/>
                <a:latin typeface="Calibri" panose="020F0502020204030204" pitchFamily="34" charset="0"/>
                <a:ea typeface="+mn-ea"/>
                <a:cs typeface="+mn-cs"/>
              </a:rPr>
              <a:t>DAPK</a:t>
            </a:r>
            <a:r>
              <a:rPr kumimoji="0" lang="en-US" altLang="it-IT" sz="1100" b="0" i="0" u="none" strike="noStrike" kern="0" cap="none" spc="0" normalizeH="0" baseline="0" noProof="0">
                <a:ln>
                  <a:noFill/>
                </a:ln>
                <a:solidFill>
                  <a:prstClr val="black"/>
                </a:solidFill>
                <a:effectLst/>
                <a:uLnTx/>
                <a:uFillTx/>
                <a:latin typeface="Calibri" panose="020F0502020204030204" pitchFamily="34" charset="0"/>
                <a:ea typeface="+mn-ea"/>
                <a:cs typeface="+mn-cs"/>
              </a:rPr>
              <a:t>,</a:t>
            </a:r>
            <a:r>
              <a:rPr kumimoji="0" lang="en-US" altLang="it-IT" sz="1100" b="0" i="0" u="none" strike="noStrike" kern="0" cap="none" spc="0" normalizeH="0" baseline="30000" noProof="0">
                <a:ln>
                  <a:noFill/>
                </a:ln>
                <a:solidFill>
                  <a:prstClr val="black"/>
                </a:solidFill>
                <a:effectLst/>
                <a:uLnTx/>
                <a:uFillTx/>
                <a:latin typeface="Calibri" panose="020F0502020204030204" pitchFamily="34" charset="0"/>
                <a:ea typeface="+mn-ea"/>
                <a:cs typeface="+mn-cs"/>
              </a:rPr>
              <a:t> </a:t>
            </a:r>
            <a:r>
              <a:rPr kumimoji="0" lang="en-US" altLang="it-IT" sz="1100" b="0" i="0" u="none" strike="noStrike" kern="0" cap="none" spc="0" normalizeH="0" baseline="0" noProof="0">
                <a:ln>
                  <a:noFill/>
                </a:ln>
                <a:solidFill>
                  <a:prstClr val="black"/>
                </a:solidFill>
                <a:effectLst/>
                <a:uLnTx/>
                <a:uFillTx/>
                <a:latin typeface="Calibri" panose="020F0502020204030204" pitchFamily="34" charset="0"/>
                <a:ea typeface="+mn-ea"/>
                <a:cs typeface="+mn-cs"/>
              </a:rPr>
              <a:t>also have a </a:t>
            </a:r>
            <a:r>
              <a:rPr kumimoji="0" lang="en-US" altLang="it-IT" sz="1100" b="1" i="0" u="sng" strike="noStrike" kern="0" cap="none" spc="0" normalizeH="0" baseline="0" noProof="0">
                <a:ln>
                  <a:noFill/>
                </a:ln>
                <a:solidFill>
                  <a:prstClr val="black"/>
                </a:solidFill>
                <a:effectLst/>
                <a:uLnTx/>
                <a:uFillTx/>
                <a:latin typeface="Calibri" panose="020F0502020204030204" pitchFamily="34" charset="0"/>
                <a:ea typeface="+mn-ea"/>
                <a:cs typeface="+mn-cs"/>
              </a:rPr>
              <a:t>wide distribution</a:t>
            </a:r>
            <a:endParaRPr kumimoji="0" lang="it-IT" altLang="it-IT" sz="1100" b="1" i="0" u="sng" strike="noStrike" kern="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45333124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descr="C:\Documents and Settings\Utente\Desktop\+ JAN 09\- CANCER\CA GENETICS\07 HMG Cancer Genetics\07 Epigenetic gene silencing-CA-DNA hypermethylome.F2.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511" y="600076"/>
            <a:ext cx="10552671" cy="5935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1" name="Rettangolo 2"/>
          <p:cNvSpPr>
            <a:spLocks noChangeArrowheads="1"/>
          </p:cNvSpPr>
          <p:nvPr/>
        </p:nvSpPr>
        <p:spPr bwMode="auto">
          <a:xfrm>
            <a:off x="2544233" y="142875"/>
            <a:ext cx="8832851" cy="457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1200" smtClean="0">
                <a:solidFill>
                  <a:prstClr val="black"/>
                </a:solidFill>
                <a:latin typeface="Calibri" pitchFamily="34" charset="0"/>
              </a:rPr>
              <a:t>A </a:t>
            </a:r>
            <a:r>
              <a:rPr lang="en-US" altLang="it-IT" sz="1200" b="1" smtClean="0">
                <a:solidFill>
                  <a:prstClr val="black"/>
                </a:solidFill>
                <a:latin typeface="Calibri" pitchFamily="34" charset="0"/>
              </a:rPr>
              <a:t>CPG ISLAND HYPERMETHYLATION MAP OF HUMAN CANCER</a:t>
            </a:r>
            <a:r>
              <a:rPr lang="en-US" altLang="it-IT" sz="1200" smtClean="0">
                <a:solidFill>
                  <a:prstClr val="black"/>
                </a:solidFill>
                <a:latin typeface="Calibri" pitchFamily="34" charset="0"/>
              </a:rPr>
              <a:t>. HYPERMETHYLATED GENES ARE SHOWN IN THEIR RESPECTIVE </a:t>
            </a:r>
            <a:r>
              <a:rPr lang="en-US" altLang="it-IT" sz="1200" b="1" smtClean="0">
                <a:solidFill>
                  <a:prstClr val="black"/>
                </a:solidFill>
                <a:latin typeface="Calibri" pitchFamily="34" charset="0"/>
              </a:rPr>
              <a:t>CROMOSOMAL LOCI</a:t>
            </a:r>
            <a:r>
              <a:rPr lang="en-US" altLang="it-IT" sz="1200" smtClean="0">
                <a:solidFill>
                  <a:prstClr val="black"/>
                </a:solidFill>
                <a:latin typeface="Calibri" pitchFamily="34" charset="0"/>
              </a:rPr>
              <a:t>.</a:t>
            </a:r>
            <a:endParaRPr lang="it-IT" altLang="it-IT" sz="1200" smtClean="0">
              <a:solidFill>
                <a:prstClr val="black"/>
              </a:solidFill>
              <a:latin typeface="Calibri" pitchFamily="34" charset="0"/>
            </a:endParaRPr>
          </a:p>
        </p:txBody>
      </p:sp>
      <p:sp>
        <p:nvSpPr>
          <p:cNvPr id="109572" name="Rettangolo 3"/>
          <p:cNvSpPr>
            <a:spLocks noChangeArrowheads="1"/>
          </p:cNvSpPr>
          <p:nvPr/>
        </p:nvSpPr>
        <p:spPr bwMode="auto">
          <a:xfrm>
            <a:off x="5620173" y="714375"/>
            <a:ext cx="6572249" cy="457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1200" b="1" smtClean="0">
                <a:solidFill>
                  <a:srgbClr val="0000FF"/>
                </a:solidFill>
                <a:latin typeface="Calibri" pitchFamily="34" charset="0"/>
              </a:rPr>
              <a:t>CERTAIN CHROMOSOMAL REGIONS</a:t>
            </a:r>
            <a:r>
              <a:rPr lang="en-US" altLang="it-IT" sz="1200" b="1" baseline="30000" smtClean="0">
                <a:solidFill>
                  <a:srgbClr val="0000FF"/>
                </a:solidFill>
                <a:latin typeface="Calibri" pitchFamily="34" charset="0"/>
              </a:rPr>
              <a:t> </a:t>
            </a:r>
            <a:r>
              <a:rPr lang="en-US" altLang="it-IT" sz="1200" b="1" smtClean="0">
                <a:solidFill>
                  <a:srgbClr val="0000FF"/>
                </a:solidFill>
                <a:latin typeface="Calibri" pitchFamily="34" charset="0"/>
              </a:rPr>
              <a:t>MAY BE </a:t>
            </a:r>
            <a:r>
              <a:rPr lang="en-US" altLang="it-IT" sz="1200" b="1" u="sng" smtClean="0">
                <a:solidFill>
                  <a:srgbClr val="0000FF"/>
                </a:solidFill>
                <a:latin typeface="Calibri" pitchFamily="34" charset="0"/>
              </a:rPr>
              <a:t>MORE PRONE TO HYPERMETHYLATION EVENTS</a:t>
            </a:r>
            <a:r>
              <a:rPr lang="en-US" altLang="it-IT" sz="1200" smtClean="0">
                <a:solidFill>
                  <a:prstClr val="black"/>
                </a:solidFill>
                <a:latin typeface="Calibri" pitchFamily="34" charset="0"/>
              </a:rPr>
              <a:t> THAN OTHERS…</a:t>
            </a:r>
            <a:endParaRPr lang="it-IT" altLang="it-IT" sz="1200" smtClean="0">
              <a:solidFill>
                <a:prstClr val="black"/>
              </a:solidFill>
              <a:latin typeface="Calibri" pitchFamily="34" charset="0"/>
            </a:endParaRPr>
          </a:p>
        </p:txBody>
      </p:sp>
      <p:cxnSp>
        <p:nvCxnSpPr>
          <p:cNvPr id="109573" name="Connettore 2 5"/>
          <p:cNvCxnSpPr>
            <a:cxnSpLocks noChangeShapeType="1"/>
            <a:stCxn id="109572" idx="1"/>
          </p:cNvCxnSpPr>
          <p:nvPr/>
        </p:nvCxnSpPr>
        <p:spPr bwMode="auto">
          <a:xfrm flipH="1">
            <a:off x="3238501" y="942979"/>
            <a:ext cx="2381251" cy="125413"/>
          </a:xfrm>
          <a:prstGeom prst="straightConnector1">
            <a:avLst/>
          </a:prstGeom>
          <a:noFill/>
          <a:ln w="28575" algn="ctr">
            <a:solidFill>
              <a:srgbClr val="0000FF"/>
            </a:solidFill>
            <a:round/>
            <a:headEnd/>
            <a:tailEnd type="arrow" w="med" len="med"/>
          </a:ln>
          <a:extLst>
            <a:ext uri="{909E8E84-426E-40DD-AFC4-6F175D3DCCD1}">
              <a14:hiddenFill xmlns:a14="http://schemas.microsoft.com/office/drawing/2010/main">
                <a:noFill/>
              </a14:hiddenFill>
            </a:ext>
          </a:extLst>
        </p:spPr>
      </p:cxnSp>
      <p:cxnSp>
        <p:nvCxnSpPr>
          <p:cNvPr id="8" name="Connettore 2 7"/>
          <p:cNvCxnSpPr/>
          <p:nvPr/>
        </p:nvCxnSpPr>
        <p:spPr>
          <a:xfrm rot="5400000">
            <a:off x="8751516" y="1440973"/>
            <a:ext cx="785813" cy="190500"/>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403189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000" y="0"/>
            <a:ext cx="1107165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083" name="Rettangolo 2"/>
          <p:cNvSpPr>
            <a:spLocks noChangeArrowheads="1"/>
          </p:cNvSpPr>
          <p:nvPr/>
        </p:nvSpPr>
        <p:spPr bwMode="auto">
          <a:xfrm>
            <a:off x="1" y="3863274"/>
            <a:ext cx="4351763" cy="2246769"/>
          </a:xfrm>
          <a:prstGeom prst="rect">
            <a:avLst/>
          </a:prstGeom>
          <a:solidFill>
            <a:srgbClr val="FFFF00"/>
          </a:solidFill>
          <a:ln w="57150">
            <a:solidFill>
              <a:srgbClr val="0000FF"/>
            </a:solidFill>
            <a:miter lim="800000"/>
            <a:headEnd/>
            <a:tailEnd/>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1400" b="1" u="sng" dirty="0" smtClean="0">
                <a:solidFill>
                  <a:srgbClr val="0000CC"/>
                </a:solidFill>
                <a:effectLst>
                  <a:outerShdw blurRad="38100" dist="38100" dir="2700000" algn="tl">
                    <a:srgbClr val="000000">
                      <a:alpha val="43137"/>
                    </a:srgbClr>
                  </a:outerShdw>
                </a:effectLst>
                <a:latin typeface="Calibri" pitchFamily="34" charset="0"/>
              </a:rPr>
              <a:t>MICRORNAS HAVE BEEN IMPLICATED IN THE </a:t>
            </a:r>
            <a:br>
              <a:rPr lang="en-US" altLang="it-IT" sz="1400" b="1" u="sng" dirty="0" smtClean="0">
                <a:solidFill>
                  <a:srgbClr val="0000CC"/>
                </a:solidFill>
                <a:effectLst>
                  <a:outerShdw blurRad="38100" dist="38100" dir="2700000" algn="tl">
                    <a:srgbClr val="000000">
                      <a:alpha val="43137"/>
                    </a:srgbClr>
                  </a:outerShdw>
                </a:effectLst>
                <a:latin typeface="Calibri" pitchFamily="34" charset="0"/>
              </a:rPr>
            </a:br>
            <a:r>
              <a:rPr lang="en-US" altLang="it-IT" sz="1400" b="1" u="sng" dirty="0" smtClean="0">
                <a:solidFill>
                  <a:srgbClr val="0000CC"/>
                </a:solidFill>
                <a:effectLst>
                  <a:outerShdw blurRad="38100" dist="38100" dir="2700000" algn="tl">
                    <a:srgbClr val="000000">
                      <a:alpha val="43137"/>
                    </a:srgbClr>
                  </a:outerShdw>
                </a:effectLst>
                <a:latin typeface="Calibri" pitchFamily="34" charset="0"/>
              </a:rPr>
              <a:t>CONTROL OF MANY FUNDAMENTAL CELLULAR </a:t>
            </a:r>
            <a:r>
              <a:rPr lang="en-US" altLang="it-IT" sz="1400" dirty="0" smtClean="0">
                <a:solidFill>
                  <a:prstClr val="black"/>
                </a:solidFill>
                <a:latin typeface="Calibri" pitchFamily="34" charset="0"/>
              </a:rPr>
              <a:t/>
            </a:r>
            <a:br>
              <a:rPr lang="en-US" altLang="it-IT" sz="1400" dirty="0" smtClean="0">
                <a:solidFill>
                  <a:prstClr val="black"/>
                </a:solidFill>
                <a:latin typeface="Calibri" pitchFamily="34" charset="0"/>
              </a:rPr>
            </a:br>
            <a:r>
              <a:rPr lang="en-US" altLang="it-IT" sz="1400" dirty="0" smtClean="0">
                <a:solidFill>
                  <a:prstClr val="black"/>
                </a:solidFill>
                <a:latin typeface="Calibri" pitchFamily="34" charset="0"/>
              </a:rPr>
              <a:t>AND PHYSIOLOGICAL PROCESSES SUCH AS </a:t>
            </a:r>
            <a:r>
              <a:rPr lang="en-US" altLang="it-IT" sz="1400" b="1" u="sng" dirty="0" smtClean="0">
                <a:solidFill>
                  <a:srgbClr val="0000FF"/>
                </a:solidFill>
                <a:effectLst>
                  <a:outerShdw blurRad="38100" dist="38100" dir="2700000" algn="tl">
                    <a:srgbClr val="000000">
                      <a:alpha val="43137"/>
                    </a:srgbClr>
                  </a:outerShdw>
                </a:effectLst>
                <a:latin typeface="Calibri" pitchFamily="34" charset="0"/>
              </a:rPr>
              <a:t>TISSUE DEVELOPMENT</a:t>
            </a:r>
            <a:r>
              <a:rPr lang="en-US" altLang="it-IT" sz="1400" b="1" dirty="0" smtClean="0">
                <a:solidFill>
                  <a:srgbClr val="0000FF"/>
                </a:solidFill>
                <a:effectLst>
                  <a:outerShdw blurRad="38100" dist="38100" dir="2700000" algn="tl">
                    <a:srgbClr val="000000">
                      <a:alpha val="43137"/>
                    </a:srgbClr>
                  </a:outerShdw>
                </a:effectLst>
                <a:latin typeface="Calibri" pitchFamily="34" charset="0"/>
              </a:rPr>
              <a:t>, </a:t>
            </a:r>
            <a:r>
              <a:rPr lang="en-US" altLang="it-IT" sz="1400" b="1" u="sng" dirty="0" smtClean="0">
                <a:solidFill>
                  <a:srgbClr val="0000FF"/>
                </a:solidFill>
                <a:effectLst>
                  <a:outerShdw blurRad="38100" dist="38100" dir="2700000" algn="tl">
                    <a:srgbClr val="000000">
                      <a:alpha val="43137"/>
                    </a:srgbClr>
                  </a:outerShdw>
                </a:effectLst>
                <a:latin typeface="Calibri" pitchFamily="34" charset="0"/>
              </a:rPr>
              <a:t>CELLULAR DIFFERENTIATION </a:t>
            </a:r>
            <a:r>
              <a:rPr lang="en-US" altLang="it-IT" sz="1400" u="sng" dirty="0" smtClean="0">
                <a:solidFill>
                  <a:srgbClr val="0000FF"/>
                </a:solidFill>
                <a:effectLst>
                  <a:outerShdw blurRad="38100" dist="38100" dir="2700000" algn="tl">
                    <a:srgbClr val="000000">
                      <a:alpha val="43137"/>
                    </a:srgbClr>
                  </a:outerShdw>
                </a:effectLst>
                <a:latin typeface="Calibri" pitchFamily="34" charset="0"/>
              </a:rPr>
              <a:t>AND</a:t>
            </a:r>
            <a:r>
              <a:rPr lang="en-US" altLang="it-IT" sz="1400" b="1" u="sng" dirty="0" smtClean="0">
                <a:solidFill>
                  <a:srgbClr val="0000FF"/>
                </a:solidFill>
                <a:effectLst>
                  <a:outerShdw blurRad="38100" dist="38100" dir="2700000" algn="tl">
                    <a:srgbClr val="000000">
                      <a:alpha val="43137"/>
                    </a:srgbClr>
                  </a:outerShdw>
                </a:effectLst>
                <a:latin typeface="Calibri" pitchFamily="34" charset="0"/>
              </a:rPr>
              <a:t> PROLIFERATION</a:t>
            </a:r>
            <a:r>
              <a:rPr lang="en-US" altLang="it-IT" sz="1400" b="1" dirty="0" smtClean="0">
                <a:solidFill>
                  <a:srgbClr val="0000FF"/>
                </a:solidFill>
                <a:effectLst>
                  <a:outerShdw blurRad="38100" dist="38100" dir="2700000" algn="tl">
                    <a:srgbClr val="000000">
                      <a:alpha val="43137"/>
                    </a:srgbClr>
                  </a:outerShdw>
                </a:effectLst>
                <a:latin typeface="Calibri" pitchFamily="34" charset="0"/>
              </a:rPr>
              <a:t>, </a:t>
            </a:r>
            <a:r>
              <a:rPr lang="en-US" altLang="it-IT" sz="1400" b="1" u="sng" dirty="0" smtClean="0">
                <a:solidFill>
                  <a:srgbClr val="0000FF"/>
                </a:solidFill>
                <a:effectLst>
                  <a:outerShdw blurRad="38100" dist="38100" dir="2700000" algn="tl">
                    <a:srgbClr val="000000">
                      <a:alpha val="43137"/>
                    </a:srgbClr>
                  </a:outerShdw>
                </a:effectLst>
                <a:latin typeface="Calibri" pitchFamily="34" charset="0"/>
              </a:rPr>
              <a:t>METABOLIC </a:t>
            </a:r>
            <a:r>
              <a:rPr lang="en-US" altLang="it-IT" sz="1400" u="sng" dirty="0" smtClean="0">
                <a:solidFill>
                  <a:srgbClr val="0000FF"/>
                </a:solidFill>
                <a:effectLst>
                  <a:outerShdw blurRad="38100" dist="38100" dir="2700000" algn="tl">
                    <a:srgbClr val="000000">
                      <a:alpha val="43137"/>
                    </a:srgbClr>
                  </a:outerShdw>
                </a:effectLst>
                <a:latin typeface="Calibri" pitchFamily="34" charset="0"/>
              </a:rPr>
              <a:t>AND</a:t>
            </a:r>
            <a:r>
              <a:rPr lang="en-US" altLang="it-IT" sz="1400" b="1" u="sng" dirty="0" smtClean="0">
                <a:solidFill>
                  <a:srgbClr val="0000FF"/>
                </a:solidFill>
                <a:effectLst>
                  <a:outerShdw blurRad="38100" dist="38100" dir="2700000" algn="tl">
                    <a:srgbClr val="000000">
                      <a:alpha val="43137"/>
                    </a:srgbClr>
                  </a:outerShdw>
                </a:effectLst>
                <a:latin typeface="Calibri" pitchFamily="34" charset="0"/>
              </a:rPr>
              <a:t> SIGNALLING PATHWAYS</a:t>
            </a:r>
            <a:r>
              <a:rPr lang="en-US" altLang="it-IT" sz="1400" b="1" dirty="0" smtClean="0">
                <a:solidFill>
                  <a:srgbClr val="0000FF"/>
                </a:solidFill>
                <a:effectLst>
                  <a:outerShdw blurRad="38100" dist="38100" dir="2700000" algn="tl">
                    <a:srgbClr val="000000">
                      <a:alpha val="43137"/>
                    </a:srgbClr>
                  </a:outerShdw>
                </a:effectLst>
                <a:latin typeface="Calibri" pitchFamily="34" charset="0"/>
              </a:rPr>
              <a:t>, </a:t>
            </a:r>
            <a:r>
              <a:rPr lang="en-US" altLang="it-IT" sz="1400" b="1" u="sng" dirty="0" smtClean="0">
                <a:solidFill>
                  <a:srgbClr val="0000FF"/>
                </a:solidFill>
                <a:effectLst>
                  <a:outerShdw blurRad="38100" dist="38100" dir="2700000" algn="tl">
                    <a:srgbClr val="000000">
                      <a:alpha val="43137"/>
                    </a:srgbClr>
                  </a:outerShdw>
                </a:effectLst>
                <a:latin typeface="Calibri" pitchFamily="34" charset="0"/>
              </a:rPr>
              <a:t>APOPTOSIS</a:t>
            </a:r>
            <a:r>
              <a:rPr lang="en-US" altLang="it-IT" sz="1400" b="1" dirty="0" smtClean="0">
                <a:solidFill>
                  <a:srgbClr val="0000FF"/>
                </a:solidFill>
                <a:effectLst>
                  <a:outerShdw blurRad="38100" dist="38100" dir="2700000" algn="tl">
                    <a:srgbClr val="000000">
                      <a:alpha val="43137"/>
                    </a:srgbClr>
                  </a:outerShdw>
                </a:effectLst>
                <a:latin typeface="Calibri" pitchFamily="34" charset="0"/>
              </a:rPr>
              <a:t> </a:t>
            </a:r>
            <a:r>
              <a:rPr lang="en-US" altLang="it-IT" sz="1400" dirty="0" smtClean="0">
                <a:solidFill>
                  <a:srgbClr val="0000FF"/>
                </a:solidFill>
                <a:effectLst>
                  <a:outerShdw blurRad="38100" dist="38100" dir="2700000" algn="tl">
                    <a:srgbClr val="000000">
                      <a:alpha val="43137"/>
                    </a:srgbClr>
                  </a:outerShdw>
                </a:effectLst>
                <a:latin typeface="Calibri" pitchFamily="34" charset="0"/>
              </a:rPr>
              <a:t>AND</a:t>
            </a:r>
            <a:r>
              <a:rPr lang="en-US" altLang="it-IT" sz="1400" b="1" dirty="0" smtClean="0">
                <a:solidFill>
                  <a:srgbClr val="0000FF"/>
                </a:solidFill>
                <a:effectLst>
                  <a:outerShdw blurRad="38100" dist="38100" dir="2700000" algn="tl">
                    <a:srgbClr val="000000">
                      <a:alpha val="43137"/>
                    </a:srgbClr>
                  </a:outerShdw>
                </a:effectLst>
                <a:latin typeface="Calibri" pitchFamily="34" charset="0"/>
              </a:rPr>
              <a:t> </a:t>
            </a:r>
            <a:r>
              <a:rPr lang="en-US" altLang="it-IT" sz="1400" b="1" u="sng" dirty="0" smtClean="0">
                <a:solidFill>
                  <a:srgbClr val="0000FF"/>
                </a:solidFill>
                <a:effectLst>
                  <a:outerShdw blurRad="38100" dist="38100" dir="2700000" algn="tl">
                    <a:srgbClr val="000000">
                      <a:alpha val="43137"/>
                    </a:srgbClr>
                  </a:outerShdw>
                </a:effectLst>
                <a:latin typeface="Calibri" pitchFamily="34" charset="0"/>
              </a:rPr>
              <a:t>STEM CELL MAINTENANCE</a:t>
            </a:r>
            <a:r>
              <a:rPr lang="en-US" altLang="it-IT" sz="1400" dirty="0" smtClean="0">
                <a:solidFill>
                  <a:prstClr val="black"/>
                </a:solidFill>
                <a:latin typeface="Calibri" pitchFamily="34" charset="0"/>
              </a:rPr>
              <a:t>. </a:t>
            </a:r>
          </a:p>
          <a:p>
            <a:pPr eaLnBrk="1" fontAlgn="base" hangingPunct="1">
              <a:spcBef>
                <a:spcPct val="0"/>
              </a:spcBef>
              <a:spcAft>
                <a:spcPct val="0"/>
              </a:spcAft>
            </a:pPr>
            <a:endParaRPr lang="en-US" altLang="it-IT" sz="1400" dirty="0" smtClean="0">
              <a:solidFill>
                <a:prstClr val="black"/>
              </a:solidFill>
              <a:latin typeface="Calibri" pitchFamily="34" charset="0"/>
            </a:endParaRPr>
          </a:p>
          <a:p>
            <a:pPr eaLnBrk="1" fontAlgn="base" hangingPunct="1">
              <a:spcBef>
                <a:spcPct val="0"/>
              </a:spcBef>
              <a:spcAft>
                <a:spcPct val="0"/>
              </a:spcAft>
            </a:pPr>
            <a:r>
              <a:rPr lang="en-US" altLang="it-IT" sz="1400" dirty="0" smtClean="0">
                <a:solidFill>
                  <a:prstClr val="black"/>
                </a:solidFill>
                <a:latin typeface="Calibri" pitchFamily="34" charset="0"/>
              </a:rPr>
              <a:t>MOUNTING EVIDENCE INDICATES THAT MICRORNAS PLAY A SIGNIFICANT ROLE IN </a:t>
            </a:r>
            <a:r>
              <a:rPr lang="en-US" altLang="it-IT" sz="1400" b="1" dirty="0" smtClean="0">
                <a:solidFill>
                  <a:prstClr val="black"/>
                </a:solidFill>
                <a:latin typeface="Calibri" pitchFamily="34" charset="0"/>
              </a:rPr>
              <a:t>CARCINOGENESIS </a:t>
            </a:r>
            <a:r>
              <a:rPr lang="en-US" altLang="it-IT" sz="1400" dirty="0" smtClean="0">
                <a:solidFill>
                  <a:prstClr val="black"/>
                </a:solidFill>
                <a:latin typeface="Calibri" pitchFamily="34" charset="0"/>
              </a:rPr>
              <a:t>ACTING EITHER AS </a:t>
            </a:r>
            <a:r>
              <a:rPr lang="en-US" altLang="it-IT" sz="1400" b="1" i="1" dirty="0" smtClean="0">
                <a:solidFill>
                  <a:prstClr val="black"/>
                </a:solidFill>
                <a:latin typeface="Calibri" pitchFamily="34" charset="0"/>
              </a:rPr>
              <a:t>ONCOGENES </a:t>
            </a:r>
            <a:r>
              <a:rPr lang="it-IT" altLang="it-IT" sz="1400" dirty="0" smtClean="0">
                <a:solidFill>
                  <a:prstClr val="black"/>
                </a:solidFill>
                <a:latin typeface="Calibri" pitchFamily="34" charset="0"/>
              </a:rPr>
              <a:t>OR </a:t>
            </a:r>
            <a:r>
              <a:rPr lang="it-IT" altLang="it-IT" sz="1400" b="1" i="1" dirty="0" smtClean="0">
                <a:solidFill>
                  <a:prstClr val="black"/>
                </a:solidFill>
                <a:latin typeface="Calibri" pitchFamily="34" charset="0"/>
              </a:rPr>
              <a:t>TUMOUR SUPPRESSORS</a:t>
            </a:r>
            <a:r>
              <a:rPr lang="it-IT" altLang="it-IT" sz="1400" dirty="0" smtClean="0">
                <a:solidFill>
                  <a:prstClr val="black"/>
                </a:solidFill>
                <a:latin typeface="Calibri" pitchFamily="34" charset="0"/>
              </a:rPr>
              <a:t>.</a:t>
            </a:r>
          </a:p>
        </p:txBody>
      </p:sp>
      <p:sp>
        <p:nvSpPr>
          <p:cNvPr id="2" name="Freccia in giù 1"/>
          <p:cNvSpPr/>
          <p:nvPr/>
        </p:nvSpPr>
        <p:spPr>
          <a:xfrm rot="2145212">
            <a:off x="4086629" y="3519980"/>
            <a:ext cx="325931" cy="685848"/>
          </a:xfrm>
          <a:prstGeom prst="downArrow">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90981021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1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7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22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23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25_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6.xml><?xml version="1.0" encoding="utf-8"?>
<a:theme xmlns:a="http://schemas.openxmlformats.org/drawingml/2006/main" name="24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8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2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6_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6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3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13_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3.xml><?xml version="1.0" encoding="utf-8"?>
<a:theme xmlns:a="http://schemas.openxmlformats.org/drawingml/2006/main" name="26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4.xml><?xml version="1.0" encoding="utf-8"?>
<a:theme xmlns:a="http://schemas.openxmlformats.org/drawingml/2006/main" name="14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5.xml><?xml version="1.0" encoding="utf-8"?>
<a:theme xmlns:a="http://schemas.openxmlformats.org/drawingml/2006/main" name="16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18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7.xml><?xml version="1.0" encoding="utf-8"?>
<a:theme xmlns:a="http://schemas.openxmlformats.org/drawingml/2006/main" name="27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8.xml><?xml version="1.0" encoding="utf-8"?>
<a:theme xmlns:a="http://schemas.openxmlformats.org/drawingml/2006/main" name="1_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19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28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1.xml><?xml version="1.0" encoding="utf-8"?>
<a:theme xmlns:a="http://schemas.openxmlformats.org/drawingml/2006/main" name="20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2.xml><?xml version="1.0" encoding="utf-8"?>
<a:theme xmlns:a="http://schemas.openxmlformats.org/drawingml/2006/main" name="21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3.xml><?xml version="1.0" encoding="utf-8"?>
<a:theme xmlns:a="http://schemas.openxmlformats.org/drawingml/2006/main" name="12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4.xml><?xml version="1.0" encoding="utf-8"?>
<a:theme xmlns:a="http://schemas.openxmlformats.org/drawingml/2006/main" name="3_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altLang="it-IT"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altLang="it-IT"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5.xml><?xml version="1.0" encoding="utf-8"?>
<a:theme xmlns:a="http://schemas.openxmlformats.org/drawingml/2006/main" name="29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6.xml><?xml version="1.0" encoding="utf-8"?>
<a:theme xmlns:a="http://schemas.openxmlformats.org/drawingml/2006/main" name="30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7.xml><?xml version="1.0" encoding="utf-8"?>
<a:theme xmlns:a="http://schemas.openxmlformats.org/drawingml/2006/main" name="31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8.xml><?xml version="1.0" encoding="utf-8"?>
<a:theme xmlns:a="http://schemas.openxmlformats.org/drawingml/2006/main" name="32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9.xml><?xml version="1.0" encoding="utf-8"?>
<a:theme xmlns:a="http://schemas.openxmlformats.org/drawingml/2006/main" name="33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0.xml><?xml version="1.0" encoding="utf-8"?>
<a:theme xmlns:a="http://schemas.openxmlformats.org/drawingml/2006/main" name="34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1.xml><?xml version="1.0" encoding="utf-8"?>
<a:theme xmlns:a="http://schemas.openxmlformats.org/drawingml/2006/main" name="35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2.xml><?xml version="1.0" encoding="utf-8"?>
<a:theme xmlns:a="http://schemas.openxmlformats.org/drawingml/2006/main" name="36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3.xml><?xml version="1.0" encoding="utf-8"?>
<a:theme xmlns:a="http://schemas.openxmlformats.org/drawingml/2006/main" name="37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4.xml><?xml version="1.0" encoding="utf-8"?>
<a:theme xmlns:a="http://schemas.openxmlformats.org/drawingml/2006/main" name="38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5.xml><?xml version="1.0" encoding="utf-8"?>
<a:theme xmlns:a="http://schemas.openxmlformats.org/drawingml/2006/main" name="39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6.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7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9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0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2_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altLang="it-IT"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altLang="it-IT"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15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1590</TotalTime>
  <Words>8630</Words>
  <Application>Microsoft Office PowerPoint</Application>
  <PresentationFormat>Personalizzato</PresentationFormat>
  <Paragraphs>880</Paragraphs>
  <Slides>153</Slides>
  <Notes>46</Notes>
  <HiddenSlides>0</HiddenSlides>
  <MMClips>0</MMClips>
  <ScaleCrop>false</ScaleCrop>
  <HeadingPairs>
    <vt:vector size="6" baseType="variant">
      <vt:variant>
        <vt:lpstr>Tema</vt:lpstr>
      </vt:variant>
      <vt:variant>
        <vt:i4>45</vt:i4>
      </vt:variant>
      <vt:variant>
        <vt:lpstr>Server OLE incorporati</vt:lpstr>
      </vt:variant>
      <vt:variant>
        <vt:i4>5</vt:i4>
      </vt:variant>
      <vt:variant>
        <vt:lpstr>Titoli diapositive</vt:lpstr>
      </vt:variant>
      <vt:variant>
        <vt:i4>153</vt:i4>
      </vt:variant>
    </vt:vector>
  </HeadingPairs>
  <TitlesOfParts>
    <vt:vector size="203" baseType="lpstr">
      <vt:lpstr>Tema di Office</vt:lpstr>
      <vt:lpstr>4_Tema di Office</vt:lpstr>
      <vt:lpstr>Struttura predefinita</vt:lpstr>
      <vt:lpstr>5_Tema di Office</vt:lpstr>
      <vt:lpstr>7_Tema di Office</vt:lpstr>
      <vt:lpstr>9_Tema di Office</vt:lpstr>
      <vt:lpstr>10_Tema di Office</vt:lpstr>
      <vt:lpstr>2_Struttura predefinita</vt:lpstr>
      <vt:lpstr>15_Tema di Office</vt:lpstr>
      <vt:lpstr>1_Tema di Office</vt:lpstr>
      <vt:lpstr>11_Tema di Office</vt:lpstr>
      <vt:lpstr>17_Tema di Office</vt:lpstr>
      <vt:lpstr>22_Tema di Office</vt:lpstr>
      <vt:lpstr>23_Tema di Office</vt:lpstr>
      <vt:lpstr>25_Tema di Office</vt:lpstr>
      <vt:lpstr>24_Tema di Office</vt:lpstr>
      <vt:lpstr>8_Tema di Office</vt:lpstr>
      <vt:lpstr>2_Tema di Office</vt:lpstr>
      <vt:lpstr>6_Struttura predefinita</vt:lpstr>
      <vt:lpstr>6_Tema di Office</vt:lpstr>
      <vt:lpstr>3_Tema di Office</vt:lpstr>
      <vt:lpstr>13_Tema di Office</vt:lpstr>
      <vt:lpstr>26_Tema di Office</vt:lpstr>
      <vt:lpstr>14_Tema di Office</vt:lpstr>
      <vt:lpstr>16_Tema di Office</vt:lpstr>
      <vt:lpstr>18_Tema di Office</vt:lpstr>
      <vt:lpstr>27_Tema di Office</vt:lpstr>
      <vt:lpstr>1_Struttura predefinita</vt:lpstr>
      <vt:lpstr>19_Tema di Office</vt:lpstr>
      <vt:lpstr>28_Tema di Office</vt:lpstr>
      <vt:lpstr>20_Tema di Office</vt:lpstr>
      <vt:lpstr>21_Tema di Office</vt:lpstr>
      <vt:lpstr>12_Tema di Office</vt:lpstr>
      <vt:lpstr>3_Struttura predefinita</vt:lpstr>
      <vt:lpstr>29_Tema di Office</vt:lpstr>
      <vt:lpstr>30_Tema di Office</vt:lpstr>
      <vt:lpstr>31_Tema di Office</vt:lpstr>
      <vt:lpstr>32_Tema di Office</vt:lpstr>
      <vt:lpstr>33_Tema di Office</vt:lpstr>
      <vt:lpstr>34_Tema di Office</vt:lpstr>
      <vt:lpstr>35_Tema di Office</vt:lpstr>
      <vt:lpstr>36_Tema di Office</vt:lpstr>
      <vt:lpstr>37_Tema di Office</vt:lpstr>
      <vt:lpstr>38_Tema di Office</vt:lpstr>
      <vt:lpstr>39_Tema di Office</vt:lpstr>
      <vt:lpstr>Graphique</vt:lpstr>
      <vt:lpstr>Grafico di Microsoft Graph</vt:lpstr>
      <vt:lpstr>Grafico</vt:lpstr>
      <vt:lpstr>Fotografia di Photo Editor</vt:lpstr>
      <vt:lpstr>Grafico di Microsoft Excel</vt:lpstr>
      <vt:lpstr>Notes on the epigenetic (transplacental and transgenerational) origins of  childhood cancer</vt:lpstr>
      <vt:lpstr>Presentazione standard di PowerPoint</vt:lpstr>
      <vt:lpstr>Presentazione standard di PowerPoint</vt:lpstr>
      <vt:lpstr>Cancer continuous increase</vt:lpstr>
      <vt:lpstr>Presentazione standard di PowerPoint</vt:lpstr>
      <vt:lpstr>(2) Children cancer increase</vt:lpstr>
      <vt:lpstr>TEN LEADING CAUSES OF DEATH  (Children aged under 15 years) U.S. 2006</vt:lpstr>
      <vt:lpstr>Presentazione standard di PowerPoint</vt:lpstr>
      <vt:lpstr>CA incidence in childhood and adolescence IN EUROPE ( 1970-1999)</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We are currently facing a paradigm shift in biomedicine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Everyday levels matter</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The great lesson of teratocarcinoma  and the stem cell theory of cancer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REMARK</vt:lpstr>
      <vt:lpstr>The dynamic (epi)-genome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I.Fairlie  Commentary: childhood cancer near nuclear power stations. Environmental Health 2009;8:43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 10 21 Cagliari Cancer</dc:title>
  <dc:creator>Ernesto</dc:creator>
  <cp:lastModifiedBy>utente</cp:lastModifiedBy>
  <cp:revision>70</cp:revision>
  <dcterms:created xsi:type="dcterms:W3CDTF">2016-10-11T20:27:00Z</dcterms:created>
  <dcterms:modified xsi:type="dcterms:W3CDTF">2019-03-25T12:23:03Z</dcterms:modified>
</cp:coreProperties>
</file>