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Masters/slideMaster6.xml" ContentType="application/vnd.openxmlformats-officedocument.presentationml.slideMaster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63" r:id="rId3"/>
    <p:sldMasterId id="2147483666" r:id="rId4"/>
    <p:sldMasterId id="2147483669" r:id="rId5"/>
    <p:sldMasterId id="2147483672" r:id="rId6"/>
  </p:sldMasterIdLst>
  <p:notesMasterIdLst>
    <p:notesMasterId r:id="rId32"/>
  </p:notesMasterIdLst>
  <p:sldIdLst>
    <p:sldId id="256" r:id="rId7"/>
    <p:sldId id="268" r:id="rId8"/>
    <p:sldId id="269" r:id="rId9"/>
    <p:sldId id="270" r:id="rId10"/>
    <p:sldId id="271" r:id="rId11"/>
    <p:sldId id="272" r:id="rId12"/>
    <p:sldId id="264" r:id="rId13"/>
    <p:sldId id="257" r:id="rId14"/>
    <p:sldId id="267" r:id="rId15"/>
    <p:sldId id="262" r:id="rId16"/>
    <p:sldId id="263" r:id="rId17"/>
    <p:sldId id="273" r:id="rId18"/>
    <p:sldId id="274" r:id="rId19"/>
    <p:sldId id="265" r:id="rId20"/>
    <p:sldId id="277" r:id="rId21"/>
    <p:sldId id="276" r:id="rId22"/>
    <p:sldId id="275" r:id="rId23"/>
    <p:sldId id="266" r:id="rId24"/>
    <p:sldId id="284" r:id="rId25"/>
    <p:sldId id="285" r:id="rId26"/>
    <p:sldId id="279" r:id="rId27"/>
    <p:sldId id="286" r:id="rId28"/>
    <p:sldId id="281" r:id="rId29"/>
    <p:sldId id="282" r:id="rId30"/>
    <p:sldId id="283" r:id="rId31"/>
  </p:sldIdLst>
  <p:sldSz cx="9144000" cy="5143500" type="screen16x9"/>
  <p:notesSz cx="6858000" cy="9144000"/>
  <p:defaultTextStyle>
    <a:defPPr>
      <a:defRPr lang="it-IT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10" d="100"/>
          <a:sy n="110" d="100"/>
        </p:scale>
        <p:origin x="-216" y="24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ferraris\AppData\Local\Temp\report_datiSinteticiAziende_29-01-2019.xls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fferraris\AppData\Local\Temp\report_datiSinteticiAziende_29-01-2019-2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aslbi-fs01.asl12.piemonte.it\fferraris$\!!Documenti\!!Desktop\Attivit&#224;%202019\Copia%20di%20report%20addetti%20comparto.xls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\\aslbi-fs01.asl12.piemonte.it\fferraris$\!!Documenti\!!Desktop\Attivit&#224;%202019\Copia%20di%20report%20addetti%20comparto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Cartel1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Cartel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title>
      <c:layout/>
    </c:title>
    <c:plotArea>
      <c:layout/>
      <c:lineChart>
        <c:grouping val="standard"/>
        <c:ser>
          <c:idx val="0"/>
          <c:order val="0"/>
          <c:tx>
            <c:strRef>
              <c:f>Foglio1!$A$2</c:f>
              <c:strCache>
                <c:ptCount val="1"/>
                <c:pt idx="0">
                  <c:v>Numero Pat</c:v>
                </c:pt>
              </c:strCache>
            </c:strRef>
          </c:tx>
          <c:marker>
            <c:symbol val="none"/>
          </c:marker>
          <c:cat>
            <c:strRef>
              <c:f>Foglio1!$B$1:$J$1</c:f>
              <c:strCache>
                <c:ptCount val="9"/>
                <c:pt idx="0">
                  <c:v>2000</c:v>
                </c:pt>
                <c:pt idx="1">
                  <c:v>2002</c:v>
                </c:pt>
                <c:pt idx="2">
                  <c:v>2004</c:v>
                </c:pt>
                <c:pt idx="3">
                  <c:v>2006</c:v>
                </c:pt>
                <c:pt idx="4">
                  <c:v>2008</c:v>
                </c:pt>
                <c:pt idx="5">
                  <c:v>2010</c:v>
                </c:pt>
                <c:pt idx="6">
                  <c:v>2012</c:v>
                </c:pt>
                <c:pt idx="7">
                  <c:v>2014</c:v>
                </c:pt>
                <c:pt idx="8">
                  <c:v>2016</c:v>
                </c:pt>
              </c:strCache>
            </c:strRef>
          </c:cat>
          <c:val>
            <c:numRef>
              <c:f>Foglio1!$B$2:$J$2</c:f>
              <c:numCache>
                <c:formatCode>#,##0</c:formatCode>
                <c:ptCount val="9"/>
                <c:pt idx="0">
                  <c:v>14084</c:v>
                </c:pt>
                <c:pt idx="1">
                  <c:v>14530</c:v>
                </c:pt>
                <c:pt idx="2">
                  <c:v>14386</c:v>
                </c:pt>
                <c:pt idx="3">
                  <c:v>14279</c:v>
                </c:pt>
                <c:pt idx="4">
                  <c:v>14366</c:v>
                </c:pt>
                <c:pt idx="5">
                  <c:v>13692</c:v>
                </c:pt>
                <c:pt idx="6">
                  <c:v>13453</c:v>
                </c:pt>
                <c:pt idx="7">
                  <c:v>12858</c:v>
                </c:pt>
                <c:pt idx="8">
                  <c:v>12703</c:v>
                </c:pt>
              </c:numCache>
            </c:numRef>
          </c:val>
        </c:ser>
        <c:dLbls/>
        <c:marker val="1"/>
        <c:axId val="67447424"/>
        <c:axId val="67837312"/>
      </c:lineChart>
      <c:catAx>
        <c:axId val="67447424"/>
        <c:scaling>
          <c:orientation val="minMax"/>
        </c:scaling>
        <c:axPos val="b"/>
        <c:numFmt formatCode="General" sourceLinked="0"/>
        <c:tickLblPos val="nextTo"/>
        <c:crossAx val="67837312"/>
        <c:crosses val="autoZero"/>
        <c:auto val="1"/>
        <c:lblAlgn val="ctr"/>
        <c:lblOffset val="100"/>
      </c:catAx>
      <c:valAx>
        <c:axId val="67837312"/>
        <c:scaling>
          <c:orientation val="minMax"/>
        </c:scaling>
        <c:axPos val="l"/>
        <c:majorGridlines/>
        <c:numFmt formatCode="#,##0" sourceLinked="1"/>
        <c:tickLblPos val="nextTo"/>
        <c:crossAx val="67447424"/>
        <c:crosses val="autoZero"/>
        <c:crossBetween val="between"/>
      </c:valAx>
      <c:spPr>
        <a:ln cmpd="sng"/>
      </c:spPr>
    </c:plotArea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title>
      <c:layout/>
    </c:title>
    <c:plotArea>
      <c:layout/>
      <c:lineChart>
        <c:grouping val="standard"/>
        <c:ser>
          <c:idx val="1"/>
          <c:order val="0"/>
          <c:tx>
            <c:strRef>
              <c:f>Foglio1!$A$2</c:f>
              <c:strCache>
                <c:ptCount val="1"/>
                <c:pt idx="0">
                  <c:v> Industria Tessile</c:v>
                </c:pt>
              </c:strCache>
            </c:strRef>
          </c:tx>
          <c:marker>
            <c:symbol val="none"/>
          </c:marker>
          <c:cat>
            <c:numRef>
              <c:f>Foglio1!$B$1:$J$1</c:f>
              <c:numCache>
                <c:formatCode>General</c:formatCode>
                <c:ptCount val="9"/>
                <c:pt idx="0">
                  <c:v>2000</c:v>
                </c:pt>
                <c:pt idx="1">
                  <c:v>2002</c:v>
                </c:pt>
                <c:pt idx="2">
                  <c:v>2004</c:v>
                </c:pt>
                <c:pt idx="3">
                  <c:v>2006</c:v>
                </c:pt>
                <c:pt idx="4">
                  <c:v>2008</c:v>
                </c:pt>
                <c:pt idx="5">
                  <c:v>2010</c:v>
                </c:pt>
                <c:pt idx="6">
                  <c:v>2012</c:v>
                </c:pt>
                <c:pt idx="7">
                  <c:v>2014</c:v>
                </c:pt>
                <c:pt idx="8">
                  <c:v>2016</c:v>
                </c:pt>
              </c:numCache>
            </c:numRef>
          </c:cat>
          <c:val>
            <c:numRef>
              <c:f>Foglio1!$B$2:$J$2</c:f>
              <c:numCache>
                <c:formatCode>#,##0</c:formatCode>
                <c:ptCount val="9"/>
                <c:pt idx="0">
                  <c:v>1188</c:v>
                </c:pt>
                <c:pt idx="1">
                  <c:v>1132</c:v>
                </c:pt>
                <c:pt idx="2">
                  <c:v>1021</c:v>
                </c:pt>
                <c:pt idx="3">
                  <c:v>941</c:v>
                </c:pt>
                <c:pt idx="4">
                  <c:v>888</c:v>
                </c:pt>
                <c:pt idx="5">
                  <c:v>781</c:v>
                </c:pt>
                <c:pt idx="6">
                  <c:v>720</c:v>
                </c:pt>
                <c:pt idx="7">
                  <c:v>680</c:v>
                </c:pt>
                <c:pt idx="8">
                  <c:v>639</c:v>
                </c:pt>
              </c:numCache>
            </c:numRef>
          </c:val>
        </c:ser>
        <c:dLbls/>
        <c:marker val="1"/>
        <c:axId val="68834816"/>
        <c:axId val="68836352"/>
      </c:lineChart>
      <c:catAx>
        <c:axId val="68834816"/>
        <c:scaling>
          <c:orientation val="minMax"/>
        </c:scaling>
        <c:axPos val="b"/>
        <c:numFmt formatCode="General" sourceLinked="1"/>
        <c:majorTickMark val="none"/>
        <c:tickLblPos val="nextTo"/>
        <c:crossAx val="68836352"/>
        <c:crosses val="autoZero"/>
        <c:auto val="1"/>
        <c:lblAlgn val="ctr"/>
        <c:lblOffset val="100"/>
      </c:catAx>
      <c:valAx>
        <c:axId val="68836352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it-IT"/>
                  <a:t>N. Aziende</a:t>
                </a:r>
              </a:p>
            </c:rich>
          </c:tx>
          <c:layout/>
        </c:title>
        <c:numFmt formatCode="#,##0" sourceLinked="1"/>
        <c:majorTickMark val="none"/>
        <c:tickLblPos val="nextTo"/>
        <c:crossAx val="68834816"/>
        <c:crosses val="autoZero"/>
        <c:crossBetween val="between"/>
      </c:valAx>
    </c:plotArea>
    <c:plotVisOnly val="1"/>
    <c:dispBlanksAs val="gap"/>
  </c:chart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4"/>
  <c:chart>
    <c:autoTitleDeleted val="1"/>
    <c:plotArea>
      <c:layout/>
      <c:lineChart>
        <c:grouping val="standard"/>
        <c:ser>
          <c:idx val="0"/>
          <c:order val="0"/>
          <c:tx>
            <c:strRef>
              <c:f>Foglio1!$A$4</c:f>
              <c:strCache>
                <c:ptCount val="1"/>
                <c:pt idx="0">
                  <c:v>Totali</c:v>
                </c:pt>
              </c:strCache>
            </c:strRef>
          </c:tx>
          <c:marker>
            <c:symbol val="none"/>
          </c:marker>
          <c:cat>
            <c:numRef>
              <c:f>Foglio1!$B$1:$J$1</c:f>
              <c:numCache>
                <c:formatCode>General</c:formatCode>
                <c:ptCount val="9"/>
                <c:pt idx="0">
                  <c:v>2000</c:v>
                </c:pt>
                <c:pt idx="1">
                  <c:v>2002</c:v>
                </c:pt>
                <c:pt idx="2">
                  <c:v>2004</c:v>
                </c:pt>
                <c:pt idx="3">
                  <c:v>2006</c:v>
                </c:pt>
                <c:pt idx="4">
                  <c:v>2008</c:v>
                </c:pt>
                <c:pt idx="5">
                  <c:v>2010</c:v>
                </c:pt>
                <c:pt idx="6">
                  <c:v>2012</c:v>
                </c:pt>
                <c:pt idx="7">
                  <c:v>2014</c:v>
                </c:pt>
                <c:pt idx="8">
                  <c:v>2016</c:v>
                </c:pt>
              </c:numCache>
            </c:numRef>
          </c:cat>
          <c:val>
            <c:numRef>
              <c:f>Foglio1!$B$4:$J$4</c:f>
              <c:numCache>
                <c:formatCode>#,##0.#</c:formatCode>
                <c:ptCount val="9"/>
                <c:pt idx="0">
                  <c:v>66639.100000000006</c:v>
                </c:pt>
                <c:pt idx="1">
                  <c:v>68699.100000000006</c:v>
                </c:pt>
                <c:pt idx="2">
                  <c:v>66217.2</c:v>
                </c:pt>
                <c:pt idx="3">
                  <c:v>60242.8</c:v>
                </c:pt>
                <c:pt idx="4">
                  <c:v>62694.9</c:v>
                </c:pt>
                <c:pt idx="5">
                  <c:v>53355.199999999997</c:v>
                </c:pt>
                <c:pt idx="6">
                  <c:v>51897.2</c:v>
                </c:pt>
                <c:pt idx="7">
                  <c:v>51194.5</c:v>
                </c:pt>
                <c:pt idx="8">
                  <c:v>52785.3</c:v>
                </c:pt>
              </c:numCache>
            </c:numRef>
          </c:val>
        </c:ser>
        <c:dLbls/>
        <c:dropLines/>
        <c:marker val="1"/>
        <c:axId val="69734784"/>
        <c:axId val="69736704"/>
      </c:lineChart>
      <c:catAx>
        <c:axId val="6973478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it-IT"/>
                  <a:t>anno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69736704"/>
        <c:crosses val="autoZero"/>
        <c:auto val="1"/>
        <c:lblAlgn val="ctr"/>
        <c:lblOffset val="100"/>
      </c:catAx>
      <c:valAx>
        <c:axId val="6973670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it-IT"/>
                  <a:t>addetti  totali</a:t>
                </a:r>
              </a:p>
            </c:rich>
          </c:tx>
          <c:layout/>
        </c:title>
        <c:numFmt formatCode="#,##0.#" sourceLinked="1"/>
        <c:tickLblPos val="nextTo"/>
        <c:crossAx val="69734784"/>
        <c:crosses val="autoZero"/>
        <c:crossBetween val="between"/>
      </c:valAx>
    </c:plotArea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>
        <c:manualLayout>
          <c:layoutTarget val="inner"/>
          <c:xMode val="edge"/>
          <c:yMode val="edge"/>
          <c:x val="0.20614610642107617"/>
          <c:y val="7.5497958588509759E-2"/>
          <c:w val="0.61816165447706384"/>
          <c:h val="0.76949803149606422"/>
        </c:manualLayout>
      </c:layout>
      <c:lineChart>
        <c:grouping val="standard"/>
        <c:ser>
          <c:idx val="1"/>
          <c:order val="0"/>
          <c:tx>
            <c:strRef>
              <c:f>Foglio1!$A$2</c:f>
              <c:strCache>
                <c:ptCount val="1"/>
                <c:pt idx="0">
                  <c:v>tessile </c:v>
                </c:pt>
              </c:strCache>
            </c:strRef>
          </c:tx>
          <c:marker>
            <c:symbol val="none"/>
          </c:marker>
          <c:cat>
            <c:numRef>
              <c:f>Foglio1!$B$1:$J$1</c:f>
              <c:numCache>
                <c:formatCode>General</c:formatCode>
                <c:ptCount val="9"/>
                <c:pt idx="0">
                  <c:v>2000</c:v>
                </c:pt>
                <c:pt idx="1">
                  <c:v>2002</c:v>
                </c:pt>
                <c:pt idx="2">
                  <c:v>2004</c:v>
                </c:pt>
                <c:pt idx="3">
                  <c:v>2006</c:v>
                </c:pt>
                <c:pt idx="4">
                  <c:v>2008</c:v>
                </c:pt>
                <c:pt idx="5">
                  <c:v>2010</c:v>
                </c:pt>
                <c:pt idx="6">
                  <c:v>2012</c:v>
                </c:pt>
                <c:pt idx="7">
                  <c:v>2014</c:v>
                </c:pt>
                <c:pt idx="8">
                  <c:v>2016</c:v>
                </c:pt>
              </c:numCache>
            </c:numRef>
          </c:cat>
          <c:val>
            <c:numRef>
              <c:f>Foglio1!$B$2:$J$2</c:f>
              <c:numCache>
                <c:formatCode>#,##0.#</c:formatCode>
                <c:ptCount val="9"/>
                <c:pt idx="0">
                  <c:v>20422.3</c:v>
                </c:pt>
                <c:pt idx="1">
                  <c:v>18474.599999999955</c:v>
                </c:pt>
                <c:pt idx="2">
                  <c:v>15099.2</c:v>
                </c:pt>
                <c:pt idx="3">
                  <c:v>13842.5</c:v>
                </c:pt>
                <c:pt idx="4">
                  <c:v>12545.8</c:v>
                </c:pt>
                <c:pt idx="5">
                  <c:v>10270.6</c:v>
                </c:pt>
                <c:pt idx="6">
                  <c:v>9432.2000000000007</c:v>
                </c:pt>
                <c:pt idx="7">
                  <c:v>9620.6</c:v>
                </c:pt>
                <c:pt idx="8">
                  <c:v>9334.2000000000007</c:v>
                </c:pt>
              </c:numCache>
            </c:numRef>
          </c:val>
        </c:ser>
        <c:ser>
          <c:idx val="2"/>
          <c:order val="1"/>
          <c:tx>
            <c:strRef>
              <c:f>Foglio1!$A$3</c:f>
              <c:strCache>
                <c:ptCount val="1"/>
                <c:pt idx="0">
                  <c:v>metalm.</c:v>
                </c:pt>
              </c:strCache>
            </c:strRef>
          </c:tx>
          <c:marker>
            <c:symbol val="none"/>
          </c:marker>
          <c:cat>
            <c:numRef>
              <c:f>Foglio1!$B$1:$J$1</c:f>
              <c:numCache>
                <c:formatCode>General</c:formatCode>
                <c:ptCount val="9"/>
                <c:pt idx="0">
                  <c:v>2000</c:v>
                </c:pt>
                <c:pt idx="1">
                  <c:v>2002</c:v>
                </c:pt>
                <c:pt idx="2">
                  <c:v>2004</c:v>
                </c:pt>
                <c:pt idx="3">
                  <c:v>2006</c:v>
                </c:pt>
                <c:pt idx="4">
                  <c:v>2008</c:v>
                </c:pt>
                <c:pt idx="5">
                  <c:v>2010</c:v>
                </c:pt>
                <c:pt idx="6">
                  <c:v>2012</c:v>
                </c:pt>
                <c:pt idx="7">
                  <c:v>2014</c:v>
                </c:pt>
                <c:pt idx="8">
                  <c:v>2016</c:v>
                </c:pt>
              </c:numCache>
            </c:numRef>
          </c:cat>
          <c:val>
            <c:numRef>
              <c:f>Foglio1!$B$3:$J$3</c:f>
              <c:numCache>
                <c:formatCode>#,##0.#</c:formatCode>
                <c:ptCount val="9"/>
                <c:pt idx="0">
                  <c:v>4373.8</c:v>
                </c:pt>
                <c:pt idx="1">
                  <c:v>4301.5</c:v>
                </c:pt>
                <c:pt idx="2">
                  <c:v>4079.6</c:v>
                </c:pt>
                <c:pt idx="3">
                  <c:v>3716</c:v>
                </c:pt>
                <c:pt idx="4">
                  <c:v>3926.5</c:v>
                </c:pt>
                <c:pt idx="5">
                  <c:v>3331.6</c:v>
                </c:pt>
                <c:pt idx="6">
                  <c:v>3543.7</c:v>
                </c:pt>
                <c:pt idx="7">
                  <c:v>3379.1</c:v>
                </c:pt>
                <c:pt idx="8">
                  <c:v>3663.3</c:v>
                </c:pt>
              </c:numCache>
            </c:numRef>
          </c:val>
        </c:ser>
        <c:dLbls/>
        <c:dropLines/>
        <c:marker val="1"/>
        <c:axId val="69784320"/>
        <c:axId val="69785856"/>
      </c:lineChart>
      <c:catAx>
        <c:axId val="69784320"/>
        <c:scaling>
          <c:orientation val="minMax"/>
        </c:scaling>
        <c:axPos val="b"/>
        <c:numFmt formatCode="General" sourceLinked="1"/>
        <c:majorTickMark val="none"/>
        <c:tickLblPos val="nextTo"/>
        <c:crossAx val="69785856"/>
        <c:crosses val="autoZero"/>
        <c:auto val="1"/>
        <c:lblAlgn val="ctr"/>
        <c:lblOffset val="100"/>
      </c:catAx>
      <c:valAx>
        <c:axId val="69785856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it-IT"/>
                  <a:t>Addetti</a:t>
                </a:r>
                <a:r>
                  <a:rPr lang="it-IT" baseline="0"/>
                  <a:t> </a:t>
                </a:r>
                <a:endParaRPr lang="it-IT"/>
              </a:p>
            </c:rich>
          </c:tx>
          <c:layout/>
        </c:title>
        <c:numFmt formatCode="#,##0.#" sourceLinked="1"/>
        <c:tickLblPos val="nextTo"/>
        <c:crossAx val="69784320"/>
        <c:crosses val="autoZero"/>
        <c:crossBetween val="between"/>
      </c:valAx>
    </c:plotArea>
    <c:legend>
      <c:legendPos val="r"/>
      <c:legendEntry>
        <c:idx val="1"/>
        <c:delete val="1"/>
      </c:legendEntry>
      <c:layout/>
      <c:txPr>
        <a:bodyPr/>
        <a:lstStyle/>
        <a:p>
          <a:pPr>
            <a:defRPr sz="1200"/>
          </a:pPr>
          <a:endParaRPr lang="it-IT"/>
        </a:p>
      </c:txPr>
    </c:legend>
    <c:plotVisOnly val="1"/>
    <c:dispBlanksAs val="gap"/>
  </c:chart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M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Foglio1!$A$2:$A$5</c:f>
              <c:strCache>
                <c:ptCount val="4"/>
                <c:pt idx="0">
                  <c:v>Tumori</c:v>
                </c:pt>
                <c:pt idx="1">
                  <c:v>Ipoacusia</c:v>
                </c:pt>
                <c:pt idx="2">
                  <c:v>App. Resp.</c:v>
                </c:pt>
                <c:pt idx="3">
                  <c:v>Dist. Psich.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2439</c:v>
                </c:pt>
                <c:pt idx="1">
                  <c:v>4436</c:v>
                </c:pt>
                <c:pt idx="2">
                  <c:v>2743</c:v>
                </c:pt>
                <c:pt idx="3">
                  <c:v>239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F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Foglio1!$A$2:$A$5</c:f>
              <c:strCache>
                <c:ptCount val="4"/>
                <c:pt idx="0">
                  <c:v>Tumori</c:v>
                </c:pt>
                <c:pt idx="1">
                  <c:v>Ipoacusia</c:v>
                </c:pt>
                <c:pt idx="2">
                  <c:v>App. Resp.</c:v>
                </c:pt>
                <c:pt idx="3">
                  <c:v>Dist. Psich.</c:v>
                </c:pt>
              </c:strCache>
            </c:strRef>
          </c:cat>
          <c:val>
            <c:numRef>
              <c:f>Foglio1!$C$2:$C$5</c:f>
              <c:numCache>
                <c:formatCode>General</c:formatCode>
                <c:ptCount val="4"/>
                <c:pt idx="0">
                  <c:v>247</c:v>
                </c:pt>
                <c:pt idx="1">
                  <c:v>134</c:v>
                </c:pt>
                <c:pt idx="2">
                  <c:v>301</c:v>
                </c:pt>
                <c:pt idx="3">
                  <c:v>265</c:v>
                </c:pt>
              </c:numCache>
            </c:numRef>
          </c:val>
        </c:ser>
        <c:dLbls>
          <c:showVal val="1"/>
        </c:dLbls>
        <c:gapWidth val="75"/>
        <c:axId val="69809664"/>
        <c:axId val="69832704"/>
      </c:barChart>
      <c:catAx>
        <c:axId val="69809664"/>
        <c:scaling>
          <c:orientation val="minMax"/>
        </c:scaling>
        <c:axPos val="b"/>
        <c:numFmt formatCode="General" sourceLinked="0"/>
        <c:majorTickMark val="none"/>
        <c:tickLblPos val="nextTo"/>
        <c:crossAx val="69832704"/>
        <c:crosses val="autoZero"/>
        <c:auto val="1"/>
        <c:lblAlgn val="ctr"/>
        <c:lblOffset val="100"/>
      </c:catAx>
      <c:valAx>
        <c:axId val="69832704"/>
        <c:scaling>
          <c:orientation val="minMax"/>
        </c:scaling>
        <c:axPos val="l"/>
        <c:numFmt formatCode="General" sourceLinked="1"/>
        <c:majorTickMark val="none"/>
        <c:tickLblPos val="nextTo"/>
        <c:crossAx val="69809664"/>
        <c:crosses val="autoZero"/>
        <c:crossBetween val="between"/>
      </c:valAx>
    </c:plotArea>
    <c:legend>
      <c:legendPos val="b"/>
      <c:layout/>
    </c:legend>
    <c:plotVisOnly val="1"/>
    <c:dispBlanksAs val="gap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>
        <c:manualLayout>
          <c:layoutTarget val="inner"/>
          <c:xMode val="edge"/>
          <c:yMode val="edge"/>
          <c:x val="0.28277557710695272"/>
          <c:y val="0.12854700166325519"/>
          <c:w val="0.71722444691205012"/>
          <c:h val="0.6800647791366502"/>
        </c:manualLayout>
      </c:layout>
      <c:barChart>
        <c:barDir val="col"/>
        <c:grouping val="clustered"/>
        <c:ser>
          <c:idx val="0"/>
          <c:order val="0"/>
          <c:tx>
            <c:strRef>
              <c:f>Foglio1!$B$6</c:f>
              <c:strCache>
                <c:ptCount val="1"/>
                <c:pt idx="0">
                  <c:v>M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Foglio1!$A$7</c:f>
              <c:strCache>
                <c:ptCount val="1"/>
                <c:pt idx="0">
                  <c:v>Musch. Schel.</c:v>
                </c:pt>
              </c:strCache>
            </c:strRef>
          </c:cat>
          <c:val>
            <c:numRef>
              <c:f>Foglio1!$B$7</c:f>
              <c:numCache>
                <c:formatCode>General</c:formatCode>
                <c:ptCount val="1"/>
                <c:pt idx="0">
                  <c:v>26279</c:v>
                </c:pt>
              </c:numCache>
            </c:numRef>
          </c:val>
        </c:ser>
        <c:ser>
          <c:idx val="1"/>
          <c:order val="1"/>
          <c:tx>
            <c:strRef>
              <c:f>Foglio1!$C$6</c:f>
              <c:strCache>
                <c:ptCount val="1"/>
                <c:pt idx="0">
                  <c:v>F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Foglio1!$A$7</c:f>
              <c:strCache>
                <c:ptCount val="1"/>
                <c:pt idx="0">
                  <c:v>Musch. Schel.</c:v>
                </c:pt>
              </c:strCache>
            </c:strRef>
          </c:cat>
          <c:val>
            <c:numRef>
              <c:f>Foglio1!$C$7</c:f>
              <c:numCache>
                <c:formatCode>General</c:formatCode>
                <c:ptCount val="1"/>
                <c:pt idx="0">
                  <c:v>11256</c:v>
                </c:pt>
              </c:numCache>
            </c:numRef>
          </c:val>
        </c:ser>
        <c:dLbls>
          <c:showVal val="1"/>
        </c:dLbls>
        <c:gapWidth val="75"/>
        <c:axId val="69862144"/>
        <c:axId val="69863680"/>
      </c:barChart>
      <c:catAx>
        <c:axId val="69862144"/>
        <c:scaling>
          <c:orientation val="minMax"/>
        </c:scaling>
        <c:axPos val="b"/>
        <c:numFmt formatCode="General" sourceLinked="0"/>
        <c:majorTickMark val="none"/>
        <c:tickLblPos val="nextTo"/>
        <c:crossAx val="69863680"/>
        <c:crosses val="autoZero"/>
        <c:auto val="1"/>
        <c:lblAlgn val="ctr"/>
        <c:lblOffset val="100"/>
      </c:catAx>
      <c:valAx>
        <c:axId val="69863680"/>
        <c:scaling>
          <c:orientation val="minMax"/>
        </c:scaling>
        <c:axPos val="l"/>
        <c:numFmt formatCode="General" sourceLinked="1"/>
        <c:majorTickMark val="none"/>
        <c:tickLblPos val="nextTo"/>
        <c:crossAx val="69862144"/>
        <c:crosses val="autoZero"/>
        <c:crossBetween val="between"/>
      </c:valAx>
    </c:plotArea>
    <c:legend>
      <c:legendPos val="b"/>
      <c:layout/>
    </c:legend>
    <c:plotVisOnly val="1"/>
    <c:dispBlanksAs val="gap"/>
  </c:chart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0.75434</cdr:x>
      <cdr:y>0.02857</cdr:y>
    </cdr:from>
    <cdr:to>
      <cdr:x>0.95428</cdr:x>
      <cdr:y>0.2</cdr:y>
    </cdr:to>
    <cdr:sp macro="" textlink="">
      <cdr:nvSpPr>
        <cdr:cNvPr id="2" name="CasellaDiTesto 1"/>
        <cdr:cNvSpPr txBox="1"/>
      </cdr:nvSpPr>
      <cdr:spPr>
        <a:xfrm xmlns:a="http://schemas.openxmlformats.org/drawingml/2006/main">
          <a:off x="2376264" y="72008"/>
          <a:ext cx="629841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it-IT" sz="1600" dirty="0" smtClean="0"/>
            <a:t> - 46%</a:t>
          </a:r>
          <a:endParaRPr lang="it-IT" sz="16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0.83508</cdr:x>
      <cdr:y>0.44624</cdr:y>
    </cdr:from>
    <cdr:to>
      <cdr:x>1</cdr:x>
      <cdr:y>0.77958</cdr:y>
    </cdr:to>
    <cdr:sp macro="" textlink="">
      <cdr:nvSpPr>
        <cdr:cNvPr id="2" name="CasellaDiTesto 1"/>
        <cdr:cNvSpPr txBox="1"/>
      </cdr:nvSpPr>
      <cdr:spPr>
        <a:xfrm xmlns:a="http://schemas.openxmlformats.org/drawingml/2006/main">
          <a:off x="5472608" y="122413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it-IT" sz="1400" dirty="0"/>
        </a:p>
      </cdr:txBody>
    </cdr:sp>
  </cdr:relSizeAnchor>
  <cdr:relSizeAnchor xmlns:cdr="http://schemas.openxmlformats.org/drawingml/2006/chartDrawing">
    <cdr:from>
      <cdr:x>0</cdr:x>
      <cdr:y>0.55124</cdr:y>
    </cdr:from>
    <cdr:to>
      <cdr:x>0.11773</cdr:x>
      <cdr:y>0.73075</cdr:y>
    </cdr:to>
    <cdr:sp macro="" textlink="">
      <cdr:nvSpPr>
        <cdr:cNvPr id="5" name="CasellaDiTesto 8"/>
        <cdr:cNvSpPr txBox="1"/>
      </cdr:nvSpPr>
      <cdr:spPr>
        <a:xfrm xmlns:a="http://schemas.openxmlformats.org/drawingml/2006/main">
          <a:off x="0" y="1134121"/>
          <a:ext cx="652768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it-IT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endParaRPr lang="it-IT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844646-E733-44A1-BB2C-B0EF6160B7D3}" type="datetimeFigureOut">
              <a:rPr lang="it-IT" smtClean="0"/>
              <a:pPr/>
              <a:t>27/03/2019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E68D41-E281-473D-8014-60EA3E4B692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518313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914400"/>
            <a:fld id="{446A75FC-FAA5-42DE-A8F8-E8147F484508}" type="slidenum">
              <a:rPr lang="it-IT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pPr algn="r" defTabSz="914400"/>
              <a:t>19</a:t>
            </a:fld>
            <a:endParaRPr lang="it-IT" sz="12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xmlns="" val="828645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914400"/>
            <a:fld id="{CF35F2DC-36D3-4096-A94E-666BC57A1CF5}" type="slidenum">
              <a:rPr lang="it-IT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pPr algn="r" defTabSz="914400"/>
              <a:t>20</a:t>
            </a:fld>
            <a:endParaRPr lang="it-IT" sz="12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xmlns="" val="37216162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914400"/>
            <a:fld id="{3DD8B467-5E55-464E-B179-050CDB3AA2E3}" type="slidenum">
              <a:rPr lang="it-IT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pPr algn="r" defTabSz="914400"/>
              <a:t>21</a:t>
            </a:fld>
            <a:endParaRPr lang="it-IT" sz="12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xmlns="" val="16870930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914400"/>
            <a:fld id="{4793C2D6-CBA5-41C0-ADC7-CD861C0E9A4B}" type="slidenum">
              <a:rPr lang="it-IT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pPr algn="r" defTabSz="914400"/>
              <a:t>22</a:t>
            </a:fld>
            <a:endParaRPr lang="it-IT" sz="12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xmlns="" val="5414660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  <p:sp>
        <p:nvSpPr>
          <p:cNvPr id="43012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CDB625-1EB4-4BEE-98C7-95A304671A79}" type="slidenum">
              <a:rPr lang="it-IT" smtClean="0">
                <a:solidFill>
                  <a:srgbClr val="000000"/>
                </a:solidFill>
              </a:rPr>
              <a:pPr/>
              <a:t>23</a:t>
            </a:fld>
            <a:endParaRPr lang="it-IT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58546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04FBB-7330-4743-925A-ED38D8A5AF04}" type="datetimeFigureOut">
              <a:rPr lang="it-IT"/>
              <a:pPr>
                <a:defRPr/>
              </a:pPr>
              <a:t>27/03/2019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63F5F-ADD3-4245-8413-D25F0DE82F9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85246-3445-4652-8ED4-F1375D514A04}" type="datetimeFigureOut">
              <a:rPr lang="it-IT"/>
              <a:pPr>
                <a:defRPr/>
              </a:pPr>
              <a:t>27/03/2019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5F5B4-DBD8-433D-B7A1-B50A069C594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697BA-F1B6-42CC-847C-A92454B4A433}" type="datetimeFigureOut">
              <a:rPr lang="it-IT"/>
              <a:pPr>
                <a:defRPr/>
              </a:pPr>
              <a:t>27/03/2019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E6A6D-77BB-49D2-B66A-987DE216EEB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/>
          <p:cNvSpPr>
            <a:spLocks/>
          </p:cNvSpPr>
          <p:nvPr/>
        </p:nvSpPr>
        <p:spPr bwMode="auto">
          <a:xfrm>
            <a:off x="-9525" y="-5953"/>
            <a:ext cx="9163050" cy="78105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685800">
              <a:lnSpc>
                <a:spcPct val="80000"/>
              </a:lnSpc>
              <a:spcBef>
                <a:spcPct val="50000"/>
              </a:spcBef>
              <a:defRPr/>
            </a:pPr>
            <a:endParaRPr lang="en-US" sz="2100" b="1" u="sng">
              <a:solidFill>
                <a:prstClr val="black"/>
              </a:solidFill>
              <a:latin typeface=""/>
            </a:endParaRPr>
          </a:p>
        </p:txBody>
      </p:sp>
      <p:sp>
        <p:nvSpPr>
          <p:cNvPr id="3" name="Freeform 7"/>
          <p:cNvSpPr>
            <a:spLocks/>
          </p:cNvSpPr>
          <p:nvPr/>
        </p:nvSpPr>
        <p:spPr bwMode="auto">
          <a:xfrm>
            <a:off x="4381500" y="-5953"/>
            <a:ext cx="4762500" cy="4786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685800">
              <a:lnSpc>
                <a:spcPct val="80000"/>
              </a:lnSpc>
              <a:spcBef>
                <a:spcPct val="50000"/>
              </a:spcBef>
              <a:defRPr/>
            </a:pPr>
            <a:endParaRPr lang="en-US" sz="2100" b="1" u="sng">
              <a:solidFill>
                <a:prstClr val="black"/>
              </a:solidFill>
              <a:latin typeface=""/>
            </a:endParaRPr>
          </a:p>
        </p:txBody>
      </p:sp>
      <p:grpSp>
        <p:nvGrpSpPr>
          <p:cNvPr id="4" name="Group 1"/>
          <p:cNvGrpSpPr>
            <a:grpSpLocks/>
          </p:cNvGrpSpPr>
          <p:nvPr/>
        </p:nvGrpSpPr>
        <p:grpSpPr bwMode="auto">
          <a:xfrm>
            <a:off x="-19050" y="152400"/>
            <a:ext cx="9180513" cy="485775"/>
            <a:chOff x="-19045" y="216550"/>
            <a:chExt cx="9180548" cy="649224"/>
          </a:xfrm>
        </p:grpSpPr>
        <p:sp>
          <p:nvSpPr>
            <p:cNvPr id="5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defTabSz="685800">
                <a:lnSpc>
                  <a:spcPct val="80000"/>
                </a:lnSpc>
                <a:spcBef>
                  <a:spcPct val="50000"/>
                </a:spcBef>
                <a:defRPr/>
              </a:pPr>
              <a:endParaRPr lang="en-US" sz="2100" b="1" u="sng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defTabSz="685800">
                <a:lnSpc>
                  <a:spcPct val="80000"/>
                </a:lnSpc>
                <a:spcBef>
                  <a:spcPct val="50000"/>
                </a:spcBef>
                <a:defRPr/>
              </a:pPr>
              <a:endParaRPr lang="en-US" sz="2100" b="1" u="sng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>
                <a:solidFill>
                  <a:srgbClr val="04617B">
                    <a:shade val="90000"/>
                  </a:srgbClr>
                </a:solidFill>
              </a:rPr>
              <a:t>R. Foddis, Pisa 17 maggio 2011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368A0-4E2C-4A7A-AE3E-668250B0D0F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9023954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3200400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14750"/>
            <a:ext cx="6400800" cy="9144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3B1344E-B09C-43B1-942D-FC4887AA9937}" type="datetime1">
              <a:rPr lang="it-IT"/>
              <a:pPr>
                <a:defRPr/>
              </a:pPr>
              <a:t>27/03/2019</a:t>
            </a:fld>
            <a:endParaRPr lang="it-IT"/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84ECB7C-755B-4173-9DCA-80D54E79AB5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4680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/>
          <p:cNvSpPr>
            <a:spLocks/>
          </p:cNvSpPr>
          <p:nvPr/>
        </p:nvSpPr>
        <p:spPr bwMode="auto">
          <a:xfrm>
            <a:off x="-9525" y="-5953"/>
            <a:ext cx="9163050" cy="78105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685800">
              <a:lnSpc>
                <a:spcPct val="80000"/>
              </a:lnSpc>
              <a:spcBef>
                <a:spcPct val="50000"/>
              </a:spcBef>
              <a:defRPr/>
            </a:pPr>
            <a:endParaRPr lang="en-US" sz="2100" b="1" u="sng">
              <a:solidFill>
                <a:prstClr val="black"/>
              </a:solidFill>
              <a:latin typeface=""/>
            </a:endParaRPr>
          </a:p>
        </p:txBody>
      </p:sp>
      <p:sp>
        <p:nvSpPr>
          <p:cNvPr id="3" name="Freeform 7"/>
          <p:cNvSpPr>
            <a:spLocks/>
          </p:cNvSpPr>
          <p:nvPr/>
        </p:nvSpPr>
        <p:spPr bwMode="auto">
          <a:xfrm>
            <a:off x="4381500" y="-5953"/>
            <a:ext cx="4762500" cy="4786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685800">
              <a:lnSpc>
                <a:spcPct val="80000"/>
              </a:lnSpc>
              <a:spcBef>
                <a:spcPct val="50000"/>
              </a:spcBef>
              <a:defRPr/>
            </a:pPr>
            <a:endParaRPr lang="en-US" sz="2100" b="1" u="sng">
              <a:solidFill>
                <a:prstClr val="black"/>
              </a:solidFill>
              <a:latin typeface=""/>
            </a:endParaRPr>
          </a:p>
        </p:txBody>
      </p:sp>
      <p:grpSp>
        <p:nvGrpSpPr>
          <p:cNvPr id="4" name="Group 1"/>
          <p:cNvGrpSpPr>
            <a:grpSpLocks/>
          </p:cNvGrpSpPr>
          <p:nvPr/>
        </p:nvGrpSpPr>
        <p:grpSpPr bwMode="auto">
          <a:xfrm>
            <a:off x="-19050" y="152400"/>
            <a:ext cx="9180513" cy="485775"/>
            <a:chOff x="-19045" y="216550"/>
            <a:chExt cx="9180548" cy="649224"/>
          </a:xfrm>
        </p:grpSpPr>
        <p:sp>
          <p:nvSpPr>
            <p:cNvPr id="5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defTabSz="685800">
                <a:lnSpc>
                  <a:spcPct val="80000"/>
                </a:lnSpc>
                <a:spcBef>
                  <a:spcPct val="50000"/>
                </a:spcBef>
                <a:defRPr/>
              </a:pPr>
              <a:endParaRPr lang="en-US" sz="2100" b="1" u="sng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defTabSz="685800">
                <a:lnSpc>
                  <a:spcPct val="80000"/>
                </a:lnSpc>
                <a:spcBef>
                  <a:spcPct val="50000"/>
                </a:spcBef>
                <a:defRPr/>
              </a:pPr>
              <a:endParaRPr lang="en-US" sz="2100" b="1" u="sng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>
                <a:solidFill>
                  <a:srgbClr val="04617B">
                    <a:shade val="90000"/>
                  </a:srgbClr>
                </a:solidFill>
              </a:rPr>
              <a:t>R. Foddis, Pisa 17 maggio 2011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368A0-4E2C-4A7A-AE3E-668250B0D0F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5508270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3200400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14750"/>
            <a:ext cx="6400800" cy="9144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3B1344E-B09C-43B1-942D-FC4887AA9937}" type="datetime1">
              <a:rPr lang="it-IT"/>
              <a:pPr>
                <a:defRPr/>
              </a:pPr>
              <a:t>27/03/2019</a:t>
            </a:fld>
            <a:endParaRPr lang="it-IT"/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84ECB7C-755B-4173-9DCA-80D54E79AB5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91884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/>
          <p:cNvSpPr>
            <a:spLocks/>
          </p:cNvSpPr>
          <p:nvPr/>
        </p:nvSpPr>
        <p:spPr bwMode="auto">
          <a:xfrm>
            <a:off x="-9525" y="-5953"/>
            <a:ext cx="9163050" cy="78105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685800">
              <a:lnSpc>
                <a:spcPct val="80000"/>
              </a:lnSpc>
              <a:spcBef>
                <a:spcPct val="50000"/>
              </a:spcBef>
              <a:defRPr/>
            </a:pPr>
            <a:endParaRPr lang="en-US" sz="2100" b="1" u="sng">
              <a:solidFill>
                <a:prstClr val="black"/>
              </a:solidFill>
              <a:latin typeface=""/>
            </a:endParaRPr>
          </a:p>
        </p:txBody>
      </p:sp>
      <p:sp>
        <p:nvSpPr>
          <p:cNvPr id="3" name="Freeform 7"/>
          <p:cNvSpPr>
            <a:spLocks/>
          </p:cNvSpPr>
          <p:nvPr/>
        </p:nvSpPr>
        <p:spPr bwMode="auto">
          <a:xfrm>
            <a:off x="4381500" y="-5953"/>
            <a:ext cx="4762500" cy="4786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685800">
              <a:lnSpc>
                <a:spcPct val="80000"/>
              </a:lnSpc>
              <a:spcBef>
                <a:spcPct val="50000"/>
              </a:spcBef>
              <a:defRPr/>
            </a:pPr>
            <a:endParaRPr lang="en-US" sz="2100" b="1" u="sng">
              <a:solidFill>
                <a:prstClr val="black"/>
              </a:solidFill>
              <a:latin typeface=""/>
            </a:endParaRPr>
          </a:p>
        </p:txBody>
      </p:sp>
      <p:grpSp>
        <p:nvGrpSpPr>
          <p:cNvPr id="4" name="Group 1"/>
          <p:cNvGrpSpPr>
            <a:grpSpLocks/>
          </p:cNvGrpSpPr>
          <p:nvPr/>
        </p:nvGrpSpPr>
        <p:grpSpPr bwMode="auto">
          <a:xfrm>
            <a:off x="-19050" y="152400"/>
            <a:ext cx="9180513" cy="485775"/>
            <a:chOff x="-19045" y="216550"/>
            <a:chExt cx="9180548" cy="649224"/>
          </a:xfrm>
        </p:grpSpPr>
        <p:sp>
          <p:nvSpPr>
            <p:cNvPr id="5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defTabSz="685800">
                <a:lnSpc>
                  <a:spcPct val="80000"/>
                </a:lnSpc>
                <a:spcBef>
                  <a:spcPct val="50000"/>
                </a:spcBef>
                <a:defRPr/>
              </a:pPr>
              <a:endParaRPr lang="en-US" sz="2100" b="1" u="sng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defTabSz="685800">
                <a:lnSpc>
                  <a:spcPct val="80000"/>
                </a:lnSpc>
                <a:spcBef>
                  <a:spcPct val="50000"/>
                </a:spcBef>
                <a:defRPr/>
              </a:pPr>
              <a:endParaRPr lang="en-US" sz="2100" b="1" u="sng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>
                <a:solidFill>
                  <a:srgbClr val="04617B">
                    <a:shade val="90000"/>
                  </a:srgbClr>
                </a:solidFill>
              </a:rPr>
              <a:t>R. Foddis, Pisa 17 maggio 2011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368A0-4E2C-4A7A-AE3E-668250B0D0F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4379864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3200400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14750"/>
            <a:ext cx="6400800" cy="9144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3B1344E-B09C-43B1-942D-FC4887AA9937}" type="datetime1">
              <a:rPr lang="it-IT"/>
              <a:pPr>
                <a:defRPr/>
              </a:pPr>
              <a:t>27/03/2019</a:t>
            </a:fld>
            <a:endParaRPr lang="it-IT"/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84ECB7C-755B-4173-9DCA-80D54E79AB5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97805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/>
          <p:cNvSpPr>
            <a:spLocks/>
          </p:cNvSpPr>
          <p:nvPr/>
        </p:nvSpPr>
        <p:spPr bwMode="auto">
          <a:xfrm>
            <a:off x="-9525" y="-5953"/>
            <a:ext cx="9163050" cy="78105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685800">
              <a:lnSpc>
                <a:spcPct val="80000"/>
              </a:lnSpc>
              <a:spcBef>
                <a:spcPct val="50000"/>
              </a:spcBef>
              <a:defRPr/>
            </a:pPr>
            <a:endParaRPr lang="en-US" sz="2100" b="1" u="sng">
              <a:solidFill>
                <a:prstClr val="black"/>
              </a:solidFill>
              <a:latin typeface=""/>
            </a:endParaRPr>
          </a:p>
        </p:txBody>
      </p:sp>
      <p:sp>
        <p:nvSpPr>
          <p:cNvPr id="3" name="Freeform 7"/>
          <p:cNvSpPr>
            <a:spLocks/>
          </p:cNvSpPr>
          <p:nvPr/>
        </p:nvSpPr>
        <p:spPr bwMode="auto">
          <a:xfrm>
            <a:off x="4381500" y="-5953"/>
            <a:ext cx="4762500" cy="4786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685800">
              <a:lnSpc>
                <a:spcPct val="80000"/>
              </a:lnSpc>
              <a:spcBef>
                <a:spcPct val="50000"/>
              </a:spcBef>
              <a:defRPr/>
            </a:pPr>
            <a:endParaRPr lang="en-US" sz="2100" b="1" u="sng">
              <a:solidFill>
                <a:prstClr val="black"/>
              </a:solidFill>
              <a:latin typeface=""/>
            </a:endParaRPr>
          </a:p>
        </p:txBody>
      </p:sp>
      <p:grpSp>
        <p:nvGrpSpPr>
          <p:cNvPr id="4" name="Group 1"/>
          <p:cNvGrpSpPr>
            <a:grpSpLocks/>
          </p:cNvGrpSpPr>
          <p:nvPr/>
        </p:nvGrpSpPr>
        <p:grpSpPr bwMode="auto">
          <a:xfrm>
            <a:off x="-19050" y="152400"/>
            <a:ext cx="9180513" cy="485775"/>
            <a:chOff x="-19045" y="216550"/>
            <a:chExt cx="9180548" cy="649224"/>
          </a:xfrm>
        </p:grpSpPr>
        <p:sp>
          <p:nvSpPr>
            <p:cNvPr id="5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defTabSz="685800">
                <a:lnSpc>
                  <a:spcPct val="80000"/>
                </a:lnSpc>
                <a:spcBef>
                  <a:spcPct val="50000"/>
                </a:spcBef>
                <a:defRPr/>
              </a:pPr>
              <a:endParaRPr lang="en-US" sz="2100" b="1" u="sng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defTabSz="685800">
                <a:lnSpc>
                  <a:spcPct val="80000"/>
                </a:lnSpc>
                <a:spcBef>
                  <a:spcPct val="50000"/>
                </a:spcBef>
                <a:defRPr/>
              </a:pPr>
              <a:endParaRPr lang="en-US" sz="2100" b="1" u="sng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>
                <a:solidFill>
                  <a:srgbClr val="04617B">
                    <a:shade val="90000"/>
                  </a:srgbClr>
                </a:solidFill>
              </a:rPr>
              <a:t>R. Foddis, Pisa 17 maggio 2011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368A0-4E2C-4A7A-AE3E-668250B0D0F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1791834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3200400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14750"/>
            <a:ext cx="6400800" cy="9144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3B1344E-B09C-43B1-942D-FC4887AA9937}" type="datetime1">
              <a:rPr lang="it-IT"/>
              <a:pPr>
                <a:defRPr/>
              </a:pPr>
              <a:t>27/03/2019</a:t>
            </a:fld>
            <a:endParaRPr lang="it-IT"/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84ECB7C-755B-4173-9DCA-80D54E79AB5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3213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46F850-049E-4B8F-ABB1-633EA26C2787}" type="datetimeFigureOut">
              <a:rPr lang="it-IT"/>
              <a:pPr>
                <a:defRPr/>
              </a:pPr>
              <a:t>27/03/2019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C7C0FD-9E28-4AD0-AB00-E82A8A2F07E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/>
          <p:cNvSpPr>
            <a:spLocks/>
          </p:cNvSpPr>
          <p:nvPr/>
        </p:nvSpPr>
        <p:spPr bwMode="auto">
          <a:xfrm>
            <a:off x="-9525" y="-5953"/>
            <a:ext cx="9163050" cy="78105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685800">
              <a:lnSpc>
                <a:spcPct val="80000"/>
              </a:lnSpc>
              <a:spcBef>
                <a:spcPct val="50000"/>
              </a:spcBef>
              <a:defRPr/>
            </a:pPr>
            <a:endParaRPr lang="en-US" sz="2100" b="1" u="sng">
              <a:solidFill>
                <a:prstClr val="black"/>
              </a:solidFill>
              <a:latin typeface=""/>
            </a:endParaRPr>
          </a:p>
        </p:txBody>
      </p:sp>
      <p:sp>
        <p:nvSpPr>
          <p:cNvPr id="3" name="Freeform 7"/>
          <p:cNvSpPr>
            <a:spLocks/>
          </p:cNvSpPr>
          <p:nvPr/>
        </p:nvSpPr>
        <p:spPr bwMode="auto">
          <a:xfrm>
            <a:off x="4381500" y="-5953"/>
            <a:ext cx="4762500" cy="4786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685800">
              <a:lnSpc>
                <a:spcPct val="80000"/>
              </a:lnSpc>
              <a:spcBef>
                <a:spcPct val="50000"/>
              </a:spcBef>
              <a:defRPr/>
            </a:pPr>
            <a:endParaRPr lang="en-US" sz="2100" b="1" u="sng">
              <a:solidFill>
                <a:prstClr val="black"/>
              </a:solidFill>
              <a:latin typeface=""/>
            </a:endParaRPr>
          </a:p>
        </p:txBody>
      </p:sp>
      <p:grpSp>
        <p:nvGrpSpPr>
          <p:cNvPr id="4" name="Group 1"/>
          <p:cNvGrpSpPr>
            <a:grpSpLocks/>
          </p:cNvGrpSpPr>
          <p:nvPr/>
        </p:nvGrpSpPr>
        <p:grpSpPr bwMode="auto">
          <a:xfrm>
            <a:off x="-19050" y="152400"/>
            <a:ext cx="9180513" cy="485775"/>
            <a:chOff x="-19045" y="216550"/>
            <a:chExt cx="9180548" cy="649224"/>
          </a:xfrm>
        </p:grpSpPr>
        <p:sp>
          <p:nvSpPr>
            <p:cNvPr id="5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defTabSz="685800">
                <a:lnSpc>
                  <a:spcPct val="80000"/>
                </a:lnSpc>
                <a:spcBef>
                  <a:spcPct val="50000"/>
                </a:spcBef>
                <a:defRPr/>
              </a:pPr>
              <a:endParaRPr lang="en-US" sz="2100" b="1" u="sng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defTabSz="685800">
                <a:lnSpc>
                  <a:spcPct val="80000"/>
                </a:lnSpc>
                <a:spcBef>
                  <a:spcPct val="50000"/>
                </a:spcBef>
                <a:defRPr/>
              </a:pPr>
              <a:endParaRPr lang="en-US" sz="2100" b="1" u="sng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>
                <a:solidFill>
                  <a:srgbClr val="04617B">
                    <a:shade val="90000"/>
                  </a:srgbClr>
                </a:solidFill>
              </a:rPr>
              <a:t>R. Foddis, Pisa 17 maggio 2011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368A0-4E2C-4A7A-AE3E-668250B0D0F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242296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3200400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14750"/>
            <a:ext cx="6400800" cy="9144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3B1344E-B09C-43B1-942D-FC4887AA9937}" type="datetime1">
              <a:rPr lang="it-IT"/>
              <a:pPr>
                <a:defRPr/>
              </a:pPr>
              <a:t>27/03/2019</a:t>
            </a:fld>
            <a:endParaRPr lang="it-IT"/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84ECB7C-755B-4173-9DCA-80D54E79AB5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0647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650CC-CE32-4A28-A380-52AE82876C87}" type="datetimeFigureOut">
              <a:rPr lang="it-IT"/>
              <a:pPr>
                <a:defRPr/>
              </a:pPr>
              <a:t>27/03/2019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680B6-823C-4AE5-8840-9BC7759DD5F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73C39-A851-4DF5-A9D7-B9DF9BAB3459}" type="datetimeFigureOut">
              <a:rPr lang="it-IT"/>
              <a:pPr>
                <a:defRPr/>
              </a:pPr>
              <a:t>27/03/2019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CBD09-B628-412E-A366-826BEE22246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B60AE-93BB-4FEF-8AAF-047DD98439E5}" type="datetimeFigureOut">
              <a:rPr lang="it-IT"/>
              <a:pPr>
                <a:defRPr/>
              </a:pPr>
              <a:t>27/03/2019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A5F44-C4C6-4C5A-8F7F-E432DDD2522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DB5DB-2330-44F6-8FE0-777E5E27D971}" type="datetimeFigureOut">
              <a:rPr lang="it-IT"/>
              <a:pPr>
                <a:defRPr/>
              </a:pPr>
              <a:t>27/03/2019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F5353-2689-4281-BB93-94FDCA5F679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2F9AC-4C95-4790-8240-60083398D5CA}" type="datetimeFigureOut">
              <a:rPr lang="it-IT"/>
              <a:pPr>
                <a:defRPr/>
              </a:pPr>
              <a:t>27/03/2019</a:t>
            </a:fld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29E12E-C27D-4155-BF1F-CBA2B928390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CB7D1-B3F9-4B79-9D25-2FAD22083A57}" type="datetimeFigureOut">
              <a:rPr lang="it-IT"/>
              <a:pPr>
                <a:defRPr/>
              </a:pPr>
              <a:t>27/03/2019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5D694-3370-4675-A730-5ADB8F882E4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805D7-9011-4EC9-ADB8-59705F0F1F88}" type="datetimeFigureOut">
              <a:rPr lang="it-IT"/>
              <a:pPr>
                <a:defRPr/>
              </a:pPr>
              <a:t>27/03/2019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0A025-4299-41AB-9D3C-07821DA8FDD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.jpe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stile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768A1B7-7222-4ED6-8759-8D690CEDB418}" type="datetimeFigureOut">
              <a:rPr lang="it-IT"/>
              <a:pPr>
                <a:defRPr/>
              </a:pPr>
              <a:t>27/03/2019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E218FED-70D3-462F-8005-7C32A48579F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528638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  <a:endParaRPr lang="en-US" smtClean="0"/>
          </a:p>
        </p:txBody>
      </p:sp>
      <p:sp>
        <p:nvSpPr>
          <p:cNvPr id="205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51373"/>
            <a:ext cx="8229600" cy="3292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smtClean="0"/>
          </a:p>
        </p:txBody>
      </p:sp>
      <p:sp>
        <p:nvSpPr>
          <p:cNvPr id="14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80000"/>
              </a:lnSpc>
              <a:spcBef>
                <a:spcPct val="50000"/>
              </a:spcBef>
              <a:defRPr sz="900">
                <a:solidFill>
                  <a:srgbClr val="045C75"/>
                </a:solidFill>
              </a:defRPr>
            </a:lvl1pPr>
          </a:lstStyle>
          <a:p>
            <a:pPr defTabSz="685800">
              <a:defRPr/>
            </a:pPr>
            <a:endParaRPr lang="it-IT" b="1" u="sng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67000" y="4767263"/>
            <a:ext cx="3352800" cy="273844"/>
          </a:xfrm>
          <a:prstGeom prst="rect">
            <a:avLst/>
          </a:prstGeom>
        </p:spPr>
        <p:txBody>
          <a:bodyPr vert="horz" lIns="0" tIns="0" rIns="0" bIns="0" anchor="b"/>
          <a:lstStyle>
            <a:lvl1pPr algn="l">
              <a:lnSpc>
                <a:spcPct val="80000"/>
              </a:lnSpc>
              <a:spcBef>
                <a:spcPct val="50000"/>
              </a:spcBef>
              <a:defRPr sz="9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defTabSz="685800">
              <a:defRPr/>
            </a:pPr>
            <a:r>
              <a:rPr lang="it-IT" b="1" u="sng" smtClean="0">
                <a:solidFill>
                  <a:srgbClr val="04617B">
                    <a:shade val="90000"/>
                  </a:srgbClr>
                </a:solidFill>
                <a:latin typeface="Times New Roman" pitchFamily="18" charset="0"/>
                <a:cs typeface="Times New Roman" pitchFamily="18" charset="0"/>
              </a:rPr>
              <a:t>R. Foddis, Pisa 17 maggio 2011</a:t>
            </a:r>
            <a:endParaRPr lang="it-IT" b="1" u="sng">
              <a:solidFill>
                <a:srgbClr val="04617B">
                  <a:shade val="9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24800" y="4767263"/>
            <a:ext cx="762000" cy="273844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80000"/>
              </a:lnSpc>
              <a:spcBef>
                <a:spcPct val="50000"/>
              </a:spcBef>
              <a:defRPr sz="900">
                <a:solidFill>
                  <a:srgbClr val="045C75"/>
                </a:solidFill>
              </a:defRPr>
            </a:lvl1pPr>
          </a:lstStyle>
          <a:p>
            <a:pPr defTabSz="685800">
              <a:defRPr/>
            </a:pPr>
            <a:fld id="{A7FFD5D3-DD56-4F71-8A77-CCFA05DB4DA3}" type="slidenum">
              <a:rPr lang="it-IT" b="1" u="sng" smtClean="0">
                <a:latin typeface="Times New Roman" pitchFamily="18" charset="0"/>
                <a:cs typeface="Times New Roman" pitchFamily="18" charset="0"/>
              </a:rPr>
              <a:pPr defTabSz="685800">
                <a:defRPr/>
              </a:pPr>
              <a:t>‹N›</a:t>
            </a:fld>
            <a:endParaRPr lang="it-IT" b="1" u="sng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0008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750" kern="12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75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75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75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750">
          <a:solidFill>
            <a:schemeClr val="tx2"/>
          </a:solidFill>
          <a:latin typeface="Arial" charset="0"/>
        </a:defRPr>
      </a:lvl5pPr>
      <a:lvl6pPr marL="342900" algn="l" rtl="0" fontAlgn="base">
        <a:spcBef>
          <a:spcPct val="0"/>
        </a:spcBef>
        <a:spcAft>
          <a:spcPct val="0"/>
        </a:spcAft>
        <a:defRPr sz="3750">
          <a:solidFill>
            <a:schemeClr val="tx2"/>
          </a:solidFill>
          <a:latin typeface="Calibri" pitchFamily="34" charset="0"/>
        </a:defRPr>
      </a:lvl6pPr>
      <a:lvl7pPr marL="685800" algn="l" rtl="0" fontAlgn="base">
        <a:spcBef>
          <a:spcPct val="0"/>
        </a:spcBef>
        <a:spcAft>
          <a:spcPct val="0"/>
        </a:spcAft>
        <a:defRPr sz="3750">
          <a:solidFill>
            <a:schemeClr val="tx2"/>
          </a:solidFill>
          <a:latin typeface="Calibri" pitchFamily="34" charset="0"/>
        </a:defRPr>
      </a:lvl7pPr>
      <a:lvl8pPr marL="1028700" algn="l" rtl="0" fontAlgn="base">
        <a:spcBef>
          <a:spcPct val="0"/>
        </a:spcBef>
        <a:spcAft>
          <a:spcPct val="0"/>
        </a:spcAft>
        <a:defRPr sz="3750">
          <a:solidFill>
            <a:schemeClr val="tx2"/>
          </a:solidFill>
          <a:latin typeface="Calibri" pitchFamily="34" charset="0"/>
        </a:defRPr>
      </a:lvl8pPr>
      <a:lvl9pPr marL="1371600" algn="l" rtl="0" fontAlgn="base">
        <a:spcBef>
          <a:spcPct val="0"/>
        </a:spcBef>
        <a:spcAft>
          <a:spcPct val="0"/>
        </a:spcAft>
        <a:defRPr sz="3750">
          <a:solidFill>
            <a:schemeClr val="tx2"/>
          </a:solidFill>
          <a:latin typeface="Calibri" pitchFamily="34" charset="0"/>
        </a:defRPr>
      </a:lvl9pPr>
    </p:titleStyle>
    <p:bodyStyle>
      <a:lvl1pPr marL="204788" indent="-204788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195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479822" indent="-184547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18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685800" indent="-184547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1575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890588" indent="-1571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15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096566" indent="-157163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15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303020" indent="-157734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2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45920" indent="-137160" algn="l" rtl="0" eaLnBrk="1" latinLnBrk="0" hangingPunct="1">
        <a:spcBef>
          <a:spcPct val="20000"/>
        </a:spcBef>
        <a:buClr>
          <a:schemeClr val="tx2"/>
        </a:buClr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851660" indent="-13716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05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528638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  <a:endParaRPr lang="en-US" smtClean="0"/>
          </a:p>
        </p:txBody>
      </p:sp>
      <p:sp>
        <p:nvSpPr>
          <p:cNvPr id="205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51373"/>
            <a:ext cx="8229600" cy="3292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smtClean="0"/>
          </a:p>
        </p:txBody>
      </p:sp>
      <p:sp>
        <p:nvSpPr>
          <p:cNvPr id="14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80000"/>
              </a:lnSpc>
              <a:spcBef>
                <a:spcPct val="50000"/>
              </a:spcBef>
              <a:defRPr sz="900">
                <a:solidFill>
                  <a:srgbClr val="045C75"/>
                </a:solidFill>
              </a:defRPr>
            </a:lvl1pPr>
          </a:lstStyle>
          <a:p>
            <a:pPr defTabSz="685800">
              <a:defRPr/>
            </a:pPr>
            <a:endParaRPr lang="it-IT" b="1" u="sng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67000" y="4767263"/>
            <a:ext cx="3352800" cy="273844"/>
          </a:xfrm>
          <a:prstGeom prst="rect">
            <a:avLst/>
          </a:prstGeom>
        </p:spPr>
        <p:txBody>
          <a:bodyPr vert="horz" lIns="0" tIns="0" rIns="0" bIns="0" anchor="b"/>
          <a:lstStyle>
            <a:lvl1pPr algn="l">
              <a:lnSpc>
                <a:spcPct val="80000"/>
              </a:lnSpc>
              <a:spcBef>
                <a:spcPct val="50000"/>
              </a:spcBef>
              <a:defRPr sz="9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defTabSz="685800">
              <a:defRPr/>
            </a:pPr>
            <a:r>
              <a:rPr lang="it-IT" b="1" u="sng" smtClean="0">
                <a:solidFill>
                  <a:srgbClr val="04617B">
                    <a:shade val="90000"/>
                  </a:srgbClr>
                </a:solidFill>
                <a:latin typeface="Times New Roman" pitchFamily="18" charset="0"/>
                <a:cs typeface="Times New Roman" pitchFamily="18" charset="0"/>
              </a:rPr>
              <a:t>R. Foddis, Pisa 17 maggio 2011</a:t>
            </a:r>
            <a:endParaRPr lang="it-IT" b="1" u="sng">
              <a:solidFill>
                <a:srgbClr val="04617B">
                  <a:shade val="9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24800" y="4767263"/>
            <a:ext cx="762000" cy="273844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80000"/>
              </a:lnSpc>
              <a:spcBef>
                <a:spcPct val="50000"/>
              </a:spcBef>
              <a:defRPr sz="900">
                <a:solidFill>
                  <a:srgbClr val="045C75"/>
                </a:solidFill>
              </a:defRPr>
            </a:lvl1pPr>
          </a:lstStyle>
          <a:p>
            <a:pPr defTabSz="685800">
              <a:defRPr/>
            </a:pPr>
            <a:fld id="{A7FFD5D3-DD56-4F71-8A77-CCFA05DB4DA3}" type="slidenum">
              <a:rPr lang="it-IT" b="1" u="sng" smtClean="0">
                <a:latin typeface="Times New Roman" pitchFamily="18" charset="0"/>
                <a:cs typeface="Times New Roman" pitchFamily="18" charset="0"/>
              </a:rPr>
              <a:pPr defTabSz="685800">
                <a:defRPr/>
              </a:pPr>
              <a:t>‹N›</a:t>
            </a:fld>
            <a:endParaRPr lang="it-IT" b="1" u="sng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469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750" kern="12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75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75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75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750">
          <a:solidFill>
            <a:schemeClr val="tx2"/>
          </a:solidFill>
          <a:latin typeface="Arial" charset="0"/>
        </a:defRPr>
      </a:lvl5pPr>
      <a:lvl6pPr marL="342900" algn="l" rtl="0" fontAlgn="base">
        <a:spcBef>
          <a:spcPct val="0"/>
        </a:spcBef>
        <a:spcAft>
          <a:spcPct val="0"/>
        </a:spcAft>
        <a:defRPr sz="3750">
          <a:solidFill>
            <a:schemeClr val="tx2"/>
          </a:solidFill>
          <a:latin typeface="Calibri" pitchFamily="34" charset="0"/>
        </a:defRPr>
      </a:lvl6pPr>
      <a:lvl7pPr marL="685800" algn="l" rtl="0" fontAlgn="base">
        <a:spcBef>
          <a:spcPct val="0"/>
        </a:spcBef>
        <a:spcAft>
          <a:spcPct val="0"/>
        </a:spcAft>
        <a:defRPr sz="3750">
          <a:solidFill>
            <a:schemeClr val="tx2"/>
          </a:solidFill>
          <a:latin typeface="Calibri" pitchFamily="34" charset="0"/>
        </a:defRPr>
      </a:lvl7pPr>
      <a:lvl8pPr marL="1028700" algn="l" rtl="0" fontAlgn="base">
        <a:spcBef>
          <a:spcPct val="0"/>
        </a:spcBef>
        <a:spcAft>
          <a:spcPct val="0"/>
        </a:spcAft>
        <a:defRPr sz="3750">
          <a:solidFill>
            <a:schemeClr val="tx2"/>
          </a:solidFill>
          <a:latin typeface="Calibri" pitchFamily="34" charset="0"/>
        </a:defRPr>
      </a:lvl8pPr>
      <a:lvl9pPr marL="1371600" algn="l" rtl="0" fontAlgn="base">
        <a:spcBef>
          <a:spcPct val="0"/>
        </a:spcBef>
        <a:spcAft>
          <a:spcPct val="0"/>
        </a:spcAft>
        <a:defRPr sz="3750">
          <a:solidFill>
            <a:schemeClr val="tx2"/>
          </a:solidFill>
          <a:latin typeface="Calibri" pitchFamily="34" charset="0"/>
        </a:defRPr>
      </a:lvl9pPr>
    </p:titleStyle>
    <p:bodyStyle>
      <a:lvl1pPr marL="204788" indent="-204788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195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479822" indent="-184547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18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685800" indent="-184547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1575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890588" indent="-1571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15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096566" indent="-157163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15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303020" indent="-157734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2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45920" indent="-137160" algn="l" rtl="0" eaLnBrk="1" latinLnBrk="0" hangingPunct="1">
        <a:spcBef>
          <a:spcPct val="20000"/>
        </a:spcBef>
        <a:buClr>
          <a:schemeClr val="tx2"/>
        </a:buClr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851660" indent="-13716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05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528638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  <a:endParaRPr lang="en-US" smtClean="0"/>
          </a:p>
        </p:txBody>
      </p:sp>
      <p:sp>
        <p:nvSpPr>
          <p:cNvPr id="205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51373"/>
            <a:ext cx="8229600" cy="3292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smtClean="0"/>
          </a:p>
        </p:txBody>
      </p:sp>
      <p:sp>
        <p:nvSpPr>
          <p:cNvPr id="14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80000"/>
              </a:lnSpc>
              <a:spcBef>
                <a:spcPct val="50000"/>
              </a:spcBef>
              <a:defRPr sz="900">
                <a:solidFill>
                  <a:srgbClr val="045C75"/>
                </a:solidFill>
              </a:defRPr>
            </a:lvl1pPr>
          </a:lstStyle>
          <a:p>
            <a:pPr defTabSz="685800">
              <a:defRPr/>
            </a:pPr>
            <a:endParaRPr lang="it-IT" b="1" u="sng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67000" y="4767263"/>
            <a:ext cx="3352800" cy="273844"/>
          </a:xfrm>
          <a:prstGeom prst="rect">
            <a:avLst/>
          </a:prstGeom>
        </p:spPr>
        <p:txBody>
          <a:bodyPr vert="horz" lIns="0" tIns="0" rIns="0" bIns="0" anchor="b"/>
          <a:lstStyle>
            <a:lvl1pPr algn="l">
              <a:lnSpc>
                <a:spcPct val="80000"/>
              </a:lnSpc>
              <a:spcBef>
                <a:spcPct val="50000"/>
              </a:spcBef>
              <a:defRPr sz="9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defTabSz="685800">
              <a:defRPr/>
            </a:pPr>
            <a:r>
              <a:rPr lang="it-IT" b="1" u="sng" smtClean="0">
                <a:solidFill>
                  <a:srgbClr val="04617B">
                    <a:shade val="90000"/>
                  </a:srgbClr>
                </a:solidFill>
                <a:latin typeface="Times New Roman" pitchFamily="18" charset="0"/>
                <a:cs typeface="Times New Roman" pitchFamily="18" charset="0"/>
              </a:rPr>
              <a:t>R. Foddis, Pisa 17 maggio 2011</a:t>
            </a:r>
            <a:endParaRPr lang="it-IT" b="1" u="sng">
              <a:solidFill>
                <a:srgbClr val="04617B">
                  <a:shade val="9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24800" y="4767263"/>
            <a:ext cx="762000" cy="273844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80000"/>
              </a:lnSpc>
              <a:spcBef>
                <a:spcPct val="50000"/>
              </a:spcBef>
              <a:defRPr sz="900">
                <a:solidFill>
                  <a:srgbClr val="045C75"/>
                </a:solidFill>
              </a:defRPr>
            </a:lvl1pPr>
          </a:lstStyle>
          <a:p>
            <a:pPr defTabSz="685800">
              <a:defRPr/>
            </a:pPr>
            <a:fld id="{A7FFD5D3-DD56-4F71-8A77-CCFA05DB4DA3}" type="slidenum">
              <a:rPr lang="it-IT" b="1" u="sng" smtClean="0">
                <a:latin typeface="Times New Roman" pitchFamily="18" charset="0"/>
                <a:cs typeface="Times New Roman" pitchFamily="18" charset="0"/>
              </a:rPr>
              <a:pPr defTabSz="685800">
                <a:defRPr/>
              </a:pPr>
              <a:t>‹N›</a:t>
            </a:fld>
            <a:endParaRPr lang="it-IT" b="1" u="sng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1598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750" kern="12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75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75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75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750">
          <a:solidFill>
            <a:schemeClr val="tx2"/>
          </a:solidFill>
          <a:latin typeface="Arial" charset="0"/>
        </a:defRPr>
      </a:lvl5pPr>
      <a:lvl6pPr marL="342900" algn="l" rtl="0" fontAlgn="base">
        <a:spcBef>
          <a:spcPct val="0"/>
        </a:spcBef>
        <a:spcAft>
          <a:spcPct val="0"/>
        </a:spcAft>
        <a:defRPr sz="3750">
          <a:solidFill>
            <a:schemeClr val="tx2"/>
          </a:solidFill>
          <a:latin typeface="Calibri" pitchFamily="34" charset="0"/>
        </a:defRPr>
      </a:lvl6pPr>
      <a:lvl7pPr marL="685800" algn="l" rtl="0" fontAlgn="base">
        <a:spcBef>
          <a:spcPct val="0"/>
        </a:spcBef>
        <a:spcAft>
          <a:spcPct val="0"/>
        </a:spcAft>
        <a:defRPr sz="3750">
          <a:solidFill>
            <a:schemeClr val="tx2"/>
          </a:solidFill>
          <a:latin typeface="Calibri" pitchFamily="34" charset="0"/>
        </a:defRPr>
      </a:lvl7pPr>
      <a:lvl8pPr marL="1028700" algn="l" rtl="0" fontAlgn="base">
        <a:spcBef>
          <a:spcPct val="0"/>
        </a:spcBef>
        <a:spcAft>
          <a:spcPct val="0"/>
        </a:spcAft>
        <a:defRPr sz="3750">
          <a:solidFill>
            <a:schemeClr val="tx2"/>
          </a:solidFill>
          <a:latin typeface="Calibri" pitchFamily="34" charset="0"/>
        </a:defRPr>
      </a:lvl8pPr>
      <a:lvl9pPr marL="1371600" algn="l" rtl="0" fontAlgn="base">
        <a:spcBef>
          <a:spcPct val="0"/>
        </a:spcBef>
        <a:spcAft>
          <a:spcPct val="0"/>
        </a:spcAft>
        <a:defRPr sz="3750">
          <a:solidFill>
            <a:schemeClr val="tx2"/>
          </a:solidFill>
          <a:latin typeface="Calibri" pitchFamily="34" charset="0"/>
        </a:defRPr>
      </a:lvl9pPr>
    </p:titleStyle>
    <p:bodyStyle>
      <a:lvl1pPr marL="204788" indent="-204788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195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479822" indent="-184547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18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685800" indent="-184547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1575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890588" indent="-1571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15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096566" indent="-157163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15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303020" indent="-157734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2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45920" indent="-137160" algn="l" rtl="0" eaLnBrk="1" latinLnBrk="0" hangingPunct="1">
        <a:spcBef>
          <a:spcPct val="20000"/>
        </a:spcBef>
        <a:buClr>
          <a:schemeClr val="tx2"/>
        </a:buClr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851660" indent="-13716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05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528638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  <a:endParaRPr lang="en-US" smtClean="0"/>
          </a:p>
        </p:txBody>
      </p:sp>
      <p:sp>
        <p:nvSpPr>
          <p:cNvPr id="205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51373"/>
            <a:ext cx="8229600" cy="3292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smtClean="0"/>
          </a:p>
        </p:txBody>
      </p:sp>
      <p:sp>
        <p:nvSpPr>
          <p:cNvPr id="14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80000"/>
              </a:lnSpc>
              <a:spcBef>
                <a:spcPct val="50000"/>
              </a:spcBef>
              <a:defRPr sz="900">
                <a:solidFill>
                  <a:srgbClr val="045C75"/>
                </a:solidFill>
              </a:defRPr>
            </a:lvl1pPr>
          </a:lstStyle>
          <a:p>
            <a:pPr defTabSz="685800">
              <a:defRPr/>
            </a:pPr>
            <a:endParaRPr lang="it-IT" b="1" u="sng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67000" y="4767263"/>
            <a:ext cx="3352800" cy="273844"/>
          </a:xfrm>
          <a:prstGeom prst="rect">
            <a:avLst/>
          </a:prstGeom>
        </p:spPr>
        <p:txBody>
          <a:bodyPr vert="horz" lIns="0" tIns="0" rIns="0" bIns="0" anchor="b"/>
          <a:lstStyle>
            <a:lvl1pPr algn="l">
              <a:lnSpc>
                <a:spcPct val="80000"/>
              </a:lnSpc>
              <a:spcBef>
                <a:spcPct val="50000"/>
              </a:spcBef>
              <a:defRPr sz="9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defTabSz="685800">
              <a:defRPr/>
            </a:pPr>
            <a:r>
              <a:rPr lang="it-IT" b="1" u="sng" smtClean="0">
                <a:solidFill>
                  <a:srgbClr val="04617B">
                    <a:shade val="90000"/>
                  </a:srgbClr>
                </a:solidFill>
                <a:latin typeface="Times New Roman" pitchFamily="18" charset="0"/>
                <a:cs typeface="Times New Roman" pitchFamily="18" charset="0"/>
              </a:rPr>
              <a:t>R. Foddis, Pisa 17 maggio 2011</a:t>
            </a:r>
            <a:endParaRPr lang="it-IT" b="1" u="sng">
              <a:solidFill>
                <a:srgbClr val="04617B">
                  <a:shade val="9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24800" y="4767263"/>
            <a:ext cx="762000" cy="273844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80000"/>
              </a:lnSpc>
              <a:spcBef>
                <a:spcPct val="50000"/>
              </a:spcBef>
              <a:defRPr sz="900">
                <a:solidFill>
                  <a:srgbClr val="045C75"/>
                </a:solidFill>
              </a:defRPr>
            </a:lvl1pPr>
          </a:lstStyle>
          <a:p>
            <a:pPr defTabSz="685800">
              <a:defRPr/>
            </a:pPr>
            <a:fld id="{A7FFD5D3-DD56-4F71-8A77-CCFA05DB4DA3}" type="slidenum">
              <a:rPr lang="it-IT" b="1" u="sng" smtClean="0">
                <a:latin typeface="Times New Roman" pitchFamily="18" charset="0"/>
                <a:cs typeface="Times New Roman" pitchFamily="18" charset="0"/>
              </a:rPr>
              <a:pPr defTabSz="685800">
                <a:defRPr/>
              </a:pPr>
              <a:t>‹N›</a:t>
            </a:fld>
            <a:endParaRPr lang="it-IT" b="1" u="sng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3120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750" kern="12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75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75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75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750">
          <a:solidFill>
            <a:schemeClr val="tx2"/>
          </a:solidFill>
          <a:latin typeface="Arial" charset="0"/>
        </a:defRPr>
      </a:lvl5pPr>
      <a:lvl6pPr marL="342900" algn="l" rtl="0" fontAlgn="base">
        <a:spcBef>
          <a:spcPct val="0"/>
        </a:spcBef>
        <a:spcAft>
          <a:spcPct val="0"/>
        </a:spcAft>
        <a:defRPr sz="3750">
          <a:solidFill>
            <a:schemeClr val="tx2"/>
          </a:solidFill>
          <a:latin typeface="Calibri" pitchFamily="34" charset="0"/>
        </a:defRPr>
      </a:lvl6pPr>
      <a:lvl7pPr marL="685800" algn="l" rtl="0" fontAlgn="base">
        <a:spcBef>
          <a:spcPct val="0"/>
        </a:spcBef>
        <a:spcAft>
          <a:spcPct val="0"/>
        </a:spcAft>
        <a:defRPr sz="3750">
          <a:solidFill>
            <a:schemeClr val="tx2"/>
          </a:solidFill>
          <a:latin typeface="Calibri" pitchFamily="34" charset="0"/>
        </a:defRPr>
      </a:lvl7pPr>
      <a:lvl8pPr marL="1028700" algn="l" rtl="0" fontAlgn="base">
        <a:spcBef>
          <a:spcPct val="0"/>
        </a:spcBef>
        <a:spcAft>
          <a:spcPct val="0"/>
        </a:spcAft>
        <a:defRPr sz="3750">
          <a:solidFill>
            <a:schemeClr val="tx2"/>
          </a:solidFill>
          <a:latin typeface="Calibri" pitchFamily="34" charset="0"/>
        </a:defRPr>
      </a:lvl8pPr>
      <a:lvl9pPr marL="1371600" algn="l" rtl="0" fontAlgn="base">
        <a:spcBef>
          <a:spcPct val="0"/>
        </a:spcBef>
        <a:spcAft>
          <a:spcPct val="0"/>
        </a:spcAft>
        <a:defRPr sz="3750">
          <a:solidFill>
            <a:schemeClr val="tx2"/>
          </a:solidFill>
          <a:latin typeface="Calibri" pitchFamily="34" charset="0"/>
        </a:defRPr>
      </a:lvl9pPr>
    </p:titleStyle>
    <p:bodyStyle>
      <a:lvl1pPr marL="204788" indent="-204788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195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479822" indent="-184547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18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685800" indent="-184547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1575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890588" indent="-1571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15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096566" indent="-157163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15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303020" indent="-157734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2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45920" indent="-137160" algn="l" rtl="0" eaLnBrk="1" latinLnBrk="0" hangingPunct="1">
        <a:spcBef>
          <a:spcPct val="20000"/>
        </a:spcBef>
        <a:buClr>
          <a:schemeClr val="tx2"/>
        </a:buClr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851660" indent="-13716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05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528638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  <a:endParaRPr lang="en-US" smtClean="0"/>
          </a:p>
        </p:txBody>
      </p:sp>
      <p:sp>
        <p:nvSpPr>
          <p:cNvPr id="205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51373"/>
            <a:ext cx="8229600" cy="3292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smtClean="0"/>
          </a:p>
        </p:txBody>
      </p:sp>
      <p:sp>
        <p:nvSpPr>
          <p:cNvPr id="14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80000"/>
              </a:lnSpc>
              <a:spcBef>
                <a:spcPct val="50000"/>
              </a:spcBef>
              <a:defRPr sz="900">
                <a:solidFill>
                  <a:srgbClr val="045C75"/>
                </a:solidFill>
              </a:defRPr>
            </a:lvl1pPr>
          </a:lstStyle>
          <a:p>
            <a:pPr defTabSz="685800">
              <a:defRPr/>
            </a:pPr>
            <a:endParaRPr lang="it-IT" b="1" u="sng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67000" y="4767263"/>
            <a:ext cx="3352800" cy="273844"/>
          </a:xfrm>
          <a:prstGeom prst="rect">
            <a:avLst/>
          </a:prstGeom>
        </p:spPr>
        <p:txBody>
          <a:bodyPr vert="horz" lIns="0" tIns="0" rIns="0" bIns="0" anchor="b"/>
          <a:lstStyle>
            <a:lvl1pPr algn="l">
              <a:lnSpc>
                <a:spcPct val="80000"/>
              </a:lnSpc>
              <a:spcBef>
                <a:spcPct val="50000"/>
              </a:spcBef>
              <a:defRPr sz="9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defTabSz="685800">
              <a:defRPr/>
            </a:pPr>
            <a:r>
              <a:rPr lang="it-IT" b="1" u="sng" smtClean="0">
                <a:solidFill>
                  <a:srgbClr val="04617B">
                    <a:shade val="90000"/>
                  </a:srgbClr>
                </a:solidFill>
                <a:latin typeface="Times New Roman" pitchFamily="18" charset="0"/>
                <a:cs typeface="Times New Roman" pitchFamily="18" charset="0"/>
              </a:rPr>
              <a:t>R. Foddis, Pisa 17 maggio 2011</a:t>
            </a:r>
            <a:endParaRPr lang="it-IT" b="1" u="sng">
              <a:solidFill>
                <a:srgbClr val="04617B">
                  <a:shade val="9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24800" y="4767263"/>
            <a:ext cx="762000" cy="273844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80000"/>
              </a:lnSpc>
              <a:spcBef>
                <a:spcPct val="50000"/>
              </a:spcBef>
              <a:defRPr sz="900">
                <a:solidFill>
                  <a:srgbClr val="045C75"/>
                </a:solidFill>
              </a:defRPr>
            </a:lvl1pPr>
          </a:lstStyle>
          <a:p>
            <a:pPr defTabSz="685800">
              <a:defRPr/>
            </a:pPr>
            <a:fld id="{A7FFD5D3-DD56-4F71-8A77-CCFA05DB4DA3}" type="slidenum">
              <a:rPr lang="it-IT" b="1" u="sng" smtClean="0">
                <a:latin typeface="Times New Roman" pitchFamily="18" charset="0"/>
                <a:cs typeface="Times New Roman" pitchFamily="18" charset="0"/>
              </a:rPr>
              <a:pPr defTabSz="685800">
                <a:defRPr/>
              </a:pPr>
              <a:t>‹N›</a:t>
            </a:fld>
            <a:endParaRPr lang="it-IT" b="1" u="sng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4972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750" kern="12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75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75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75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750">
          <a:solidFill>
            <a:schemeClr val="tx2"/>
          </a:solidFill>
          <a:latin typeface="Arial" charset="0"/>
        </a:defRPr>
      </a:lvl5pPr>
      <a:lvl6pPr marL="342900" algn="l" rtl="0" fontAlgn="base">
        <a:spcBef>
          <a:spcPct val="0"/>
        </a:spcBef>
        <a:spcAft>
          <a:spcPct val="0"/>
        </a:spcAft>
        <a:defRPr sz="3750">
          <a:solidFill>
            <a:schemeClr val="tx2"/>
          </a:solidFill>
          <a:latin typeface="Calibri" pitchFamily="34" charset="0"/>
        </a:defRPr>
      </a:lvl6pPr>
      <a:lvl7pPr marL="685800" algn="l" rtl="0" fontAlgn="base">
        <a:spcBef>
          <a:spcPct val="0"/>
        </a:spcBef>
        <a:spcAft>
          <a:spcPct val="0"/>
        </a:spcAft>
        <a:defRPr sz="3750">
          <a:solidFill>
            <a:schemeClr val="tx2"/>
          </a:solidFill>
          <a:latin typeface="Calibri" pitchFamily="34" charset="0"/>
        </a:defRPr>
      </a:lvl7pPr>
      <a:lvl8pPr marL="1028700" algn="l" rtl="0" fontAlgn="base">
        <a:spcBef>
          <a:spcPct val="0"/>
        </a:spcBef>
        <a:spcAft>
          <a:spcPct val="0"/>
        </a:spcAft>
        <a:defRPr sz="3750">
          <a:solidFill>
            <a:schemeClr val="tx2"/>
          </a:solidFill>
          <a:latin typeface="Calibri" pitchFamily="34" charset="0"/>
        </a:defRPr>
      </a:lvl8pPr>
      <a:lvl9pPr marL="1371600" algn="l" rtl="0" fontAlgn="base">
        <a:spcBef>
          <a:spcPct val="0"/>
        </a:spcBef>
        <a:spcAft>
          <a:spcPct val="0"/>
        </a:spcAft>
        <a:defRPr sz="3750">
          <a:solidFill>
            <a:schemeClr val="tx2"/>
          </a:solidFill>
          <a:latin typeface="Calibri" pitchFamily="34" charset="0"/>
        </a:defRPr>
      </a:lvl9pPr>
    </p:titleStyle>
    <p:bodyStyle>
      <a:lvl1pPr marL="204788" indent="-204788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195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479822" indent="-184547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18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685800" indent="-184547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1575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890588" indent="-1571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15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096566" indent="-157163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15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303020" indent="-157734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2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45920" indent="-137160" algn="l" rtl="0" eaLnBrk="1" latinLnBrk="0" hangingPunct="1">
        <a:spcBef>
          <a:spcPct val="20000"/>
        </a:spcBef>
        <a:buClr>
          <a:schemeClr val="tx2"/>
        </a:buClr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851660" indent="-13716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05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Immagine 1" descr="SLIDE1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7463"/>
            <a:ext cx="9170988" cy="516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Sottotitolo 2"/>
          <p:cNvSpPr>
            <a:spLocks noGrp="1"/>
          </p:cNvSpPr>
          <p:nvPr>
            <p:ph type="subTitle" idx="1"/>
          </p:nvPr>
        </p:nvSpPr>
        <p:spPr>
          <a:xfrm>
            <a:off x="525517" y="1828800"/>
            <a:ext cx="5967851" cy="1120775"/>
          </a:xfrm>
        </p:spPr>
        <p:txBody>
          <a:bodyPr/>
          <a:lstStyle/>
          <a:p>
            <a:r>
              <a:rPr lang="it-IT" sz="2800" dirty="0" smtClean="0">
                <a:solidFill>
                  <a:srgbClr val="FF0000"/>
                </a:solidFill>
              </a:rPr>
              <a:t>La crisi economica e la salute delle donne che lavorano</a:t>
            </a:r>
            <a:endParaRPr lang="it-IT" sz="2800" dirty="0" smtClean="0">
              <a:solidFill>
                <a:srgbClr val="FF0000"/>
              </a:solidFill>
              <a:latin typeface="Museo Sans 700"/>
              <a:ea typeface="Museo Sans 700"/>
              <a:cs typeface="Museo Sans 700"/>
            </a:endParaRPr>
          </a:p>
        </p:txBody>
      </p:sp>
      <p:sp>
        <p:nvSpPr>
          <p:cNvPr id="2052" name="Sottotitolo 2"/>
          <p:cNvSpPr txBox="1">
            <a:spLocks/>
          </p:cNvSpPr>
          <p:nvPr/>
        </p:nvSpPr>
        <p:spPr bwMode="auto">
          <a:xfrm>
            <a:off x="2492375" y="3759200"/>
            <a:ext cx="4805363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it-IT" sz="2000" dirty="0" err="1">
                <a:solidFill>
                  <a:schemeClr val="bg1"/>
                </a:solidFill>
                <a:latin typeface="Museo Sans 300"/>
                <a:ea typeface="Museo Sans 300"/>
                <a:cs typeface="Museo Sans 300"/>
              </a:rPr>
              <a:t>Ferraris</a:t>
            </a:r>
            <a:r>
              <a:rPr lang="it-IT" sz="2000" dirty="0">
                <a:solidFill>
                  <a:schemeClr val="bg1"/>
                </a:solidFill>
                <a:latin typeface="Museo Sans 300"/>
                <a:ea typeface="Museo Sans 300"/>
                <a:cs typeface="Museo Sans 300"/>
              </a:rPr>
              <a:t> </a:t>
            </a:r>
            <a:r>
              <a:rPr lang="it-IT" sz="2000" dirty="0" smtClean="0">
                <a:solidFill>
                  <a:schemeClr val="bg1"/>
                </a:solidFill>
                <a:latin typeface="Museo Sans 300"/>
                <a:ea typeface="Museo Sans 300"/>
                <a:cs typeface="Museo Sans 300"/>
              </a:rPr>
              <a:t>Fabrizio</a:t>
            </a:r>
            <a:endParaRPr lang="it-IT" sz="2000" dirty="0">
              <a:solidFill>
                <a:schemeClr val="bg1"/>
              </a:solidFill>
              <a:latin typeface="Museo Sans 300"/>
              <a:ea typeface="Museo Sans 300"/>
              <a:cs typeface="Museo Sans 300"/>
            </a:endParaRPr>
          </a:p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it-IT" sz="2000" dirty="0" err="1">
                <a:solidFill>
                  <a:schemeClr val="bg1"/>
                </a:solidFill>
                <a:latin typeface="Museo Sans 300"/>
                <a:ea typeface="Museo Sans 300"/>
                <a:cs typeface="Museo Sans 300"/>
              </a:rPr>
              <a:t>S.Pre.S.A.L</a:t>
            </a:r>
            <a:r>
              <a:rPr lang="it-IT" sz="2000" dirty="0">
                <a:solidFill>
                  <a:schemeClr val="bg1"/>
                </a:solidFill>
                <a:latin typeface="Museo Sans 300"/>
                <a:ea typeface="Museo Sans 300"/>
                <a:cs typeface="Museo Sans 300"/>
              </a:rPr>
              <a:t>. ASL BI</a:t>
            </a:r>
            <a:endParaRPr lang="it-IT" sz="3200" dirty="0">
              <a:solidFill>
                <a:schemeClr val="bg1"/>
              </a:solidFill>
              <a:latin typeface="Museo Sans 300"/>
              <a:ea typeface="Museo Sans 300"/>
              <a:cs typeface="Museo Sans 300"/>
            </a:endParaRPr>
          </a:p>
        </p:txBody>
      </p:sp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>
              <a:latin typeface="Calibri" pitchFamily="34" charset="0"/>
            </a:endParaRPr>
          </a:p>
        </p:txBody>
      </p:sp>
      <p:sp>
        <p:nvSpPr>
          <p:cNvPr id="2054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Immagine 3" descr="SLIDE16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5400" y="-17463"/>
            <a:ext cx="9170988" cy="516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1938" y="872358"/>
            <a:ext cx="7758843" cy="3268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Immagine 3" descr="SLIDE16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5400" y="-17463"/>
            <a:ext cx="9170988" cy="516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Grafico 2"/>
          <p:cNvGraphicFramePr/>
          <p:nvPr/>
        </p:nvGraphicFramePr>
        <p:xfrm>
          <a:off x="620110" y="1200150"/>
          <a:ext cx="4099035" cy="25730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Grafico 4"/>
          <p:cNvGraphicFramePr/>
          <p:nvPr/>
        </p:nvGraphicFramePr>
        <p:xfrm>
          <a:off x="4719145" y="1200151"/>
          <a:ext cx="3100552" cy="28358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1240221" y="430924"/>
            <a:ext cx="4587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Denunce INAIL 2017 per tipo di patologia </a:t>
            </a:r>
            <a:endParaRPr lang="it-IT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Immagine 4" descr="SLIDE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ttangolo 3"/>
          <p:cNvSpPr/>
          <p:nvPr/>
        </p:nvSpPr>
        <p:spPr>
          <a:xfrm>
            <a:off x="395536" y="1464335"/>
            <a:ext cx="828092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Tali effetti interessano tutti gli uomini e le donne in età fertile esposti a sostanze chimiche sul luogo di lavoro. Includono effetti avversi sulla libido, comportamento sessuale, spermatogenesi </a:t>
            </a:r>
            <a:r>
              <a:rPr lang="it-IT" sz="1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oogenesi</a:t>
            </a:r>
            <a:r>
              <a:rPr lang="it-IT" sz="1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, qualsiasi interferenza con attività ormonale o parametri fisiologici che incidono sulla capacità di fertilizzare, così come sugli effetti avversi sulla fecondazione stessa o sullo sviluppo dell'ovulo fecondato fino all'impianto incluso</a:t>
            </a:r>
            <a:endParaRPr lang="it-IT" sz="1400" dirty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467544" y="951570"/>
            <a:ext cx="45592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Effetti sulla fertilità maschile e femminile</a:t>
            </a:r>
            <a:endParaRPr lang="it-IT" b="1" dirty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467544" y="3171012"/>
            <a:ext cx="806489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Nel suo senso più ampio questo copre qualsiasi effetto che interferisca con lo sviluppo normale sia prima che dopo la nascita. Comprende effetti </a:t>
            </a:r>
            <a:r>
              <a:rPr lang="it-IT" sz="1400" dirty="0" err="1" smtClean="0">
                <a:solidFill>
                  <a:srgbClr val="002060"/>
                </a:solidFill>
                <a:latin typeface="Cambria" panose="02040503050406030204" pitchFamily="18" charset="0"/>
              </a:rPr>
              <a:t>embriotossici</a:t>
            </a:r>
            <a:r>
              <a:rPr lang="it-IT" sz="1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 / </a:t>
            </a:r>
            <a:r>
              <a:rPr lang="it-IT" sz="1400" dirty="0" err="1" smtClean="0">
                <a:solidFill>
                  <a:srgbClr val="002060"/>
                </a:solidFill>
                <a:latin typeface="Cambria" panose="02040503050406030204" pitchFamily="18" charset="0"/>
              </a:rPr>
              <a:t>fetotossici</a:t>
            </a:r>
            <a:r>
              <a:rPr lang="it-IT" sz="1400" dirty="0" smtClean="0">
                <a:solidFill>
                  <a:srgbClr val="002060"/>
                </a:solidFill>
                <a:latin typeface="Cambria" panose="02040503050406030204" pitchFamily="18" charset="0"/>
              </a:rPr>
              <a:t> (come riduzione del peso corporeo, crescita e ritardo dello sviluppo, tossicità degli organi, morte, aborto), difetti strutturali (effetti teratogeni), difetti funzionali, difetti peri-postnatali e compromissione dello sviluppo mentale o fisico postnatale fino allo sviluppo puberale .</a:t>
            </a:r>
            <a:endParaRPr lang="it-IT" sz="1400" dirty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467545" y="2787774"/>
            <a:ext cx="53401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Effetti sullo  sviluppo embrionali e alla nascita</a:t>
            </a:r>
            <a:endParaRPr lang="it-IT" b="1" dirty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395536" y="138141"/>
            <a:ext cx="4572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Methodology for the Derivation of Occupational</a:t>
            </a:r>
          </a:p>
          <a:p>
            <a:r>
              <a:rPr lang="en-US" sz="14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Exposure Limits  -  SCOEL 2013</a:t>
            </a:r>
          </a:p>
          <a:p>
            <a:r>
              <a:rPr lang="en-US" sz="14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Tossici per la riproduzione</a:t>
            </a:r>
            <a:endParaRPr lang="it-IT" sz="1400" dirty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Immagine 4" descr="SLIDE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ttangolo 2"/>
          <p:cNvSpPr/>
          <p:nvPr/>
        </p:nvSpPr>
        <p:spPr>
          <a:xfrm>
            <a:off x="323528" y="141480"/>
            <a:ext cx="4572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 </a:t>
            </a:r>
            <a:r>
              <a:rPr lang="en-US" sz="1400" b="1" dirty="0" smtClean="0"/>
              <a:t>Methodology for the Derivation of Occupational Exposure Limits  -  SCOEL 2013</a:t>
            </a:r>
          </a:p>
          <a:p>
            <a:r>
              <a:rPr lang="en-US" sz="1400" b="1" dirty="0" smtClean="0"/>
              <a:t>Tossici per la riproduzione</a:t>
            </a:r>
            <a:endParaRPr lang="it-IT" sz="1400" dirty="0"/>
          </a:p>
        </p:txBody>
      </p:sp>
      <p:sp>
        <p:nvSpPr>
          <p:cNvPr id="4" name="Rettangolo 3"/>
          <p:cNvSpPr/>
          <p:nvPr/>
        </p:nvSpPr>
        <p:spPr>
          <a:xfrm>
            <a:off x="539552" y="1059582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È preoccupante per SCOEL che per molte sostanze sono disponibili solo dati limitati su questo particolare aspetto della tossicologia</a:t>
            </a:r>
            <a:endParaRPr lang="it-I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13490" y="2310298"/>
            <a:ext cx="4264365" cy="236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76370" y="4807744"/>
            <a:ext cx="4635548" cy="335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35696" y="1977684"/>
            <a:ext cx="3661214" cy="33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Immagine 3" descr="SLIDE16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5400" y="-17463"/>
            <a:ext cx="9170988" cy="516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Tabella 2"/>
          <p:cNvGraphicFramePr>
            <a:graphicFrameLocks noGrp="1"/>
          </p:cNvGraphicFramePr>
          <p:nvPr/>
        </p:nvGraphicFramePr>
        <p:xfrm>
          <a:off x="1524000" y="1198019"/>
          <a:ext cx="6095999" cy="2747461"/>
        </p:xfrm>
        <a:graphic>
          <a:graphicData uri="http://schemas.openxmlformats.org/drawingml/2006/table">
            <a:tbl>
              <a:tblPr/>
              <a:tblGrid>
                <a:gridCol w="1027402"/>
                <a:gridCol w="385654"/>
                <a:gridCol w="487365"/>
                <a:gridCol w="487365"/>
                <a:gridCol w="487365"/>
                <a:gridCol w="487365"/>
                <a:gridCol w="487365"/>
                <a:gridCol w="334193"/>
                <a:gridCol w="446196"/>
                <a:gridCol w="200395"/>
                <a:gridCol w="531561"/>
                <a:gridCol w="261543"/>
                <a:gridCol w="472230"/>
              </a:tblGrid>
              <a:tr h="187897">
                <a:tc gridSpan="1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000" b="1">
                          <a:latin typeface="Arial"/>
                          <a:ea typeface="Times New Roman"/>
                          <a:cs typeface="Times New Roman"/>
                        </a:rPr>
                        <a:t>OCCUPAZIONE E TASSI DI OCCUPAZIONE PER AREA PROVINCIALE E GENERE </a:t>
                      </a: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(x1000)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>
                    <a:lnL w="28575" cap="flat" cmpd="dbl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87897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Area</a:t>
                      </a:r>
                      <a:b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territoriale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ctr">
                    <a:lnL w="28575" cap="flat" cmpd="dbl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Media 2016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Media 2017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Variazione interannuale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8789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UOMINI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DONNE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TOTALE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0063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M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F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TOT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M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 F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TOT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  v.ass. val.%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  v.ass. val.%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  v.ass. val.%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878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28575" cap="flat" cmpd="dbl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000" b="1">
                          <a:latin typeface="Arial"/>
                          <a:ea typeface="Times New Roman"/>
                          <a:cs typeface="Times New Roman"/>
                        </a:rPr>
                        <a:t>OCCUPATI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it-IT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it-IT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 w="28575" cap="flat" cmpd="dbl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78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28575" cap="flat" cmpd="dbl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it-IT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it-IT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it-IT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it-IT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it-IT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it-IT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it-IT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 w="28575" cap="flat" cmpd="dbl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78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BIELLA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28575" cap="flat" cmpd="dbl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39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34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73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40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35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75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2.6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2.9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 w="28575" cap="flat" cmpd="dbl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78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000" b="1">
                          <a:latin typeface="Arial"/>
                          <a:ea typeface="Times New Roman"/>
                          <a:cs typeface="Times New Roman"/>
                        </a:rPr>
                        <a:t>PIEMONTE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28575" cap="flat" cmpd="dbl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b="1">
                          <a:latin typeface="Arial"/>
                          <a:ea typeface="Times New Roman"/>
                          <a:cs typeface="Times New Roman"/>
                        </a:rPr>
                        <a:t>997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b="1">
                          <a:latin typeface="Arial"/>
                          <a:ea typeface="Times New Roman"/>
                          <a:cs typeface="Times New Roman"/>
                        </a:rPr>
                        <a:t>814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b="1">
                          <a:latin typeface="Arial"/>
                          <a:ea typeface="Times New Roman"/>
                          <a:cs typeface="Times New Roman"/>
                        </a:rPr>
                        <a:t>1 811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b="1">
                          <a:latin typeface="Arial"/>
                          <a:ea typeface="Times New Roman"/>
                          <a:cs typeface="Times New Roman"/>
                        </a:rPr>
                        <a:t>1 004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b="1">
                          <a:latin typeface="Arial"/>
                          <a:ea typeface="Times New Roman"/>
                          <a:cs typeface="Times New Roman"/>
                        </a:rPr>
                        <a:t>816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b="1">
                          <a:latin typeface="Arial"/>
                          <a:ea typeface="Times New Roman"/>
                          <a:cs typeface="Times New Roman"/>
                        </a:rPr>
                        <a:t>1 819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b="1"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b="1">
                          <a:latin typeface="Arial"/>
                          <a:ea typeface="Times New Roman"/>
                          <a:cs typeface="Times New Roman"/>
                        </a:rPr>
                        <a:t>0.7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b="1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b="1">
                          <a:latin typeface="Arial"/>
                          <a:ea typeface="Times New Roman"/>
                          <a:cs typeface="Times New Roman"/>
                        </a:rPr>
                        <a:t>0.2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b="1"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b="1">
                          <a:latin typeface="Arial"/>
                          <a:ea typeface="Times New Roman"/>
                          <a:cs typeface="Times New Roman"/>
                        </a:rPr>
                        <a:t>0.4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 w="28575" cap="flat" cmpd="dbl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78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28575" cap="flat" cmpd="dbl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it-IT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 w="28575" cap="flat" cmpd="dbl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8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28575" cap="flat" cmpd="dbl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000" b="1">
                          <a:latin typeface="Arial"/>
                          <a:ea typeface="Times New Roman"/>
                          <a:cs typeface="Times New Roman"/>
                        </a:rPr>
                        <a:t>TASSO DI OCCUPAZIONE 20-64 ANNI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Variazioni in punti percentuali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 w="28575" cap="flat" cmpd="dbl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878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28575" cap="flat" cmpd="dbl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it-IT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it-IT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it-IT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it-IT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it-IT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 w="28575" cap="flat" cmpd="dbl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78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BIELLA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28575" cap="flat" cmpd="dbl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75.0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65.8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70.1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77.0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68.8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72.7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it-IT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2.0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3.0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it-IT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2.6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 w="28575" cap="flat" cmpd="dbl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78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000" b="1">
                          <a:latin typeface="Arial"/>
                          <a:ea typeface="Times New Roman"/>
                          <a:cs typeface="Times New Roman"/>
                        </a:rPr>
                        <a:t>PIEMONTE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28575" cap="flat" cmpd="dbl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b="1">
                          <a:latin typeface="Arial"/>
                          <a:ea typeface="Times New Roman"/>
                          <a:cs typeface="Times New Roman"/>
                        </a:rPr>
                        <a:t>75.0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b="1">
                          <a:latin typeface="Arial"/>
                          <a:ea typeface="Times New Roman"/>
                          <a:cs typeface="Times New Roman"/>
                        </a:rPr>
                        <a:t>62.3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b="1">
                          <a:latin typeface="Arial"/>
                          <a:ea typeface="Times New Roman"/>
                          <a:cs typeface="Times New Roman"/>
                        </a:rPr>
                        <a:t>69.0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b="1">
                          <a:latin typeface="Arial"/>
                          <a:ea typeface="Times New Roman"/>
                          <a:cs typeface="Times New Roman"/>
                        </a:rPr>
                        <a:t>76.0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b="1">
                          <a:latin typeface="Arial"/>
                          <a:ea typeface="Times New Roman"/>
                          <a:cs typeface="Times New Roman"/>
                        </a:rPr>
                        <a:t>62.9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b="1">
                          <a:latin typeface="Arial"/>
                          <a:ea typeface="Times New Roman"/>
                          <a:cs typeface="Times New Roman"/>
                        </a:rPr>
                        <a:t>69.9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it-IT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b="1">
                          <a:latin typeface="Arial"/>
                          <a:ea typeface="Times New Roman"/>
                          <a:cs typeface="Times New Roman"/>
                        </a:rPr>
                        <a:t>1.0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b="1">
                          <a:latin typeface="Arial"/>
                          <a:ea typeface="Times New Roman"/>
                          <a:cs typeface="Times New Roman"/>
                        </a:rPr>
                        <a:t>0.6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it-IT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000" b="1">
                          <a:latin typeface="Arial"/>
                          <a:ea typeface="Times New Roman"/>
                          <a:cs typeface="Times New Roman"/>
                        </a:rPr>
                        <a:t>0.9 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 w="28575" cap="flat" cmpd="dbl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78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28575" cap="flat" cmpd="dbl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dbl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dbl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dbl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43" marR="43843" marT="0" marB="0" anchor="b">
                    <a:lnL>
                      <a:noFill/>
                    </a:lnL>
                    <a:lnR w="28575" cap="flat" cmpd="dbl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dbl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Immagine 3" descr="SLIDE16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7145" y="-17463"/>
            <a:ext cx="9513450" cy="516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1597570" y="1756408"/>
          <a:ext cx="5025480" cy="2048336"/>
        </p:xfrm>
        <a:graphic>
          <a:graphicData uri="http://schemas.openxmlformats.org/drawingml/2006/table">
            <a:tbl>
              <a:tblPr/>
              <a:tblGrid>
                <a:gridCol w="731262"/>
                <a:gridCol w="715703"/>
                <a:gridCol w="715703"/>
                <a:gridCol w="715703"/>
                <a:gridCol w="715703"/>
                <a:gridCol w="715703"/>
                <a:gridCol w="715703"/>
              </a:tblGrid>
              <a:tr h="512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b="1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b="1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2010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b="1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2013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b="1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2016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5120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F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93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288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34.0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218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33.4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181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31.3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</a:tr>
              <a:tr h="5120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M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DC3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559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66.0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434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66.6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398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68.7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7"/>
                    </a:solidFill>
                  </a:tcPr>
                </a:tc>
              </a:tr>
              <a:tr h="5120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Totale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b="1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847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b="1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100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b="1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652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b="1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100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b="1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579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b="1" dirty="0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100</a:t>
                      </a:r>
                      <a:endParaRPr lang="it-IT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7126014" cy="15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ea typeface="Times New Roman" pitchFamily="18" charset="0"/>
              <a:cs typeface="DejaVu Sans Condensed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ejaVu Sans Condensed"/>
              </a:rPr>
              <a:t>	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 Infortuni in occasione di lavoro del territorio, per genere</a:t>
            </a:r>
            <a:endParaRPr kumimoji="0" lang="it-IT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ejaVu Sans Condensed"/>
              </a:rPr>
              <a:t>Periodo:          2010 - 2016</a:t>
            </a:r>
            <a:endParaRPr kumimoji="0" lang="it-IT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ejaVu Sans Condensed"/>
              </a:rPr>
              <a:t>Territorio:      asl Biella</a:t>
            </a:r>
            <a:endParaRPr kumimoji="0" lang="it-IT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ejaVu Sans Condensed"/>
              </a:rPr>
              <a:t>Fonte:	INAIL</a:t>
            </a:r>
            <a:endParaRPr kumimoji="0" lang="it-IT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Immagine 3" descr="SLIDE16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5400" y="-17463"/>
            <a:ext cx="9170988" cy="516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Tabella 2"/>
          <p:cNvGraphicFramePr>
            <a:graphicFrameLocks noGrp="1"/>
          </p:cNvGraphicFramePr>
          <p:nvPr/>
        </p:nvGraphicFramePr>
        <p:xfrm>
          <a:off x="1523999" y="1505196"/>
          <a:ext cx="6096002" cy="2133108"/>
        </p:xfrm>
        <a:graphic>
          <a:graphicData uri="http://schemas.openxmlformats.org/drawingml/2006/table">
            <a:tbl>
              <a:tblPr/>
              <a:tblGrid>
                <a:gridCol w="987206"/>
                <a:gridCol w="567644"/>
                <a:gridCol w="567644"/>
                <a:gridCol w="567644"/>
                <a:gridCol w="567644"/>
                <a:gridCol w="567644"/>
                <a:gridCol w="567644"/>
                <a:gridCol w="567644"/>
                <a:gridCol w="567644"/>
                <a:gridCol w="567644"/>
              </a:tblGrid>
              <a:tr h="3961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b="1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90" marR="431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b="1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2010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90" marR="4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b="1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2013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90" marR="4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b="1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2016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90" marR="4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5330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b="1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90" marR="431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n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90" marR="4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% su tot itinere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90" marR="4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% su tot genere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90" marR="4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n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90" marR="4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% su tot itinere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90" marR="4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% su tot genere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90" marR="4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n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90" marR="4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% su tot itinere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90" marR="4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% su tot genere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90" marR="4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</a:tr>
              <a:tr h="3961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F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90" marR="4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93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104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90" marR="4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63.4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90" marR="4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26.5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90" marR="4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79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90" marR="4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62.7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90" marR="4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26.6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90" marR="4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53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90" marR="4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55.8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90" marR="4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22.6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90" marR="4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</a:tr>
              <a:tr h="3961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M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90" marR="4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DC3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60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90" marR="4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36.6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90" marR="4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9.7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90" marR="4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47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90" marR="4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37.3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90" marR="4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9.8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90" marR="4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42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90" marR="4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44.2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90" marR="4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9.5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90" marR="4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7"/>
                    </a:solidFill>
                  </a:tcPr>
                </a:tc>
              </a:tr>
              <a:tr h="3961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Totale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90" marR="4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b="1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164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90" marR="4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b="1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100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90" marR="4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b="1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16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90" marR="4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b="1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126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90" marR="4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b="1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100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90" marR="4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b="1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16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90" marR="4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b="1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95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90" marR="4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b="1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100</a:t>
                      </a:r>
                      <a:endParaRPr lang="it-IT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90" marR="4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b="1" dirty="0">
                          <a:solidFill>
                            <a:srgbClr val="333333"/>
                          </a:solidFill>
                          <a:latin typeface="Padauk"/>
                          <a:ea typeface="Times New Roman"/>
                          <a:cs typeface="Times New Roman"/>
                        </a:rPr>
                        <a:t>14</a:t>
                      </a:r>
                      <a:endParaRPr lang="it-IT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190" marR="43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</a:tr>
            </a:tbl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523997" y="0"/>
            <a:ext cx="5770181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ejaVu Sans Condensed"/>
              </a:rPr>
              <a:t>Titolo:	</a:t>
            </a: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adauk"/>
                <a:ea typeface="Times New Roman" pitchFamily="18" charset="0"/>
                <a:cs typeface="Arial" pitchFamily="34" charset="0"/>
              </a:rPr>
              <a:t>infortuni in itinere del territorio, per genere</a:t>
            </a:r>
            <a:endParaRPr kumimoji="0" lang="it-IT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ejaVu Sans Condensed"/>
              </a:rPr>
              <a:t>Periodo:          2010 - 2016</a:t>
            </a:r>
            <a:endParaRPr kumimoji="0" lang="it-IT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ejaVu Sans Condensed"/>
              </a:rPr>
              <a:t>Territorio:      asl Biella</a:t>
            </a:r>
            <a:endParaRPr kumimoji="0" lang="it-IT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DejaVu Sans Condensed"/>
              </a:rPr>
              <a:t>Fonte:	              INAIL</a:t>
            </a:r>
            <a:endParaRPr kumimoji="0" lang="it-IT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Immagine 3" descr="SLIDE16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5400" y="-17463"/>
            <a:ext cx="9170988" cy="516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4"/>
          <p:cNvSpPr>
            <a:spLocks noGrp="1"/>
          </p:cNvSpPr>
          <p:nvPr/>
        </p:nvSpPr>
        <p:spPr bwMode="auto">
          <a:xfrm>
            <a:off x="807349" y="500332"/>
            <a:ext cx="6180050" cy="446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2"/>
                </a:solidFill>
                <a:latin typeface="Arial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/>
            <a:r>
              <a:rPr lang="it-IT" sz="28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Sesso, genere e Medicina del Lavoro</a:t>
            </a:r>
          </a:p>
        </p:txBody>
      </p:sp>
      <p:sp>
        <p:nvSpPr>
          <p:cNvPr id="4" name="CasellaDiTesto 3"/>
          <p:cNvSpPr txBox="1">
            <a:spLocks noChangeArrowheads="1"/>
          </p:cNvSpPr>
          <p:nvPr/>
        </p:nvSpPr>
        <p:spPr bwMode="auto">
          <a:xfrm>
            <a:off x="327804" y="1371614"/>
            <a:ext cx="858328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it-I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800" b="1" u="sng" kern="1200">
                <a:solidFill>
                  <a:srgbClr val="333399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800" b="1" u="sng" kern="1200">
                <a:solidFill>
                  <a:srgbClr val="333399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800" b="1" u="sng" kern="1200">
                <a:solidFill>
                  <a:srgbClr val="333399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800" b="1" u="sng" kern="1200">
                <a:solidFill>
                  <a:srgbClr val="333399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800" b="1" u="sng" kern="1200">
                <a:solidFill>
                  <a:srgbClr val="333399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286000" algn="l" defTabSz="914400" rtl="0" eaLnBrk="1" latinLnBrk="0" hangingPunct="1">
              <a:defRPr sz="2800" b="1" u="sng" kern="1200">
                <a:solidFill>
                  <a:srgbClr val="333399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6pPr>
            <a:lvl7pPr marL="2743200" algn="l" defTabSz="914400" rtl="0" eaLnBrk="1" latinLnBrk="0" hangingPunct="1">
              <a:defRPr sz="2800" b="1" u="sng" kern="1200">
                <a:solidFill>
                  <a:srgbClr val="333399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7pPr>
            <a:lvl8pPr marL="3200400" algn="l" defTabSz="914400" rtl="0" eaLnBrk="1" latinLnBrk="0" hangingPunct="1">
              <a:defRPr sz="2800" b="1" u="sng" kern="1200">
                <a:solidFill>
                  <a:srgbClr val="333399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8pPr>
            <a:lvl9pPr marL="3657600" algn="l" defTabSz="914400" rtl="0" eaLnBrk="1" latinLnBrk="0" hangingPunct="1">
              <a:defRPr sz="2800" b="1" u="sng" kern="1200">
                <a:solidFill>
                  <a:srgbClr val="333399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9pPr>
          </a:lstStyle>
          <a:p>
            <a:pPr algn="just" eaLnBrk="1" hangingPunct="1"/>
            <a:r>
              <a:rPr lang="it-IT" sz="2400" u="none" dirty="0">
                <a:solidFill>
                  <a:srgbClr val="002060"/>
                </a:solidFill>
                <a:latin typeface="Cambria" panose="02040503050406030204" pitchFamily="18" charset="0"/>
                <a:ea typeface="ＭＳ Ｐゴシック" panose="020B0600070205080204" pitchFamily="34" charset="-128"/>
              </a:rPr>
              <a:t>Sesso: </a:t>
            </a:r>
            <a:endParaRPr lang="it-IT" sz="2400" u="none" dirty="0" smtClean="0">
              <a:solidFill>
                <a:srgbClr val="002060"/>
              </a:solidFill>
              <a:latin typeface="Cambria" panose="02040503050406030204" pitchFamily="18" charset="0"/>
              <a:ea typeface="ＭＳ Ｐゴシック" panose="020B0600070205080204" pitchFamily="34" charset="-128"/>
            </a:endParaRPr>
          </a:p>
          <a:p>
            <a:pPr algn="just" eaLnBrk="1" hangingPunct="1"/>
            <a:r>
              <a:rPr lang="it-IT" sz="2400" b="0" u="none" dirty="0" smtClean="0">
                <a:solidFill>
                  <a:srgbClr val="002060"/>
                </a:solidFill>
                <a:latin typeface="Cambria" panose="02040503050406030204" pitchFamily="18" charset="0"/>
                <a:ea typeface="ＭＳ Ｐゴシック" panose="020B0600070205080204" pitchFamily="34" charset="-128"/>
              </a:rPr>
              <a:t>Caratteristiche </a:t>
            </a:r>
            <a:r>
              <a:rPr lang="it-IT" sz="2400" b="0" u="none" dirty="0">
                <a:solidFill>
                  <a:srgbClr val="002060"/>
                </a:solidFill>
                <a:latin typeface="Cambria" panose="02040503050406030204" pitchFamily="18" charset="0"/>
                <a:ea typeface="ＭＳ Ｐゴシック" panose="020B0600070205080204" pitchFamily="34" charset="-128"/>
              </a:rPr>
              <a:t>biologiche e fisiologiche che definiscono gli uomini e le donne</a:t>
            </a:r>
          </a:p>
        </p:txBody>
      </p:sp>
      <p:sp>
        <p:nvSpPr>
          <p:cNvPr id="5" name="CasellaDiTesto 4"/>
          <p:cNvSpPr txBox="1">
            <a:spLocks noChangeArrowheads="1"/>
          </p:cNvSpPr>
          <p:nvPr/>
        </p:nvSpPr>
        <p:spPr bwMode="auto">
          <a:xfrm>
            <a:off x="327803" y="2896830"/>
            <a:ext cx="858328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 eaLnBrk="0" hangingPunct="0">
              <a:defRPr sz="2800" b="1" u="sng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457200" eaLnBrk="0" hangingPunct="0">
              <a:defRPr sz="2800" b="1" u="sng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457200" eaLnBrk="0" hangingPunct="0">
              <a:defRPr sz="2800" b="1" u="sng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457200" eaLnBrk="0" hangingPunct="0">
              <a:defRPr sz="2800" b="1" u="sng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457200" eaLnBrk="0" hangingPunct="0">
              <a:defRPr sz="2800" b="1" u="sng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 b="1" u="sng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 b="1" u="sng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 b="1" u="sng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 b="1" u="sng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just" eaLnBrk="1" hangingPunct="1"/>
            <a:r>
              <a:rPr lang="it-IT" sz="2400" u="none" dirty="0">
                <a:solidFill>
                  <a:srgbClr val="002060"/>
                </a:solidFill>
                <a:latin typeface="Cambria" panose="02040503050406030204" pitchFamily="18" charset="0"/>
                <a:ea typeface="ＭＳ Ｐゴシック" panose="020B0600070205080204" pitchFamily="34" charset="-128"/>
              </a:rPr>
              <a:t>Genere: </a:t>
            </a:r>
            <a:endParaRPr lang="it-IT" sz="2400" u="none" dirty="0" smtClean="0">
              <a:solidFill>
                <a:srgbClr val="002060"/>
              </a:solidFill>
              <a:latin typeface="Cambria" panose="02040503050406030204" pitchFamily="18" charset="0"/>
              <a:ea typeface="ＭＳ Ｐゴシック" panose="020B0600070205080204" pitchFamily="34" charset="-128"/>
            </a:endParaRPr>
          </a:p>
          <a:p>
            <a:pPr algn="just" eaLnBrk="1" hangingPunct="1"/>
            <a:r>
              <a:rPr lang="it-IT" sz="2400" b="0" u="none" dirty="0" smtClean="0">
                <a:solidFill>
                  <a:srgbClr val="002060"/>
                </a:solidFill>
                <a:latin typeface="Cambria" panose="02040503050406030204" pitchFamily="18" charset="0"/>
                <a:ea typeface="ＭＳ Ｐゴシック" panose="020B0600070205080204" pitchFamily="34" charset="-128"/>
              </a:rPr>
              <a:t>Costruzione </a:t>
            </a:r>
            <a:r>
              <a:rPr lang="it-IT" sz="2400" b="0" u="none" dirty="0">
                <a:solidFill>
                  <a:srgbClr val="002060"/>
                </a:solidFill>
                <a:latin typeface="Cambria" panose="02040503050406030204" pitchFamily="18" charset="0"/>
                <a:ea typeface="ＭＳ Ｐゴシック" panose="020B0600070205080204" pitchFamily="34" charset="-128"/>
              </a:rPr>
              <a:t>sociale dei ruoli, i comportamenti, le attività e gli ambienti che una data società considera appropriati per uomini e </a:t>
            </a:r>
            <a:r>
              <a:rPr lang="it-IT" sz="2400" b="0" u="none" dirty="0" smtClean="0">
                <a:solidFill>
                  <a:srgbClr val="002060"/>
                </a:solidFill>
                <a:latin typeface="Cambria" panose="02040503050406030204" pitchFamily="18" charset="0"/>
                <a:ea typeface="ＭＳ Ｐゴシック" panose="020B0600070205080204" pitchFamily="34" charset="-128"/>
              </a:rPr>
              <a:t>donne</a:t>
            </a:r>
            <a:endParaRPr lang="it-IT" sz="2400" b="0" u="none" dirty="0">
              <a:solidFill>
                <a:srgbClr val="002060"/>
              </a:solidFill>
              <a:latin typeface="Cambria" panose="020405030504060302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Immagine 3" descr="SLIDE16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5400" y="-17463"/>
            <a:ext cx="9170988" cy="516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4"/>
          <p:cNvSpPr>
            <a:spLocks noGrp="1"/>
          </p:cNvSpPr>
          <p:nvPr/>
        </p:nvSpPr>
        <p:spPr bwMode="auto">
          <a:xfrm>
            <a:off x="181156" y="483078"/>
            <a:ext cx="6978769" cy="439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2"/>
                </a:solidFill>
                <a:latin typeface="Arial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/>
            <a:r>
              <a:rPr lang="it-IT" sz="28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Differenze di genere e Medicina del Lavoro</a:t>
            </a:r>
          </a:p>
        </p:txBody>
      </p:sp>
      <p:sp>
        <p:nvSpPr>
          <p:cNvPr id="5" name="CasellaDiTesto 3"/>
          <p:cNvSpPr txBox="1">
            <a:spLocks noChangeArrowheads="1"/>
          </p:cNvSpPr>
          <p:nvPr/>
        </p:nvSpPr>
        <p:spPr bwMode="auto">
          <a:xfrm>
            <a:off x="391123" y="1794090"/>
            <a:ext cx="771048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eaLnBrk="0" hangingPunct="0">
              <a:defRPr sz="2800" b="1" u="sng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defTabSz="457200" eaLnBrk="0" hangingPunct="0">
              <a:defRPr sz="2800" b="1" u="sng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defTabSz="457200" eaLnBrk="0" hangingPunct="0">
              <a:defRPr sz="2800" b="1" u="sng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defTabSz="457200" eaLnBrk="0" hangingPunct="0">
              <a:defRPr sz="2800" b="1" u="sng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defTabSz="457200" eaLnBrk="0" hangingPunct="0">
              <a:defRPr sz="2800" b="1" u="sng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 b="1" u="sng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 b="1" u="sng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 b="1" u="sng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 b="1" u="sng">
                <a:solidFill>
                  <a:srgbClr val="33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it-IT" sz="2400" u="none" dirty="0" smtClean="0">
                <a:solidFill>
                  <a:srgbClr val="002060"/>
                </a:solidFill>
                <a:latin typeface="Cambria" panose="02040503050406030204" pitchFamily="18" charset="0"/>
                <a:ea typeface="ＭＳ Ｐゴシック" panose="020B0600070205080204" pitchFamily="34" charset="-128"/>
              </a:rPr>
              <a:t>Differente </a:t>
            </a:r>
            <a:r>
              <a:rPr lang="it-IT" sz="2400" u="none" dirty="0">
                <a:solidFill>
                  <a:srgbClr val="002060"/>
                </a:solidFill>
                <a:latin typeface="Cambria" panose="02040503050406030204" pitchFamily="18" charset="0"/>
                <a:ea typeface="ＭＳ Ｐゴシック" panose="020B0600070205080204" pitchFamily="34" charset="-128"/>
              </a:rPr>
              <a:t>esposizione ai rischi lavorativi</a:t>
            </a:r>
          </a:p>
          <a:p>
            <a:pPr eaLnBrk="1" hangingPunct="1"/>
            <a:r>
              <a:rPr lang="it-IT" sz="2400" b="0" u="none" dirty="0" smtClean="0">
                <a:solidFill>
                  <a:srgbClr val="002060"/>
                </a:solidFill>
                <a:latin typeface="Cambria" panose="02040503050406030204" pitchFamily="18" charset="0"/>
                <a:ea typeface="ＭＳ Ｐゴシック" panose="020B0600070205080204" pitchFamily="34" charset="-128"/>
              </a:rPr>
              <a:t>(lavori </a:t>
            </a:r>
            <a:r>
              <a:rPr lang="it-IT" sz="2400" b="0" u="none" dirty="0">
                <a:solidFill>
                  <a:srgbClr val="002060"/>
                </a:solidFill>
                <a:latin typeface="Cambria" panose="02040503050406030204" pitchFamily="18" charset="0"/>
                <a:ea typeface="ＭＳ Ｐゴシック" panose="020B0600070205080204" pitchFamily="34" charset="-128"/>
              </a:rPr>
              <a:t>pesanti vs lavori di precisione)</a:t>
            </a:r>
          </a:p>
          <a:p>
            <a:pPr eaLnBrk="1" hangingPunct="1"/>
            <a:endParaRPr lang="it-IT" sz="2400" b="0" u="none" dirty="0">
              <a:solidFill>
                <a:srgbClr val="002060"/>
              </a:solidFill>
              <a:latin typeface="Cambria" panose="02040503050406030204" pitchFamily="18" charset="0"/>
              <a:ea typeface="ＭＳ Ｐゴシック" panose="020B0600070205080204" pitchFamily="34" charset="-128"/>
            </a:endParaRPr>
          </a:p>
          <a:p>
            <a:pPr eaLnBrk="1" hangingPunct="1"/>
            <a:r>
              <a:rPr lang="it-IT" sz="2400" u="none" dirty="0">
                <a:solidFill>
                  <a:srgbClr val="002060"/>
                </a:solidFill>
                <a:latin typeface="Cambria" panose="02040503050406030204" pitchFamily="18" charset="0"/>
                <a:ea typeface="ＭＳ Ｐゴシック" panose="020B0600070205080204" pitchFamily="34" charset="-128"/>
              </a:rPr>
              <a:t>Disuguale esposizione ai rischi extralavorativi</a:t>
            </a:r>
          </a:p>
          <a:p>
            <a:pPr eaLnBrk="1" hangingPunct="1"/>
            <a:r>
              <a:rPr lang="it-IT" sz="2400" b="0" u="none" dirty="0" smtClean="0">
                <a:solidFill>
                  <a:srgbClr val="002060"/>
                </a:solidFill>
                <a:latin typeface="Cambria" panose="02040503050406030204" pitchFamily="18" charset="0"/>
                <a:ea typeface="ＭＳ Ｐゴシック" panose="020B0600070205080204" pitchFamily="34" charset="-128"/>
              </a:rPr>
              <a:t>(lavori domestici, </a:t>
            </a:r>
            <a:r>
              <a:rPr lang="it-IT" sz="2400" b="0" u="none" dirty="0">
                <a:solidFill>
                  <a:srgbClr val="002060"/>
                </a:solidFill>
                <a:latin typeface="Cambria" panose="02040503050406030204" pitchFamily="18" charset="0"/>
                <a:ea typeface="ＭＳ Ｐゴシック" panose="020B0600070205080204" pitchFamily="34" charset="-128"/>
              </a:rPr>
              <a:t>cura degli altri) </a:t>
            </a:r>
            <a:r>
              <a:rPr lang="it-IT" sz="1400" b="0" u="none" dirty="0" smtClean="0">
                <a:latin typeface="Calibri" panose="020F0502020204030204" pitchFamily="34" charset="0"/>
                <a:ea typeface="ＭＳ Ｐゴシック" panose="020B0600070205080204" pitchFamily="34" charset="-128"/>
              </a:rPr>
              <a:t>                                                                                                                              </a:t>
            </a:r>
            <a:endParaRPr lang="it-IT" sz="1400" b="0" u="none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olo 1"/>
          <p:cNvSpPr txBox="1">
            <a:spLocks/>
          </p:cNvSpPr>
          <p:nvPr/>
        </p:nvSpPr>
        <p:spPr bwMode="auto">
          <a:xfrm>
            <a:off x="1331119" y="465535"/>
            <a:ext cx="5185172" cy="864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685800"/>
            <a:r>
              <a:rPr lang="it-IT" sz="21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Benessere e </a:t>
            </a:r>
            <a:r>
              <a:rPr lang="it-IT" sz="21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differenze di genere</a:t>
            </a:r>
          </a:p>
          <a:p>
            <a:pPr algn="ctr" defTabSz="685800"/>
            <a:r>
              <a:rPr lang="it-IT" sz="21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Due “parole chiave” anche nel </a:t>
            </a:r>
          </a:p>
          <a:p>
            <a:pPr algn="ctr" defTabSz="685800"/>
            <a:r>
              <a:rPr lang="it-IT" sz="21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D. Lgs. 81/2008</a:t>
            </a:r>
            <a:endParaRPr lang="it-IT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439466" y="1600200"/>
            <a:ext cx="6265069" cy="318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04788" indent="-204788" algn="just" defTabSz="685800">
              <a:lnSpc>
                <a:spcPct val="114000"/>
              </a:lnSpc>
              <a:spcBef>
                <a:spcPct val="20000"/>
              </a:spcBef>
              <a:buClr>
                <a:srgbClr val="002060"/>
              </a:buClr>
              <a:buSzPct val="95000"/>
              <a:defRPr/>
            </a:pPr>
            <a:r>
              <a:rPr lang="it-IT" sz="1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TITOLO I – PRINCIPI COMUNI</a:t>
            </a:r>
          </a:p>
          <a:p>
            <a:pPr marL="204788" indent="-204788" algn="just" defTabSz="685800">
              <a:lnSpc>
                <a:spcPct val="114000"/>
              </a:lnSpc>
              <a:spcBef>
                <a:spcPct val="20000"/>
              </a:spcBef>
              <a:buClr>
                <a:srgbClr val="002060"/>
              </a:buClr>
              <a:buSzPct val="95000"/>
              <a:defRPr/>
            </a:pPr>
            <a:r>
              <a:rPr lang="it-IT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CAPO I – DISPOSIZIONI GENERALI</a:t>
            </a:r>
          </a:p>
          <a:p>
            <a:pPr marL="204788" indent="-204788" algn="just" defTabSz="685800">
              <a:lnSpc>
                <a:spcPct val="114000"/>
              </a:lnSpc>
              <a:spcBef>
                <a:spcPct val="20000"/>
              </a:spcBef>
              <a:buClr>
                <a:srgbClr val="002060"/>
              </a:buClr>
              <a:buSzPct val="95000"/>
              <a:defRPr/>
            </a:pPr>
            <a:r>
              <a:rPr lang="it-IT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Articolo 2 – DEFINIZIONI</a:t>
            </a:r>
          </a:p>
          <a:p>
            <a:pPr marL="257175" indent="-257175" algn="just" defTabSz="685800">
              <a:lnSpc>
                <a:spcPct val="114000"/>
              </a:lnSpc>
              <a:spcBef>
                <a:spcPct val="20000"/>
              </a:spcBef>
              <a:buClr>
                <a:srgbClr val="002060"/>
              </a:buClr>
              <a:buSzPct val="95000"/>
              <a:buFontTx/>
              <a:buAutoNum type="arabicPeriod"/>
              <a:defRPr/>
            </a:pPr>
            <a:r>
              <a:rPr lang="it-IT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Ai fini ed agli effetti delle disposizioni di cui al presente decreto legislativo si intende per:</a:t>
            </a:r>
          </a:p>
          <a:p>
            <a:pPr marL="257175" indent="-257175" algn="just" defTabSz="685800">
              <a:lnSpc>
                <a:spcPct val="114000"/>
              </a:lnSpc>
              <a:spcBef>
                <a:spcPct val="20000"/>
              </a:spcBef>
              <a:buClr>
                <a:srgbClr val="002060"/>
              </a:buClr>
              <a:buSzPct val="95000"/>
              <a:defRPr/>
            </a:pPr>
            <a:r>
              <a:rPr lang="it-IT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[…]</a:t>
            </a:r>
          </a:p>
          <a:p>
            <a:pPr marL="257175" indent="-257175" algn="just" defTabSz="685800">
              <a:lnSpc>
                <a:spcPct val="114000"/>
              </a:lnSpc>
              <a:spcBef>
                <a:spcPct val="20000"/>
              </a:spcBef>
              <a:buClr>
                <a:srgbClr val="002060"/>
              </a:buClr>
              <a:buSzPct val="95000"/>
              <a:defRPr/>
            </a:pPr>
            <a:r>
              <a:rPr lang="it-IT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o) </a:t>
            </a:r>
            <a:r>
              <a:rPr lang="it-IT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«salute»: </a:t>
            </a:r>
            <a:r>
              <a:rPr lang="it-IT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stato di completo </a:t>
            </a:r>
            <a:r>
              <a:rPr lang="it-IT" sz="1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benessere</a:t>
            </a:r>
            <a:r>
              <a:rPr lang="it-IT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fisico, mentale e sociale, non consistente solo in un’assenza di malattia o d’infermità</a:t>
            </a:r>
          </a:p>
          <a:p>
            <a:pPr marL="257175" indent="-257175" algn="just" defTabSz="685800">
              <a:lnSpc>
                <a:spcPct val="114000"/>
              </a:lnSpc>
              <a:spcBef>
                <a:spcPct val="20000"/>
              </a:spcBef>
              <a:buClr>
                <a:srgbClr val="002060"/>
              </a:buClr>
              <a:buSzPct val="95000"/>
              <a:defRPr/>
            </a:pPr>
            <a:endParaRPr lang="it-IT" sz="75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57175" indent="-257175" algn="just" defTabSz="685800">
              <a:lnSpc>
                <a:spcPct val="114000"/>
              </a:lnSpc>
              <a:spcBef>
                <a:spcPct val="20000"/>
              </a:spcBef>
              <a:buClr>
                <a:srgbClr val="002060"/>
              </a:buClr>
              <a:buSzPct val="95000"/>
              <a:defRPr/>
            </a:pPr>
            <a:r>
              <a:rPr lang="it-IT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Articolo 1 – FINALITA’</a:t>
            </a:r>
          </a:p>
          <a:p>
            <a:pPr marL="257175" indent="-257175" algn="just" defTabSz="685800">
              <a:lnSpc>
                <a:spcPct val="114000"/>
              </a:lnSpc>
              <a:spcBef>
                <a:spcPct val="20000"/>
              </a:spcBef>
              <a:buClr>
                <a:srgbClr val="002060"/>
              </a:buClr>
              <a:buSzPct val="95000"/>
              <a:defRPr/>
            </a:pPr>
            <a:r>
              <a:rPr lang="it-IT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	[…] garantendo l’uniformità della tutela delle lavoratrici e dei lavoratori sul territorio nazionale attraverso il rispetto dei livelli essenziali delle prestazioni concernenti i diritti civili e sociali, </a:t>
            </a:r>
            <a:r>
              <a:rPr lang="it-IT" sz="1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anche con riguardo alle differenze di genere</a:t>
            </a:r>
            <a:r>
              <a:rPr lang="it-IT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di età e alla condizione delle lavoratrici e dei lavoratori immigrati</a:t>
            </a:r>
          </a:p>
          <a:p>
            <a:pPr marL="457200" indent="-457200" algn="just" defTabSz="685800">
              <a:lnSpc>
                <a:spcPct val="90000"/>
              </a:lnSpc>
              <a:spcBef>
                <a:spcPct val="20000"/>
              </a:spcBef>
              <a:buClr>
                <a:srgbClr val="002060"/>
              </a:buClr>
              <a:buSzPct val="95000"/>
              <a:defRPr/>
            </a:pPr>
            <a:endParaRPr lang="it-IT" sz="1500" dirty="0">
              <a:solidFill>
                <a:srgbClr val="002060"/>
              </a:solidFill>
              <a:latin typeface="Times New Roman" pitchFamily="18" charset="0"/>
            </a:endParaRPr>
          </a:p>
          <a:p>
            <a:pPr marL="457200" indent="-457200" algn="just" defTabSz="685800">
              <a:lnSpc>
                <a:spcPct val="90000"/>
              </a:lnSpc>
              <a:spcBef>
                <a:spcPct val="20000"/>
              </a:spcBef>
              <a:buClr>
                <a:srgbClr val="002060"/>
              </a:buClr>
              <a:buSzPct val="95000"/>
              <a:defRPr/>
            </a:pPr>
            <a:endParaRPr lang="it-IT" sz="1500" dirty="0">
              <a:solidFill>
                <a:srgbClr val="002060"/>
              </a:solidFill>
              <a:latin typeface="Times New Roman" pitchFamily="18" charset="0"/>
            </a:endParaRPr>
          </a:p>
          <a:p>
            <a:pPr algn="just" defTabSz="685800">
              <a:lnSpc>
                <a:spcPct val="90000"/>
              </a:lnSpc>
              <a:spcBef>
                <a:spcPct val="20000"/>
              </a:spcBef>
              <a:buClr>
                <a:srgbClr val="002060"/>
              </a:buClr>
              <a:buSzPct val="95000"/>
              <a:defRPr/>
            </a:pPr>
            <a:endParaRPr lang="it-IT" sz="1500" dirty="0">
              <a:solidFill>
                <a:srgbClr val="002060"/>
              </a:solidFill>
              <a:latin typeface="Times New Roman" pitchFamily="18" charset="0"/>
            </a:endParaRPr>
          </a:p>
          <a:p>
            <a:pPr algn="just" defTabSz="685800">
              <a:lnSpc>
                <a:spcPct val="90000"/>
              </a:lnSpc>
              <a:spcBef>
                <a:spcPct val="20000"/>
              </a:spcBef>
              <a:buClr>
                <a:srgbClr val="002060"/>
              </a:buClr>
              <a:buSzPct val="95000"/>
              <a:defRPr/>
            </a:pPr>
            <a:endParaRPr lang="it-IT" sz="1500" dirty="0">
              <a:solidFill>
                <a:srgbClr val="00206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3785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Immagine 4" descr="SLIDE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http://www.newsbiella.it/fileadmin/layout/newsbiella/images/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536" y="195486"/>
            <a:ext cx="5760640" cy="981927"/>
          </a:xfrm>
          <a:prstGeom prst="rect">
            <a:avLst/>
          </a:prstGeom>
          <a:noFill/>
        </p:spPr>
      </p:pic>
      <p:sp>
        <p:nvSpPr>
          <p:cNvPr id="4" name="Rettangolo 3"/>
          <p:cNvSpPr/>
          <p:nvPr/>
        </p:nvSpPr>
        <p:spPr>
          <a:xfrm>
            <a:off x="611560" y="1167594"/>
            <a:ext cx="61206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b="1" dirty="0" smtClean="0"/>
              <a:t>Camera di Commercio: In calo il numero delle imprese iscritte nel 2018 </a:t>
            </a:r>
            <a:endParaRPr lang="it-IT" sz="2400" b="1" dirty="0"/>
          </a:p>
        </p:txBody>
      </p:sp>
      <p:sp>
        <p:nvSpPr>
          <p:cNvPr id="5" name="Rettangolo 4"/>
          <p:cNvSpPr/>
          <p:nvPr/>
        </p:nvSpPr>
        <p:spPr>
          <a:xfrm>
            <a:off x="683568" y="2031691"/>
            <a:ext cx="67687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 smtClean="0"/>
              <a:t>Il tessuto imprenditoriale della provincia di Biella registra un calo pari a -1,39%, mentre Vercelli, seppure meno marcato, è pari a -0,53%</a:t>
            </a:r>
            <a:endParaRPr lang="it-IT" b="1" dirty="0"/>
          </a:p>
        </p:txBody>
      </p:sp>
      <p:sp>
        <p:nvSpPr>
          <p:cNvPr id="6" name="Rettangolo 5"/>
          <p:cNvSpPr/>
          <p:nvPr/>
        </p:nvSpPr>
        <p:spPr>
          <a:xfrm>
            <a:off x="683568" y="2841780"/>
            <a:ext cx="72008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600" dirty="0" err="1" smtClean="0"/>
              <a:t>ll</a:t>
            </a:r>
            <a:r>
              <a:rPr lang="it-IT" sz="1600" dirty="0" smtClean="0"/>
              <a:t> bilancio tra le imprese “nate” e le imprese “cessate” si traduce, pertanto, in un tasso di crescita negativo pari a -1,39% in provincia di Biella e pari al -0,53% in provincia di Vercelli, dati in contrapposizione a quanto registrato a livello nazionale (+0,52%), mentre il dato il dato medio regionale (-0,45%) mostra anch’esso una lieve flessione. Lo stock di imprese complessivamente registrate presso il Registro delle imprese al 31 dicembre 2018 ammonta a 17.763 unità biellesi e a 16.112 unità vercellesi.</a:t>
            </a:r>
            <a:endParaRPr lang="it-IT" sz="1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olo 1"/>
          <p:cNvSpPr txBox="1">
            <a:spLocks/>
          </p:cNvSpPr>
          <p:nvPr/>
        </p:nvSpPr>
        <p:spPr bwMode="auto">
          <a:xfrm>
            <a:off x="1331119" y="465535"/>
            <a:ext cx="5185172" cy="864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685800"/>
            <a:r>
              <a:rPr lang="it-IT" sz="21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L’attenzione alla differenza di genere nella</a:t>
            </a:r>
          </a:p>
          <a:p>
            <a:pPr algn="ctr" defTabSz="685800"/>
            <a:r>
              <a:rPr lang="it-IT" sz="21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valutazione dei rischi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439466" y="1600200"/>
            <a:ext cx="6265069" cy="318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04788" indent="-204788" algn="just" defTabSz="685800">
              <a:lnSpc>
                <a:spcPct val="114000"/>
              </a:lnSpc>
              <a:spcBef>
                <a:spcPct val="20000"/>
              </a:spcBef>
              <a:buClr>
                <a:srgbClr val="002060"/>
              </a:buClr>
              <a:buSzPct val="95000"/>
              <a:defRPr/>
            </a:pPr>
            <a:r>
              <a:rPr lang="it-IT" sz="1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TITOLO I – PRINCIPI COMUNI</a:t>
            </a:r>
          </a:p>
          <a:p>
            <a:pPr marL="204788" indent="-204788" algn="just" defTabSz="685800">
              <a:lnSpc>
                <a:spcPct val="114000"/>
              </a:lnSpc>
              <a:spcBef>
                <a:spcPct val="20000"/>
              </a:spcBef>
              <a:buClr>
                <a:srgbClr val="002060"/>
              </a:buClr>
              <a:buSzPct val="95000"/>
              <a:defRPr/>
            </a:pPr>
            <a:r>
              <a:rPr lang="it-IT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CAPO II – SISTEMA ISTITUZIONALE</a:t>
            </a:r>
          </a:p>
          <a:p>
            <a:pPr marL="204788" indent="-204788" algn="just" defTabSz="685800">
              <a:lnSpc>
                <a:spcPct val="114000"/>
              </a:lnSpc>
              <a:spcBef>
                <a:spcPct val="20000"/>
              </a:spcBef>
              <a:buClr>
                <a:srgbClr val="002060"/>
              </a:buClr>
              <a:buSzPct val="95000"/>
              <a:defRPr/>
            </a:pPr>
            <a:r>
              <a:rPr lang="it-IT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Articolo 6 – Commissione consultiva permanente per la salute e sicurezza sul lavoro</a:t>
            </a:r>
          </a:p>
          <a:p>
            <a:pPr marL="257175" indent="-257175" algn="just" defTabSz="685800">
              <a:lnSpc>
                <a:spcPct val="114000"/>
              </a:lnSpc>
              <a:spcBef>
                <a:spcPct val="20000"/>
              </a:spcBef>
              <a:buClr>
                <a:srgbClr val="002060"/>
              </a:buClr>
              <a:buSzPct val="95000"/>
              <a:buFont typeface="+mj-lt"/>
              <a:buAutoNum type="arabicPeriod" startAt="8"/>
              <a:defRPr/>
            </a:pPr>
            <a:r>
              <a:rPr lang="it-IT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La Commissione consultiva permanente per la salute e sicurezza sul lavoro ha il compito di:</a:t>
            </a:r>
          </a:p>
          <a:p>
            <a:pPr marL="600075" lvl="1" indent="-257175" algn="just" defTabSz="685800">
              <a:lnSpc>
                <a:spcPct val="114000"/>
              </a:lnSpc>
              <a:spcBef>
                <a:spcPct val="20000"/>
              </a:spcBef>
              <a:buClr>
                <a:srgbClr val="002060"/>
              </a:buClr>
              <a:buSzPct val="95000"/>
              <a:buFont typeface="+mj-lt"/>
              <a:buAutoNum type="alphaLcParenR" startAt="12"/>
              <a:defRPr/>
            </a:pPr>
            <a:r>
              <a:rPr lang="it-IT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1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promuovere la considerazione della differenza di genere </a:t>
            </a:r>
            <a:r>
              <a:rPr lang="it-IT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 relazione alla valutazione dei rischi e alla predisposizione delle misure di prevenzione</a:t>
            </a:r>
          </a:p>
          <a:p>
            <a:pPr marL="0" lvl="1" algn="just" defTabSz="685800">
              <a:lnSpc>
                <a:spcPct val="114000"/>
              </a:lnSpc>
              <a:spcBef>
                <a:spcPct val="20000"/>
              </a:spcBef>
              <a:buClr>
                <a:srgbClr val="002060"/>
              </a:buClr>
              <a:buSzPct val="95000"/>
              <a:defRPr/>
            </a:pPr>
            <a:endParaRPr lang="it-IT" sz="75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1" algn="just" defTabSz="685800">
              <a:lnSpc>
                <a:spcPct val="114000"/>
              </a:lnSpc>
              <a:spcBef>
                <a:spcPct val="20000"/>
              </a:spcBef>
              <a:buClr>
                <a:srgbClr val="002060"/>
              </a:buClr>
              <a:buSzPct val="95000"/>
              <a:defRPr/>
            </a:pPr>
            <a:r>
              <a:rPr lang="it-IT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Articolo 8 – Sistema informativo nazionale per la prevenzione nei luoghi di lavoro</a:t>
            </a:r>
          </a:p>
          <a:p>
            <a:pPr marL="257175" lvl="1" indent="-257175" algn="just" defTabSz="685800">
              <a:lnSpc>
                <a:spcPct val="114000"/>
              </a:lnSpc>
              <a:spcBef>
                <a:spcPct val="20000"/>
              </a:spcBef>
              <a:buClr>
                <a:srgbClr val="002060"/>
              </a:buClr>
              <a:buSzPct val="95000"/>
              <a:buFont typeface="+mj-lt"/>
              <a:buAutoNum type="arabicPeriod" startAt="6"/>
              <a:defRPr/>
            </a:pPr>
            <a:r>
              <a:rPr lang="it-IT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(SINP) I contenuti dei flussi informativi devono almeno riguardare:</a:t>
            </a:r>
          </a:p>
          <a:p>
            <a:pPr marL="600075" lvl="1" indent="-257175" algn="just" defTabSz="685800">
              <a:buClr>
                <a:srgbClr val="002060"/>
              </a:buClr>
              <a:buSzPct val="95000"/>
              <a:buFont typeface="+mj-lt"/>
              <a:buAutoNum type="alphaLcParenR"/>
              <a:defRPr/>
            </a:pPr>
            <a:r>
              <a:rPr lang="it-IT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il quadro produttivo ed occupazionale</a:t>
            </a:r>
          </a:p>
          <a:p>
            <a:pPr marL="600075" lvl="1" indent="-257175" algn="just" defTabSz="685800">
              <a:buClr>
                <a:srgbClr val="002060"/>
              </a:buClr>
              <a:buSzPct val="95000"/>
              <a:buFont typeface="+mj-lt"/>
              <a:buAutoNum type="alphaLcParenR"/>
              <a:defRPr/>
            </a:pPr>
            <a:r>
              <a:rPr lang="it-IT" sz="1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il quadro dei rischi anche in un’ottica di genere</a:t>
            </a:r>
          </a:p>
          <a:p>
            <a:pPr marL="600075" lvl="1" indent="-257175" algn="just" defTabSz="685800">
              <a:buClr>
                <a:srgbClr val="002060"/>
              </a:buClr>
              <a:buSzPct val="95000"/>
              <a:buFont typeface="+mj-lt"/>
              <a:buAutoNum type="alphaLcParenR"/>
              <a:defRPr/>
            </a:pPr>
            <a:r>
              <a:rPr lang="it-IT" sz="1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il quadro di salute e sicurezza dei lavoratori e delle lavoratrici</a:t>
            </a:r>
          </a:p>
          <a:p>
            <a:pPr marL="600075" lvl="1" indent="-257175" algn="just" defTabSz="685800">
              <a:buClr>
                <a:srgbClr val="002060"/>
              </a:buClr>
              <a:buSzPct val="95000"/>
              <a:buFont typeface="+mj-lt"/>
              <a:buAutoNum type="alphaLcParenR"/>
              <a:defRPr/>
            </a:pPr>
            <a:r>
              <a:rPr lang="it-IT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[…]</a:t>
            </a:r>
          </a:p>
          <a:p>
            <a:pPr marL="257175" lvl="1" indent="-257175" algn="just" defTabSz="685800">
              <a:lnSpc>
                <a:spcPct val="114000"/>
              </a:lnSpc>
              <a:spcBef>
                <a:spcPct val="20000"/>
              </a:spcBef>
              <a:buClr>
                <a:srgbClr val="002060"/>
              </a:buClr>
              <a:buSzPct val="95000"/>
              <a:defRPr/>
            </a:pPr>
            <a:endParaRPr lang="it-IT" sz="1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1" algn="just" defTabSz="685800">
              <a:lnSpc>
                <a:spcPct val="114000"/>
              </a:lnSpc>
              <a:spcBef>
                <a:spcPct val="20000"/>
              </a:spcBef>
              <a:buClr>
                <a:srgbClr val="002060"/>
              </a:buClr>
              <a:buSzPct val="95000"/>
              <a:defRPr/>
            </a:pPr>
            <a:endParaRPr lang="it-IT" sz="1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04788" indent="-204788" algn="just" defTabSz="685800">
              <a:lnSpc>
                <a:spcPct val="114000"/>
              </a:lnSpc>
              <a:spcBef>
                <a:spcPct val="20000"/>
              </a:spcBef>
              <a:buClr>
                <a:srgbClr val="002060"/>
              </a:buClr>
              <a:buSzPct val="95000"/>
              <a:defRPr/>
            </a:pPr>
            <a:endParaRPr lang="it-IT" sz="1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 defTabSz="685800">
              <a:lnSpc>
                <a:spcPct val="90000"/>
              </a:lnSpc>
              <a:spcBef>
                <a:spcPct val="20000"/>
              </a:spcBef>
              <a:buClr>
                <a:srgbClr val="002060"/>
              </a:buClr>
              <a:buSzPct val="95000"/>
              <a:defRPr/>
            </a:pPr>
            <a:endParaRPr lang="it-IT" sz="1500" dirty="0">
              <a:solidFill>
                <a:srgbClr val="002060"/>
              </a:solidFill>
              <a:latin typeface="Times New Roman" pitchFamily="18" charset="0"/>
            </a:endParaRPr>
          </a:p>
          <a:p>
            <a:pPr marL="457200" indent="-457200" algn="just" defTabSz="685800">
              <a:lnSpc>
                <a:spcPct val="90000"/>
              </a:lnSpc>
              <a:spcBef>
                <a:spcPct val="20000"/>
              </a:spcBef>
              <a:buClr>
                <a:srgbClr val="002060"/>
              </a:buClr>
              <a:buSzPct val="95000"/>
              <a:defRPr/>
            </a:pPr>
            <a:endParaRPr lang="it-IT" sz="1500" dirty="0">
              <a:solidFill>
                <a:srgbClr val="002060"/>
              </a:solidFill>
              <a:latin typeface="Times New Roman" pitchFamily="18" charset="0"/>
            </a:endParaRPr>
          </a:p>
          <a:p>
            <a:pPr algn="just" defTabSz="685800">
              <a:lnSpc>
                <a:spcPct val="90000"/>
              </a:lnSpc>
              <a:spcBef>
                <a:spcPct val="20000"/>
              </a:spcBef>
              <a:buClr>
                <a:srgbClr val="002060"/>
              </a:buClr>
              <a:buSzPct val="95000"/>
              <a:defRPr/>
            </a:pPr>
            <a:endParaRPr lang="it-IT" sz="1500" dirty="0">
              <a:solidFill>
                <a:srgbClr val="002060"/>
              </a:solidFill>
              <a:latin typeface="Times New Roman" pitchFamily="18" charset="0"/>
            </a:endParaRPr>
          </a:p>
          <a:p>
            <a:pPr algn="just" defTabSz="685800">
              <a:lnSpc>
                <a:spcPct val="90000"/>
              </a:lnSpc>
              <a:spcBef>
                <a:spcPct val="20000"/>
              </a:spcBef>
              <a:buClr>
                <a:srgbClr val="002060"/>
              </a:buClr>
              <a:buSzPct val="95000"/>
              <a:defRPr/>
            </a:pPr>
            <a:endParaRPr lang="it-IT" sz="1500" dirty="0">
              <a:solidFill>
                <a:srgbClr val="00206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8343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olo 1"/>
          <p:cNvSpPr txBox="1">
            <a:spLocks/>
          </p:cNvSpPr>
          <p:nvPr/>
        </p:nvSpPr>
        <p:spPr bwMode="auto">
          <a:xfrm>
            <a:off x="1331119" y="465535"/>
            <a:ext cx="5185172" cy="864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685800"/>
            <a:r>
              <a:rPr lang="it-IT" sz="21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Genere e Medicina del Lavoro:</a:t>
            </a:r>
          </a:p>
          <a:p>
            <a:pPr algn="ctr" defTabSz="685800"/>
            <a:r>
              <a:rPr lang="it-IT" sz="21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fattori di rischio con valenza di Genere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439466" y="1653779"/>
            <a:ext cx="6265069" cy="1944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algn="just" defTabSz="685800">
              <a:lnSpc>
                <a:spcPct val="114000"/>
              </a:lnSpc>
              <a:spcBef>
                <a:spcPct val="20000"/>
              </a:spcBef>
              <a:buClr>
                <a:srgbClr val="002060"/>
              </a:buClr>
              <a:buSzPct val="95000"/>
              <a:buFont typeface="Courier New" pitchFamily="49" charset="0"/>
              <a:buChar char="o"/>
              <a:defRPr/>
            </a:pPr>
            <a:r>
              <a:rPr lang="it-IT" b="1" dirty="0">
                <a:solidFill>
                  <a:srgbClr val="002060"/>
                </a:solidFill>
                <a:latin typeface="Times New Roman" pitchFamily="18" charset="0"/>
              </a:rPr>
              <a:t>Fattori di rischio chimico</a:t>
            </a:r>
          </a:p>
          <a:p>
            <a:pPr marL="457200" indent="-457200" algn="just" defTabSz="685800">
              <a:lnSpc>
                <a:spcPct val="114000"/>
              </a:lnSpc>
              <a:spcBef>
                <a:spcPct val="20000"/>
              </a:spcBef>
              <a:buClr>
                <a:srgbClr val="002060"/>
              </a:buClr>
              <a:buSzPct val="95000"/>
              <a:buFont typeface="Courier New" pitchFamily="49" charset="0"/>
              <a:buChar char="o"/>
              <a:defRPr/>
            </a:pPr>
            <a:r>
              <a:rPr lang="it-IT" b="1" dirty="0">
                <a:solidFill>
                  <a:srgbClr val="002060"/>
                </a:solidFill>
                <a:latin typeface="Times New Roman" pitchFamily="18" charset="0"/>
              </a:rPr>
              <a:t>Fattori di rischio fisico</a:t>
            </a:r>
          </a:p>
          <a:p>
            <a:pPr marL="457200" indent="-457200" algn="just" defTabSz="685800">
              <a:lnSpc>
                <a:spcPct val="114000"/>
              </a:lnSpc>
              <a:spcBef>
                <a:spcPct val="20000"/>
              </a:spcBef>
              <a:buClr>
                <a:srgbClr val="002060"/>
              </a:buClr>
              <a:buSzPct val="95000"/>
              <a:buFont typeface="Courier New" pitchFamily="49" charset="0"/>
              <a:buChar char="o"/>
              <a:defRPr/>
            </a:pPr>
            <a:r>
              <a:rPr lang="it-IT" b="1" dirty="0">
                <a:solidFill>
                  <a:srgbClr val="002060"/>
                </a:solidFill>
                <a:latin typeface="Times New Roman" pitchFamily="18" charset="0"/>
              </a:rPr>
              <a:t>Fattori di rischio biologico</a:t>
            </a:r>
          </a:p>
          <a:p>
            <a:pPr marL="457200" indent="-457200" algn="just" defTabSz="685800">
              <a:lnSpc>
                <a:spcPct val="114000"/>
              </a:lnSpc>
              <a:spcBef>
                <a:spcPct val="20000"/>
              </a:spcBef>
              <a:buClr>
                <a:srgbClr val="002060"/>
              </a:buClr>
              <a:buSzPct val="95000"/>
              <a:buFont typeface="Courier New" pitchFamily="49" charset="0"/>
              <a:buChar char="o"/>
              <a:defRPr/>
            </a:pPr>
            <a:r>
              <a:rPr lang="it-IT" b="1" dirty="0">
                <a:solidFill>
                  <a:srgbClr val="002060"/>
                </a:solidFill>
                <a:latin typeface="Times New Roman" pitchFamily="18" charset="0"/>
              </a:rPr>
              <a:t>Fattori di rischio ergonomico</a:t>
            </a:r>
          </a:p>
          <a:p>
            <a:pPr marL="457200" indent="-457200" algn="just" defTabSz="685800">
              <a:lnSpc>
                <a:spcPct val="114000"/>
              </a:lnSpc>
              <a:spcBef>
                <a:spcPct val="20000"/>
              </a:spcBef>
              <a:buClr>
                <a:srgbClr val="002060"/>
              </a:buClr>
              <a:buSzPct val="95000"/>
              <a:buFont typeface="Courier New" pitchFamily="49" charset="0"/>
              <a:buChar char="o"/>
              <a:defRPr/>
            </a:pPr>
            <a:r>
              <a:rPr lang="it-IT" b="1" dirty="0">
                <a:solidFill>
                  <a:srgbClr val="002060"/>
                </a:solidFill>
                <a:latin typeface="Times New Roman" pitchFamily="18" charset="0"/>
              </a:rPr>
              <a:t>Fattori di rischio organizzativo</a:t>
            </a:r>
          </a:p>
          <a:p>
            <a:pPr marL="800100" lvl="1" indent="-457200" algn="just" defTabSz="685800">
              <a:lnSpc>
                <a:spcPct val="114000"/>
              </a:lnSpc>
              <a:spcBef>
                <a:spcPct val="20000"/>
              </a:spcBef>
              <a:buClr>
                <a:srgbClr val="002060"/>
              </a:buClr>
              <a:buSzPct val="95000"/>
              <a:buFont typeface="Wingdings" pitchFamily="2" charset="2"/>
              <a:buChar char="v"/>
              <a:defRPr/>
            </a:pPr>
            <a:r>
              <a:rPr lang="it-IT" sz="1200" b="1" dirty="0">
                <a:solidFill>
                  <a:srgbClr val="002060"/>
                </a:solidFill>
                <a:latin typeface="Times New Roman" pitchFamily="18" charset="0"/>
              </a:rPr>
              <a:t>Stress lavoro-correlato</a:t>
            </a:r>
          </a:p>
          <a:p>
            <a:pPr marL="800100" lvl="1" indent="-457200" algn="just" defTabSz="685800">
              <a:lnSpc>
                <a:spcPct val="114000"/>
              </a:lnSpc>
              <a:spcBef>
                <a:spcPct val="20000"/>
              </a:spcBef>
              <a:buClr>
                <a:srgbClr val="002060"/>
              </a:buClr>
              <a:buSzPct val="95000"/>
              <a:buFont typeface="Wingdings" pitchFamily="2" charset="2"/>
              <a:buChar char="v"/>
              <a:defRPr/>
            </a:pPr>
            <a:r>
              <a:rPr lang="it-IT" sz="1200" b="1" dirty="0">
                <a:solidFill>
                  <a:srgbClr val="002060"/>
                </a:solidFill>
                <a:latin typeface="Times New Roman" pitchFamily="18" charset="0"/>
              </a:rPr>
              <a:t>Lavoro a turni/Lavoro notturno</a:t>
            </a:r>
          </a:p>
          <a:p>
            <a:pPr marL="457200" indent="-457200" algn="just" defTabSz="685800">
              <a:lnSpc>
                <a:spcPct val="90000"/>
              </a:lnSpc>
              <a:spcBef>
                <a:spcPct val="20000"/>
              </a:spcBef>
              <a:buClr>
                <a:srgbClr val="002060"/>
              </a:buClr>
              <a:buSzPct val="95000"/>
              <a:defRPr/>
            </a:pPr>
            <a:endParaRPr lang="it-IT" sz="1500" dirty="0">
              <a:solidFill>
                <a:srgbClr val="002060"/>
              </a:solidFill>
              <a:latin typeface="Times New Roman" pitchFamily="18" charset="0"/>
            </a:endParaRPr>
          </a:p>
          <a:p>
            <a:pPr marL="457200" indent="-457200" algn="just" defTabSz="685800">
              <a:lnSpc>
                <a:spcPct val="90000"/>
              </a:lnSpc>
              <a:spcBef>
                <a:spcPct val="20000"/>
              </a:spcBef>
              <a:buClr>
                <a:srgbClr val="002060"/>
              </a:buClr>
              <a:buSzPct val="95000"/>
              <a:defRPr/>
            </a:pPr>
            <a:endParaRPr lang="it-IT" sz="1500" dirty="0">
              <a:solidFill>
                <a:srgbClr val="002060"/>
              </a:solidFill>
              <a:latin typeface="Times New Roman" pitchFamily="18" charset="0"/>
            </a:endParaRPr>
          </a:p>
          <a:p>
            <a:pPr algn="just" defTabSz="685800">
              <a:lnSpc>
                <a:spcPct val="90000"/>
              </a:lnSpc>
              <a:spcBef>
                <a:spcPct val="20000"/>
              </a:spcBef>
              <a:buClr>
                <a:srgbClr val="002060"/>
              </a:buClr>
              <a:buSzPct val="95000"/>
              <a:defRPr/>
            </a:pPr>
            <a:endParaRPr lang="it-IT" sz="1500" dirty="0">
              <a:solidFill>
                <a:srgbClr val="002060"/>
              </a:solidFill>
              <a:latin typeface="Times New Roman" pitchFamily="18" charset="0"/>
            </a:endParaRPr>
          </a:p>
          <a:p>
            <a:pPr algn="just" defTabSz="685800">
              <a:lnSpc>
                <a:spcPct val="90000"/>
              </a:lnSpc>
              <a:spcBef>
                <a:spcPct val="20000"/>
              </a:spcBef>
              <a:buClr>
                <a:srgbClr val="002060"/>
              </a:buClr>
              <a:buSzPct val="95000"/>
              <a:defRPr/>
            </a:pPr>
            <a:endParaRPr lang="it-IT" sz="1500" dirty="0">
              <a:solidFill>
                <a:srgbClr val="00206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812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olo 1"/>
          <p:cNvSpPr txBox="1">
            <a:spLocks/>
          </p:cNvSpPr>
          <p:nvPr/>
        </p:nvSpPr>
        <p:spPr bwMode="auto">
          <a:xfrm>
            <a:off x="1331119" y="465535"/>
            <a:ext cx="5185172" cy="864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685800"/>
            <a:r>
              <a:rPr lang="it-IT" sz="21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L’attenzione alla differenza di genere nella</a:t>
            </a:r>
          </a:p>
          <a:p>
            <a:pPr algn="ctr" defTabSz="685800"/>
            <a:r>
              <a:rPr lang="it-IT" sz="21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valutazione dei rischi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439466" y="1600200"/>
            <a:ext cx="6265069" cy="2807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04788" indent="-204788" algn="just" defTabSz="685800">
              <a:lnSpc>
                <a:spcPct val="114000"/>
              </a:lnSpc>
              <a:spcBef>
                <a:spcPct val="20000"/>
              </a:spcBef>
              <a:buClr>
                <a:srgbClr val="002060"/>
              </a:buClr>
              <a:buSzPct val="95000"/>
              <a:defRPr/>
            </a:pPr>
            <a:r>
              <a:rPr lang="it-IT" sz="1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TITOLO I – PRINCIPI COMUNI</a:t>
            </a:r>
          </a:p>
          <a:p>
            <a:pPr marL="204788" indent="-204788" algn="just" defTabSz="685800">
              <a:lnSpc>
                <a:spcPct val="114000"/>
              </a:lnSpc>
              <a:spcBef>
                <a:spcPct val="20000"/>
              </a:spcBef>
              <a:buClr>
                <a:srgbClr val="002060"/>
              </a:buClr>
              <a:buSzPct val="95000"/>
              <a:defRPr/>
            </a:pPr>
            <a:r>
              <a:rPr lang="it-IT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CAPO III – GESTIONE DELLA PREVENZIONE NEI LUOGHI </a:t>
            </a:r>
            <a:r>
              <a:rPr lang="it-IT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DI</a:t>
            </a:r>
            <a:r>
              <a:rPr lang="it-IT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LAVORO</a:t>
            </a:r>
          </a:p>
          <a:p>
            <a:pPr marL="204788" indent="-204788" algn="just" defTabSz="685800">
              <a:lnSpc>
                <a:spcPct val="114000"/>
              </a:lnSpc>
              <a:spcBef>
                <a:spcPct val="20000"/>
              </a:spcBef>
              <a:buClr>
                <a:srgbClr val="002060"/>
              </a:buClr>
              <a:buSzPct val="95000"/>
              <a:defRPr/>
            </a:pPr>
            <a:r>
              <a:rPr lang="it-IT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Articolo 28 – Oggetto della valutazione dei rischi</a:t>
            </a:r>
          </a:p>
          <a:p>
            <a:pPr marL="257175" indent="-257175" algn="just" defTabSz="685800">
              <a:lnSpc>
                <a:spcPct val="114000"/>
              </a:lnSpc>
              <a:spcBef>
                <a:spcPct val="20000"/>
              </a:spcBef>
              <a:buClr>
                <a:srgbClr val="002060"/>
              </a:buClr>
              <a:buSzPct val="95000"/>
              <a:buFont typeface="+mj-lt"/>
              <a:buAutoNum type="arabicPeriod"/>
              <a:defRPr/>
            </a:pPr>
            <a:r>
              <a:rPr lang="it-IT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La valutazione di cui all’articolo 17, comma 1, lettera a), anche nella scelta delle attrezzature di lavoro e delle sostanze o delle miscele chimiche impiegate, nonché nella sistemazione dei luoghi di lavoro, deve riguardare tutti i rischi per la sicurezza e la salute dei lavoratori, ivi compresi quelli riguardanti gruppi di lavoratori esposti a rischi particolari, tra cui anche quelli collegati allo stress lavoro-correlato, secondo i contenuti dell’Accordo Europeo dell’8 ottobre 2004, </a:t>
            </a:r>
            <a:r>
              <a:rPr lang="it-IT" sz="1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 quelli riguardanti le lavoratrici in stato di gravidanza, secondo quanto previsto dal decreto legislativo 26 marzo 2001, n. 151, nonché quelli connessi alle differenze di genere</a:t>
            </a:r>
            <a:r>
              <a:rPr lang="it-IT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all’età, alla provenienza da altri Paesi e quelli connessi alla specifica tipologia contrattuale attraverso cui viene resa la prestazione di lavoro</a:t>
            </a:r>
          </a:p>
          <a:p>
            <a:pPr marL="457200" indent="-457200" algn="just" defTabSz="685800">
              <a:lnSpc>
                <a:spcPct val="90000"/>
              </a:lnSpc>
              <a:spcBef>
                <a:spcPct val="20000"/>
              </a:spcBef>
              <a:buClr>
                <a:srgbClr val="002060"/>
              </a:buClr>
              <a:buSzPct val="95000"/>
              <a:defRPr/>
            </a:pPr>
            <a:endParaRPr lang="it-IT" sz="1500" dirty="0">
              <a:solidFill>
                <a:srgbClr val="002060"/>
              </a:solidFill>
              <a:latin typeface="Times New Roman" pitchFamily="18" charset="0"/>
            </a:endParaRPr>
          </a:p>
          <a:p>
            <a:pPr marL="457200" indent="-457200" algn="just" defTabSz="685800">
              <a:lnSpc>
                <a:spcPct val="90000"/>
              </a:lnSpc>
              <a:spcBef>
                <a:spcPct val="20000"/>
              </a:spcBef>
              <a:buClr>
                <a:srgbClr val="002060"/>
              </a:buClr>
              <a:buSzPct val="95000"/>
              <a:defRPr/>
            </a:pPr>
            <a:endParaRPr lang="it-IT" sz="1500" dirty="0">
              <a:solidFill>
                <a:srgbClr val="002060"/>
              </a:solidFill>
              <a:latin typeface="Times New Roman" pitchFamily="18" charset="0"/>
            </a:endParaRPr>
          </a:p>
          <a:p>
            <a:pPr algn="just" defTabSz="685800">
              <a:lnSpc>
                <a:spcPct val="90000"/>
              </a:lnSpc>
              <a:spcBef>
                <a:spcPct val="20000"/>
              </a:spcBef>
              <a:buClr>
                <a:srgbClr val="002060"/>
              </a:buClr>
              <a:buSzPct val="95000"/>
              <a:defRPr/>
            </a:pPr>
            <a:endParaRPr lang="it-IT" sz="1500" dirty="0">
              <a:solidFill>
                <a:srgbClr val="002060"/>
              </a:solidFill>
              <a:latin typeface="Times New Roman" pitchFamily="18" charset="0"/>
            </a:endParaRPr>
          </a:p>
          <a:p>
            <a:pPr algn="just" defTabSz="685800">
              <a:lnSpc>
                <a:spcPct val="90000"/>
              </a:lnSpc>
              <a:spcBef>
                <a:spcPct val="20000"/>
              </a:spcBef>
              <a:buClr>
                <a:srgbClr val="002060"/>
              </a:buClr>
              <a:buSzPct val="95000"/>
              <a:defRPr/>
            </a:pPr>
            <a:endParaRPr lang="it-IT" sz="1500" dirty="0">
              <a:solidFill>
                <a:srgbClr val="00206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5363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asellaDiTesto 3"/>
          <p:cNvSpPr txBox="1">
            <a:spLocks noChangeArrowheads="1"/>
          </p:cNvSpPr>
          <p:nvPr/>
        </p:nvSpPr>
        <p:spPr bwMode="auto">
          <a:xfrm>
            <a:off x="500332" y="1166471"/>
            <a:ext cx="7893170" cy="381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it-IT" sz="1600" dirty="0">
                <a:solidFill>
                  <a:srgbClr val="00206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Diversa risposta dell’organismo maschile e di quello femminile ai vari agenti nocivi presenti nei luoghi di lavoro  (lavoro a turni, solventi, ecc.):</a:t>
            </a:r>
          </a:p>
          <a:p>
            <a:pPr algn="just">
              <a:lnSpc>
                <a:spcPct val="114000"/>
              </a:lnSpc>
            </a:pPr>
            <a:endParaRPr lang="it-IT" sz="1000" dirty="0">
              <a:solidFill>
                <a:srgbClr val="002060"/>
              </a:solidFill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  <a:p>
            <a:pPr marL="255985" lvl="2" indent="-255985" algn="just">
              <a:lnSpc>
                <a:spcPct val="114000"/>
              </a:lnSpc>
              <a:buClr>
                <a:srgbClr val="002060"/>
              </a:buClr>
              <a:buSzPct val="95000"/>
              <a:buFont typeface="Wingdings" pitchFamily="2" charset="2"/>
              <a:buChar char="§"/>
            </a:pPr>
            <a:r>
              <a:rPr lang="it-IT" sz="1600" dirty="0">
                <a:solidFill>
                  <a:srgbClr val="00206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differenze antropometriche  e di costituzione fisica </a:t>
            </a:r>
            <a:r>
              <a:rPr lang="it-IT" sz="1600" dirty="0" smtClean="0">
                <a:solidFill>
                  <a:srgbClr val="00206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(app</a:t>
            </a:r>
            <a:r>
              <a:rPr lang="it-IT" sz="1600" dirty="0">
                <a:solidFill>
                  <a:srgbClr val="00206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. muscoloscheletrico in genere, articolazioni, ecc.)</a:t>
            </a:r>
          </a:p>
          <a:p>
            <a:pPr marL="255985" lvl="2" indent="-255985" algn="just">
              <a:lnSpc>
                <a:spcPct val="114000"/>
              </a:lnSpc>
              <a:buClr>
                <a:srgbClr val="002060"/>
              </a:buClr>
              <a:buSzPct val="95000"/>
              <a:buFont typeface="Wingdings" pitchFamily="2" charset="2"/>
              <a:buChar char="§"/>
            </a:pPr>
            <a:r>
              <a:rPr lang="it-IT" sz="1600" dirty="0">
                <a:solidFill>
                  <a:srgbClr val="00206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differenze di ordine endocrinologico</a:t>
            </a:r>
          </a:p>
          <a:p>
            <a:pPr marL="255985" lvl="2" indent="-255985" algn="just">
              <a:lnSpc>
                <a:spcPct val="114000"/>
              </a:lnSpc>
              <a:buClr>
                <a:srgbClr val="002060"/>
              </a:buClr>
              <a:buSzPct val="95000"/>
              <a:buFont typeface="Wingdings" pitchFamily="2" charset="2"/>
              <a:buChar char="§"/>
            </a:pPr>
            <a:r>
              <a:rPr lang="it-IT" sz="1600" dirty="0">
                <a:solidFill>
                  <a:srgbClr val="00206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differenze di % nella composizione corporea di tessuto adiposo</a:t>
            </a:r>
          </a:p>
          <a:p>
            <a:pPr marL="255985" lvl="2" indent="-255985" algn="just">
              <a:lnSpc>
                <a:spcPct val="114000"/>
              </a:lnSpc>
              <a:buClr>
                <a:srgbClr val="002060"/>
              </a:buClr>
              <a:buSzPct val="95000"/>
              <a:buFont typeface="Wingdings" pitchFamily="2" charset="2"/>
              <a:buChar char="§"/>
            </a:pPr>
            <a:r>
              <a:rPr lang="it-IT" sz="1600" dirty="0">
                <a:solidFill>
                  <a:srgbClr val="00206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caratteristiche tossico-dinamiche e tossico-cinetiche (citocromo P450)</a:t>
            </a:r>
          </a:p>
          <a:p>
            <a:pPr marL="255985" lvl="2" indent="-255985" algn="just">
              <a:lnSpc>
                <a:spcPct val="114000"/>
              </a:lnSpc>
              <a:buClr>
                <a:srgbClr val="002060"/>
              </a:buClr>
              <a:buSzPct val="95000"/>
              <a:buFont typeface="Wingdings" pitchFamily="2" charset="2"/>
              <a:buChar char="§"/>
            </a:pPr>
            <a:r>
              <a:rPr lang="it-IT" sz="1600" dirty="0">
                <a:solidFill>
                  <a:srgbClr val="00206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salute riproduttiva</a:t>
            </a:r>
          </a:p>
          <a:p>
            <a:pPr algn="just">
              <a:lnSpc>
                <a:spcPct val="114000"/>
              </a:lnSpc>
            </a:pPr>
            <a:endParaRPr lang="it-IT" sz="1000" dirty="0">
              <a:solidFill>
                <a:srgbClr val="002060"/>
              </a:solidFill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  <a:p>
            <a:pPr algn="just">
              <a:lnSpc>
                <a:spcPct val="114000"/>
              </a:lnSpc>
            </a:pPr>
            <a:r>
              <a:rPr lang="it-IT" sz="1600" dirty="0">
                <a:solidFill>
                  <a:srgbClr val="00206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Nelle donne: </a:t>
            </a:r>
          </a:p>
          <a:p>
            <a:pPr algn="just">
              <a:lnSpc>
                <a:spcPct val="114000"/>
              </a:lnSpc>
            </a:pPr>
            <a:r>
              <a:rPr lang="it-IT" sz="1600" dirty="0">
                <a:solidFill>
                  <a:srgbClr val="00206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minor clearance renale, biotrasformazione epatica e legame a proteine plasmatiche, ridotto tempo di svuotamento gastrico, minori volumi polmonari, iperresponsività bronchiale aspecifica più frequente</a:t>
            </a:r>
          </a:p>
        </p:txBody>
      </p:sp>
      <p:sp>
        <p:nvSpPr>
          <p:cNvPr id="18435" name="Titolo 1"/>
          <p:cNvSpPr txBox="1">
            <a:spLocks/>
          </p:cNvSpPr>
          <p:nvPr/>
        </p:nvSpPr>
        <p:spPr bwMode="auto">
          <a:xfrm>
            <a:off x="1331119" y="198123"/>
            <a:ext cx="5185172" cy="864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685800"/>
            <a:r>
              <a:rPr lang="it-IT" sz="2800" b="1" dirty="0">
                <a:solidFill>
                  <a:srgbClr val="002060"/>
                </a:solidFill>
                <a:latin typeface="Cambria" panose="02040503050406030204" pitchFamily="18" charset="0"/>
                <a:cs typeface="Times New Roman" pitchFamily="18" charset="0"/>
              </a:rPr>
              <a:t>Differenze biologiche</a:t>
            </a:r>
          </a:p>
        </p:txBody>
      </p:sp>
    </p:spTree>
    <p:extLst>
      <p:ext uri="{BB962C8B-B14F-4D97-AF65-F5344CB8AC3E}">
        <p14:creationId xmlns:p14="http://schemas.microsoft.com/office/powerpoint/2010/main" xmlns="" val="161659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836763" y="1493808"/>
            <a:ext cx="7763773" cy="297087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800" b="1" u="sng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800" b="1" u="sng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800" b="1" u="sng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800" b="1" u="sng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800" b="1" u="sng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defRPr sz="2800" b="1" u="sng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defRPr sz="2800" b="1" u="sng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defRPr sz="2800" b="1" u="sng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defRPr sz="2800" b="1" u="sng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just" defTabSz="685800" eaLnBrk="1" hangingPunct="1">
              <a:spcBef>
                <a:spcPts val="0"/>
              </a:spcBef>
              <a:defRPr/>
            </a:pPr>
            <a:r>
              <a:rPr lang="it-IT" sz="1600" b="0" u="none" dirty="0">
                <a:solidFill>
                  <a:srgbClr val="002060"/>
                </a:solidFill>
                <a:latin typeface="Cambria" panose="02040503050406030204" pitchFamily="18" charset="0"/>
              </a:rPr>
              <a:t>Generalmente sono progettati per adattarsi al lavoratore uomo medio</a:t>
            </a:r>
          </a:p>
          <a:p>
            <a:pPr algn="just" defTabSz="685800" eaLnBrk="1" hangingPunct="1">
              <a:spcBef>
                <a:spcPts val="0"/>
              </a:spcBef>
              <a:defRPr/>
            </a:pPr>
            <a:endParaRPr lang="it-IT" sz="1600" b="0" u="none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257175" indent="-257175" algn="just" defTabSz="685800" eaLnBrk="1" hangingPunct="1">
              <a:lnSpc>
                <a:spcPct val="114000"/>
              </a:lnSpc>
              <a:spcBef>
                <a:spcPts val="0"/>
              </a:spcBef>
              <a:buFont typeface="Wingdings" pitchFamily="2" charset="2"/>
              <a:buChar char="§"/>
              <a:defRPr/>
            </a:pPr>
            <a:r>
              <a:rPr lang="it-IT" sz="1600" b="0" u="none" dirty="0">
                <a:solidFill>
                  <a:srgbClr val="002060"/>
                </a:solidFill>
                <a:latin typeface="Cambria" panose="02040503050406030204" pitchFamily="18" charset="0"/>
              </a:rPr>
              <a:t>opportuna scelta di DPI che forniscano adeguata protezione e sufficiente comfort per il genere </a:t>
            </a:r>
            <a:r>
              <a:rPr lang="it-IT" sz="1600" b="0" u="none" dirty="0" smtClean="0">
                <a:solidFill>
                  <a:srgbClr val="002060"/>
                </a:solidFill>
                <a:latin typeface="Cambria" panose="02040503050406030204" pitchFamily="18" charset="0"/>
              </a:rPr>
              <a:t>femminile</a:t>
            </a:r>
          </a:p>
          <a:p>
            <a:pPr algn="just" defTabSz="685800" eaLnBrk="1" hangingPunct="1">
              <a:lnSpc>
                <a:spcPct val="114000"/>
              </a:lnSpc>
              <a:spcBef>
                <a:spcPts val="0"/>
              </a:spcBef>
              <a:defRPr/>
            </a:pPr>
            <a:endParaRPr lang="it-IT" sz="800" b="0" u="none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257175" indent="-257175" algn="just" defTabSz="685800" eaLnBrk="1" hangingPunct="1">
              <a:lnSpc>
                <a:spcPct val="114000"/>
              </a:lnSpc>
              <a:spcBef>
                <a:spcPts val="0"/>
              </a:spcBef>
              <a:buFont typeface="Wingdings" pitchFamily="2" charset="2"/>
              <a:buChar char="§"/>
              <a:defRPr/>
            </a:pPr>
            <a:r>
              <a:rPr lang="it-IT" sz="1600" b="0" u="none" dirty="0">
                <a:solidFill>
                  <a:srgbClr val="002060"/>
                </a:solidFill>
                <a:latin typeface="Cambria" panose="02040503050406030204" pitchFamily="18" charset="0"/>
              </a:rPr>
              <a:t>inadeguato peso e comfort di calzature antiinfortunistiche, guanti, elmetti (es. in lavoratrici con folte capigliature</a:t>
            </a:r>
            <a:r>
              <a:rPr lang="it-IT" sz="1600" b="0" u="none" dirty="0" smtClean="0">
                <a:solidFill>
                  <a:srgbClr val="002060"/>
                </a:solidFill>
                <a:latin typeface="Cambria" panose="02040503050406030204" pitchFamily="18" charset="0"/>
              </a:rPr>
              <a:t>)</a:t>
            </a:r>
          </a:p>
          <a:p>
            <a:pPr algn="just" defTabSz="685800" eaLnBrk="1" hangingPunct="1">
              <a:lnSpc>
                <a:spcPct val="114000"/>
              </a:lnSpc>
              <a:spcBef>
                <a:spcPts val="0"/>
              </a:spcBef>
              <a:defRPr/>
            </a:pPr>
            <a:endParaRPr lang="it-IT" sz="800" b="0" u="none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257175" indent="-257175" algn="just" defTabSz="685800" eaLnBrk="1" hangingPunct="1">
              <a:lnSpc>
                <a:spcPct val="114000"/>
              </a:lnSpc>
              <a:spcBef>
                <a:spcPts val="0"/>
              </a:spcBef>
              <a:buFont typeface="Wingdings" pitchFamily="2" charset="2"/>
              <a:buChar char="§"/>
              <a:defRPr/>
            </a:pPr>
            <a:r>
              <a:rPr lang="it-IT" sz="1600" b="0" u="none" dirty="0">
                <a:solidFill>
                  <a:srgbClr val="002060"/>
                </a:solidFill>
                <a:latin typeface="Cambria" panose="02040503050406030204" pitchFamily="18" charset="0"/>
              </a:rPr>
              <a:t>inadeguati strumenti e postazioni di lavoro (posture incongrue, utensili con impugnatura inadeguata</a:t>
            </a:r>
            <a:r>
              <a:rPr lang="it-IT" sz="1600" b="0" u="none" dirty="0" smtClean="0">
                <a:solidFill>
                  <a:srgbClr val="002060"/>
                </a:solidFill>
                <a:latin typeface="Cambria" panose="02040503050406030204" pitchFamily="18" charset="0"/>
              </a:rPr>
              <a:t>)</a:t>
            </a:r>
          </a:p>
          <a:p>
            <a:pPr algn="just" defTabSz="685800" eaLnBrk="1" hangingPunct="1">
              <a:lnSpc>
                <a:spcPct val="114000"/>
              </a:lnSpc>
              <a:spcBef>
                <a:spcPts val="0"/>
              </a:spcBef>
              <a:defRPr/>
            </a:pPr>
            <a:endParaRPr lang="it-IT" sz="800" b="0" u="none" dirty="0"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pPr marL="257175" indent="-257175" algn="just" defTabSz="685800" eaLnBrk="1" hangingPunct="1">
              <a:lnSpc>
                <a:spcPct val="114000"/>
              </a:lnSpc>
              <a:spcBef>
                <a:spcPts val="0"/>
              </a:spcBef>
              <a:buFont typeface="Wingdings" pitchFamily="2" charset="2"/>
              <a:buChar char="§"/>
              <a:defRPr/>
            </a:pPr>
            <a:r>
              <a:rPr lang="it-IT" sz="1600" b="0" u="none" dirty="0">
                <a:solidFill>
                  <a:srgbClr val="002060"/>
                </a:solidFill>
                <a:latin typeface="Cambria" panose="02040503050406030204" pitchFamily="18" charset="0"/>
              </a:rPr>
              <a:t>minor protezione delle vie aeree per alcune maschere in lavoratrici (Han DH, 2000)</a:t>
            </a:r>
          </a:p>
        </p:txBody>
      </p:sp>
      <p:sp>
        <p:nvSpPr>
          <p:cNvPr id="19459" name="Titolo 1"/>
          <p:cNvSpPr txBox="1">
            <a:spLocks/>
          </p:cNvSpPr>
          <p:nvPr/>
        </p:nvSpPr>
        <p:spPr bwMode="auto">
          <a:xfrm>
            <a:off x="163902" y="189489"/>
            <a:ext cx="7030527" cy="1164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685800"/>
            <a:r>
              <a:rPr lang="it-IT" sz="2000" b="1" dirty="0" smtClean="0">
                <a:solidFill>
                  <a:srgbClr val="002060"/>
                </a:solidFill>
                <a:latin typeface="Cambria" panose="02040503050406030204" pitchFamily="18" charset="0"/>
                <a:cs typeface="Times New Roman" pitchFamily="18" charset="0"/>
              </a:rPr>
              <a:t>Differenze di genere </a:t>
            </a:r>
          </a:p>
          <a:p>
            <a:pPr algn="ctr" defTabSz="685800"/>
            <a:r>
              <a:rPr lang="it-IT" sz="2000" b="1" dirty="0" smtClean="0">
                <a:solidFill>
                  <a:srgbClr val="002060"/>
                </a:solidFill>
                <a:latin typeface="Cambria" panose="02040503050406030204" pitchFamily="18" charset="0"/>
                <a:cs typeface="Times New Roman" pitchFamily="18" charset="0"/>
              </a:rPr>
              <a:t>e </a:t>
            </a:r>
          </a:p>
          <a:p>
            <a:pPr algn="ctr" defTabSz="685800"/>
            <a:r>
              <a:rPr lang="it-IT" sz="2000" b="1" dirty="0">
                <a:solidFill>
                  <a:srgbClr val="002060"/>
                </a:solidFill>
                <a:latin typeface="Cambria" panose="02040503050406030204" pitchFamily="18" charset="0"/>
                <a:cs typeface="Times New Roman" pitchFamily="18" charset="0"/>
              </a:rPr>
              <a:t>D</a:t>
            </a:r>
            <a:r>
              <a:rPr lang="it-IT" sz="2000" b="1" dirty="0" smtClean="0">
                <a:solidFill>
                  <a:srgbClr val="002060"/>
                </a:solidFill>
                <a:latin typeface="Cambria" panose="02040503050406030204" pitchFamily="18" charset="0"/>
                <a:cs typeface="Times New Roman" pitchFamily="18" charset="0"/>
              </a:rPr>
              <a:t>ifferenze nella scelta di DPI </a:t>
            </a:r>
            <a:r>
              <a:rPr lang="it-IT" sz="2000" b="1" dirty="0">
                <a:solidFill>
                  <a:srgbClr val="002060"/>
                </a:solidFill>
                <a:latin typeface="Cambria" panose="02040503050406030204" pitchFamily="18" charset="0"/>
                <a:cs typeface="Times New Roman" pitchFamily="18" charset="0"/>
              </a:rPr>
              <a:t>e strumenti di lavoro</a:t>
            </a:r>
          </a:p>
        </p:txBody>
      </p:sp>
    </p:spTree>
    <p:extLst>
      <p:ext uri="{BB962C8B-B14F-4D97-AF65-F5344CB8AC3E}">
        <p14:creationId xmlns:p14="http://schemas.microsoft.com/office/powerpoint/2010/main" xmlns="" val="97032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www.pieroviscardi.it/blog/wp-content/uploads/omaggio-alle-donne_che%20_lavoran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9842" y="1080738"/>
            <a:ext cx="6573328" cy="391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sellaDiTesto 4"/>
          <p:cNvSpPr txBox="1">
            <a:spLocks noChangeArrowheads="1"/>
          </p:cNvSpPr>
          <p:nvPr/>
        </p:nvSpPr>
        <p:spPr bwMode="auto">
          <a:xfrm rot="269954">
            <a:off x="2106984" y="3395298"/>
            <a:ext cx="5061002" cy="590931"/>
          </a:xfrm>
          <a:prstGeom prst="rect">
            <a:avLst/>
          </a:prstGeom>
          <a:noFill/>
          <a:ln w="57150">
            <a:solidFill>
              <a:srgbClr val="FFFF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685800">
              <a:lnSpc>
                <a:spcPct val="80000"/>
              </a:lnSpc>
              <a:spcBef>
                <a:spcPct val="50000"/>
              </a:spcBef>
            </a:pPr>
            <a:r>
              <a:rPr lang="it-IT" sz="4050" b="1" i="1" u="sng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Grazie per l’attenzione</a:t>
            </a:r>
          </a:p>
        </p:txBody>
      </p:sp>
    </p:spTree>
    <p:extLst>
      <p:ext uri="{BB962C8B-B14F-4D97-AF65-F5344CB8AC3E}">
        <p14:creationId xmlns:p14="http://schemas.microsoft.com/office/powerpoint/2010/main" xmlns="" val="451872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Immagine 4" descr="SLIDE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9512" y="-70288"/>
            <a:ext cx="9323512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sellaDiTesto 2"/>
          <p:cNvSpPr txBox="1"/>
          <p:nvPr/>
        </p:nvSpPr>
        <p:spPr>
          <a:xfrm>
            <a:off x="755577" y="357505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 smtClean="0"/>
              <a:t>Aziende ASL Biella</a:t>
            </a:r>
            <a:endParaRPr lang="it-IT" sz="3200" dirty="0"/>
          </a:p>
        </p:txBody>
      </p:sp>
      <p:graphicFrame>
        <p:nvGraphicFramePr>
          <p:cNvPr id="4" name="Grafico 3"/>
          <p:cNvGraphicFramePr/>
          <p:nvPr/>
        </p:nvGraphicFramePr>
        <p:xfrm>
          <a:off x="250396" y="1730520"/>
          <a:ext cx="3457508" cy="22318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2690648" y="1730521"/>
            <a:ext cx="834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- </a:t>
            </a:r>
            <a:r>
              <a:rPr lang="it-IT" dirty="0" err="1" smtClean="0"/>
              <a:t>11</a:t>
            </a:r>
            <a:r>
              <a:rPr lang="it-IT" dirty="0" smtClean="0"/>
              <a:t> %</a:t>
            </a:r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3707904" y="1730520"/>
            <a:ext cx="1841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+ 11% dato naz.</a:t>
            </a:r>
            <a:endParaRPr lang="it-IT" dirty="0"/>
          </a:p>
        </p:txBody>
      </p:sp>
      <p:graphicFrame>
        <p:nvGraphicFramePr>
          <p:cNvPr id="8" name="Grafico 7"/>
          <p:cNvGraphicFramePr/>
          <p:nvPr/>
        </p:nvGraphicFramePr>
        <p:xfrm>
          <a:off x="3991858" y="2501462"/>
          <a:ext cx="3638652" cy="2249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CasellaDiTesto 9"/>
          <p:cNvSpPr txBox="1"/>
          <p:nvPr/>
        </p:nvSpPr>
        <p:spPr>
          <a:xfrm>
            <a:off x="7343507" y="2501462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- 25% dato naz.</a:t>
            </a:r>
            <a:endParaRPr lang="it-IT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Immagine 4" descr="SLIDE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sellaDiTesto 2"/>
          <p:cNvSpPr txBox="1"/>
          <p:nvPr/>
        </p:nvSpPr>
        <p:spPr>
          <a:xfrm>
            <a:off x="611560" y="303498"/>
            <a:ext cx="3305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Addetti ASL Biella 2000 - 2016</a:t>
            </a:r>
            <a:endParaRPr lang="it-IT" dirty="0"/>
          </a:p>
        </p:txBody>
      </p:sp>
      <p:graphicFrame>
        <p:nvGraphicFramePr>
          <p:cNvPr id="4" name="Grafico 3"/>
          <p:cNvGraphicFramePr/>
          <p:nvPr/>
        </p:nvGraphicFramePr>
        <p:xfrm>
          <a:off x="395536" y="789552"/>
          <a:ext cx="3724519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4120055" y="1005576"/>
            <a:ext cx="2953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 - 23% Biella   + 6% IT</a:t>
            </a:r>
            <a:endParaRPr lang="it-IT" dirty="0"/>
          </a:p>
        </p:txBody>
      </p:sp>
      <p:graphicFrame>
        <p:nvGraphicFramePr>
          <p:cNvPr id="6" name="Grafico 5"/>
          <p:cNvGraphicFramePr/>
          <p:nvPr/>
        </p:nvGraphicFramePr>
        <p:xfrm>
          <a:off x="1115616" y="2733768"/>
          <a:ext cx="5544616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6516216" y="3489852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Da 17 </a:t>
            </a:r>
            <a:r>
              <a:rPr lang="it-IT" sz="1400" dirty="0" err="1" smtClean="0"/>
              <a:t>add</a:t>
            </a:r>
            <a:r>
              <a:rPr lang="it-IT" sz="1400" dirty="0" smtClean="0"/>
              <a:t>. medi  a 13</a:t>
            </a:r>
            <a:endParaRPr lang="it-IT" sz="1400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6588224" y="3813888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Immagine 4" descr="SLIDE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Grafico 2"/>
          <p:cNvPicPr>
            <a:picLocks noChangeArrowheads="1"/>
          </p:cNvPicPr>
          <p:nvPr/>
        </p:nvPicPr>
        <p:blipFill>
          <a:blip r:embed="rId3"/>
          <a:srcRect b="-56"/>
          <a:stretch>
            <a:fillRect/>
          </a:stretch>
        </p:blipFill>
        <p:spPr bwMode="auto">
          <a:xfrm>
            <a:off x="323528" y="1329612"/>
            <a:ext cx="4752528" cy="361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5220072" y="1545636"/>
          <a:ext cx="3744416" cy="1350152"/>
        </p:xfrm>
        <a:graphic>
          <a:graphicData uri="http://schemas.openxmlformats.org/drawingml/2006/table">
            <a:tbl>
              <a:tblPr/>
              <a:tblGrid>
                <a:gridCol w="1080120"/>
                <a:gridCol w="792088"/>
                <a:gridCol w="936104"/>
                <a:gridCol w="936104"/>
              </a:tblGrid>
              <a:tr h="337538">
                <a:tc>
                  <a:txBody>
                    <a:bodyPr/>
                    <a:lstStyle/>
                    <a:p>
                      <a:pPr algn="l" fontAlgn="b"/>
                      <a:endParaRPr lang="it-IT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5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    </a:t>
                      </a:r>
                      <a:r>
                        <a:rPr lang="it-IT" sz="15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Var</a:t>
                      </a:r>
                      <a:r>
                        <a:rPr lang="it-IT" sz="15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it-IT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7538">
                <a:tc>
                  <a:txBody>
                    <a:bodyPr/>
                    <a:lstStyle/>
                    <a:p>
                      <a:pPr algn="l" fontAlgn="b"/>
                      <a:r>
                        <a:rPr lang="it-IT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&gt; 100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5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-30</a:t>
                      </a:r>
                      <a:r>
                        <a:rPr lang="it-IT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7538">
                <a:tc>
                  <a:txBody>
                    <a:bodyPr/>
                    <a:lstStyle/>
                    <a:p>
                      <a:pPr algn="l" fontAlgn="b"/>
                      <a:r>
                        <a:rPr lang="it-IT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&gt; 10 - 100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5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-30</a:t>
                      </a:r>
                      <a:r>
                        <a:rPr lang="it-IT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7538">
                <a:tc>
                  <a:txBody>
                    <a:bodyPr/>
                    <a:lstStyle/>
                    <a:p>
                      <a:pPr algn="l" fontAlgn="b"/>
                      <a:r>
                        <a:rPr lang="it-IT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&lt; 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13281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11691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5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-12</a:t>
                      </a:r>
                      <a:r>
                        <a:rPr lang="it-IT" sz="1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357505"/>
            <a:ext cx="694826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ource Code Pro"/>
                <a:ea typeface="Times New Roman" pitchFamily="18" charset="0"/>
                <a:cs typeface="DejaVu Sans Condensed"/>
              </a:rPr>
              <a:t>Titolo:	 </a:t>
            </a:r>
            <a:r>
              <a:rPr kumimoji="0" lang="it-IT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ource Code Pro"/>
                <a:ea typeface="Times New Roman" pitchFamily="18" charset="0"/>
                <a:cs typeface="DejaVu Sans Condensed"/>
              </a:rPr>
              <a:t>Percentuale di ditte e addetti nell’anno per dimensionare aziendale </a:t>
            </a:r>
            <a:endParaRPr kumimoji="0" lang="it-IT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ource Code Pro"/>
                <a:ea typeface="Times New Roman" pitchFamily="18" charset="0"/>
                <a:cs typeface="DejaVu Sans Condensed"/>
              </a:rPr>
              <a:t>Periodo:	 2015</a:t>
            </a:r>
            <a:endParaRPr kumimoji="0" lang="it-IT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ource Code Pro"/>
                <a:ea typeface="Times New Roman" pitchFamily="18" charset="0"/>
                <a:cs typeface="DejaVu Sans Condensed"/>
              </a:rPr>
              <a:t>Territorio:	 ASL BI</a:t>
            </a:r>
            <a:endParaRPr kumimoji="0" lang="it-IT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ource Code Pro"/>
                <a:ea typeface="Times New Roman" pitchFamily="18" charset="0"/>
                <a:cs typeface="DejaVu Sans Condensed"/>
              </a:rPr>
              <a:t>Fonte:	 INAIL</a:t>
            </a:r>
            <a:endParaRPr kumimoji="0" lang="it-IT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Immagine 4" descr="SLIDE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Grafico 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5696" y="1653648"/>
            <a:ext cx="5544616" cy="27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528" y="411510"/>
            <a:ext cx="655272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ource Code Pro" charset="0"/>
                <a:ea typeface="Times New Roman" pitchFamily="18" charset="0"/>
                <a:cs typeface="DejaVu Sans Condensed" charset="0"/>
              </a:rPr>
              <a:t>Titolo:</a:t>
            </a:r>
            <a:r>
              <a:rPr lang="it-IT" sz="1600" dirty="0" smtClean="0">
                <a:latin typeface="Source Code Pro" charset="0"/>
                <a:ea typeface="Times New Roman" pitchFamily="18" charset="0"/>
                <a:cs typeface="DejaVu Sans Condensed" charset="0"/>
              </a:rPr>
              <a:t> </a:t>
            </a:r>
            <a:r>
              <a:rPr lang="it-IT" sz="1600" b="1" dirty="0" smtClean="0">
                <a:latin typeface="Source Code Pro" charset="0"/>
                <a:ea typeface="Times New Roman" pitchFamily="18" charset="0"/>
                <a:cs typeface="DejaVu Sans Condensed" charset="0"/>
              </a:rPr>
              <a:t>Numero di addetti nell’anno per i cinque comparti più rappresentati</a:t>
            </a:r>
            <a:endParaRPr lang="it-IT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600" dirty="0" smtClean="0">
                <a:latin typeface="Source Code Pro" charset="0"/>
                <a:ea typeface="Times New Roman" pitchFamily="18" charset="0"/>
                <a:cs typeface="DejaVu Sans Condensed" charset="0"/>
              </a:rPr>
              <a:t>Periodo:	 2015</a:t>
            </a:r>
            <a:endParaRPr lang="it-IT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600" dirty="0" smtClean="0">
                <a:latin typeface="Source Code Pro" charset="0"/>
                <a:ea typeface="Times New Roman" pitchFamily="18" charset="0"/>
                <a:cs typeface="DejaVu Sans Condensed" charset="0"/>
              </a:rPr>
              <a:t>Territorio:	 ASL BI</a:t>
            </a:r>
            <a:endParaRPr lang="it-IT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600" dirty="0" smtClean="0">
                <a:latin typeface="Source Code Pro" charset="0"/>
                <a:ea typeface="Times New Roman" pitchFamily="18" charset="0"/>
                <a:cs typeface="DejaVu Sans Condensed" charset="0"/>
              </a:rPr>
              <a:t>Fonte:	 INAIL</a:t>
            </a:r>
            <a:endParaRPr lang="it-IT" sz="36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ource Code Pro" charset="0"/>
                <a:ea typeface="Times New Roman" pitchFamily="18" charset="0"/>
                <a:cs typeface="DejaVu Sans Condensed" charset="0"/>
              </a:rPr>
              <a:t>	</a:t>
            </a: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5292080" y="2031690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30% nel 2000</a:t>
            </a:r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5436096" y="3975906"/>
            <a:ext cx="1659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34 % nel 2000</a:t>
            </a:r>
            <a:endParaRPr lang="it-IT" dirty="0"/>
          </a:p>
        </p:txBody>
      </p:sp>
      <p:cxnSp>
        <p:nvCxnSpPr>
          <p:cNvPr id="8" name="Connettore 2 7"/>
          <p:cNvCxnSpPr>
            <a:stCxn id="5" idx="1"/>
          </p:cNvCxnSpPr>
          <p:nvPr/>
        </p:nvCxnSpPr>
        <p:spPr>
          <a:xfrm rot="10800000" flipV="1">
            <a:off x="5076056" y="2216356"/>
            <a:ext cx="216024" cy="2473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/>
          <p:cNvCxnSpPr/>
          <p:nvPr/>
        </p:nvCxnSpPr>
        <p:spPr>
          <a:xfrm>
            <a:off x="5076056" y="3867894"/>
            <a:ext cx="432048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Immagine 3" descr="SLIDE16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5400" y="-17463"/>
            <a:ext cx="9170988" cy="516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5399" y="907663"/>
            <a:ext cx="7403662" cy="3405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Immagine 3" descr="SLIDE16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5400" y="0"/>
            <a:ext cx="9170988" cy="516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4" y="1"/>
            <a:ext cx="7029942" cy="4866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Immagine 3"/>
          <p:cNvPicPr/>
          <p:nvPr/>
        </p:nvPicPr>
        <p:blipFill>
          <a:blip r:embed="rId2" cstate="print"/>
          <a:stretch/>
        </p:blipFill>
        <p:spPr>
          <a:xfrm>
            <a:off x="-25560" y="-17640"/>
            <a:ext cx="9171720" cy="5160960"/>
          </a:xfrm>
          <a:prstGeom prst="rect">
            <a:avLst/>
          </a:prstGeom>
          <a:ln>
            <a:noFill/>
          </a:ln>
        </p:spPr>
      </p:pic>
      <p:graphicFrame>
        <p:nvGraphicFramePr>
          <p:cNvPr id="3" name="Tabella 2"/>
          <p:cNvGraphicFramePr>
            <a:graphicFrameLocks noGrp="1"/>
          </p:cNvGraphicFramePr>
          <p:nvPr/>
        </p:nvGraphicFramePr>
        <p:xfrm>
          <a:off x="395289" y="989410"/>
          <a:ext cx="5976663" cy="3514728"/>
        </p:xfrm>
        <a:graphic>
          <a:graphicData uri="http://schemas.openxmlformats.org/drawingml/2006/table">
            <a:tbl>
              <a:tblPr/>
              <a:tblGrid>
                <a:gridCol w="3248187"/>
                <a:gridCol w="909492"/>
                <a:gridCol w="909492"/>
                <a:gridCol w="909492"/>
              </a:tblGrid>
              <a:tr h="464344">
                <a:tc>
                  <a:txBody>
                    <a:bodyPr/>
                    <a:lstStyle/>
                    <a:p>
                      <a:pPr algn="ctr" fontAlgn="t"/>
                      <a:r>
                        <a:rPr lang="it-IT" sz="15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Descrizione rischio</a:t>
                      </a:r>
                    </a:p>
                  </a:txBody>
                  <a:tcPr marL="9525" marR="9525" marT="7144" marB="0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5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Totale soggetti</a:t>
                      </a:r>
                    </a:p>
                  </a:txBody>
                  <a:tcPr marL="9525" marR="9525" marT="7144" marB="0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5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% F</a:t>
                      </a:r>
                      <a:endParaRPr lang="it-IT" sz="15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7144" marB="0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5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% M</a:t>
                      </a:r>
                      <a:endParaRPr lang="it-IT" sz="15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7144" marB="0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99"/>
                    </a:solidFill>
                  </a:tcPr>
                </a:tc>
              </a:tr>
              <a:tr h="464344">
                <a:tc>
                  <a:txBody>
                    <a:bodyPr/>
                    <a:lstStyle/>
                    <a:p>
                      <a:pPr algn="l" fontAlgn="t"/>
                      <a:r>
                        <a:rPr lang="it-IT" sz="1500" b="0" i="0" u="none" strike="noStrike" dirty="0">
                          <a:solidFill>
                            <a:srgbClr val="336699"/>
                          </a:solidFill>
                          <a:latin typeface="Calibri"/>
                        </a:rPr>
                        <a:t>Movimentazione manuale dei carichi</a:t>
                      </a:r>
                    </a:p>
                  </a:txBody>
                  <a:tcPr marL="9525" marR="9525" marT="7144" marB="0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500" b="1" i="0" u="none" strike="noStrike" dirty="0">
                          <a:solidFill>
                            <a:srgbClr val="336699"/>
                          </a:solidFill>
                          <a:latin typeface="Calibri"/>
                        </a:rPr>
                        <a:t>392.019</a:t>
                      </a:r>
                    </a:p>
                  </a:txBody>
                  <a:tcPr marL="9525" marR="9525" marT="714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500" b="1" i="0" u="none" strike="noStrike" dirty="0" smtClean="0">
                          <a:solidFill>
                            <a:srgbClr val="336699"/>
                          </a:solidFill>
                          <a:latin typeface="Calibri"/>
                        </a:rPr>
                        <a:t>37,5</a:t>
                      </a:r>
                      <a:endParaRPr lang="it-IT" sz="1500" b="1" i="0" u="none" strike="noStrike" dirty="0">
                        <a:solidFill>
                          <a:srgbClr val="336699"/>
                        </a:solidFill>
                        <a:latin typeface="Calibri"/>
                      </a:endParaRPr>
                    </a:p>
                  </a:txBody>
                  <a:tcPr marL="9525" marR="9525" marT="714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500" b="1" i="0" u="none" strike="noStrike" dirty="0" smtClean="0">
                          <a:solidFill>
                            <a:srgbClr val="336699"/>
                          </a:solidFill>
                          <a:latin typeface="Calibri"/>
                        </a:rPr>
                        <a:t>62,5</a:t>
                      </a:r>
                      <a:endParaRPr lang="it-IT" sz="1500" b="1" i="0" u="none" strike="noStrike" dirty="0">
                        <a:solidFill>
                          <a:srgbClr val="336699"/>
                        </a:solidFill>
                        <a:latin typeface="Calibri"/>
                      </a:endParaRPr>
                    </a:p>
                  </a:txBody>
                  <a:tcPr marL="9525" marR="9525" marT="714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344">
                <a:tc>
                  <a:txBody>
                    <a:bodyPr/>
                    <a:lstStyle/>
                    <a:p>
                      <a:pPr algn="l" fontAlgn="t"/>
                      <a:r>
                        <a:rPr lang="it-IT" sz="1500" b="0" i="0" u="none" strike="noStrike" dirty="0">
                          <a:solidFill>
                            <a:srgbClr val="336699"/>
                          </a:solidFill>
                          <a:latin typeface="Calibri"/>
                        </a:rPr>
                        <a:t>Sovraccarico biomeccanico arti superiori</a:t>
                      </a:r>
                    </a:p>
                  </a:txBody>
                  <a:tcPr marL="9525" marR="9525" marT="7144" marB="0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500" b="1" i="0" u="none" strike="noStrike" dirty="0">
                          <a:solidFill>
                            <a:srgbClr val="336699"/>
                          </a:solidFill>
                          <a:latin typeface="Calibri"/>
                        </a:rPr>
                        <a:t>114.448</a:t>
                      </a:r>
                    </a:p>
                  </a:txBody>
                  <a:tcPr marL="9525" marR="9525" marT="714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500" b="1" i="0" u="none" strike="noStrike" dirty="0" smtClean="0">
                          <a:solidFill>
                            <a:srgbClr val="336699"/>
                          </a:solidFill>
                          <a:latin typeface="Calibri"/>
                        </a:rPr>
                        <a:t>40,2</a:t>
                      </a:r>
                      <a:endParaRPr lang="it-IT" sz="1500" b="1" i="0" u="none" strike="noStrike" dirty="0">
                        <a:solidFill>
                          <a:srgbClr val="336699"/>
                        </a:solidFill>
                        <a:latin typeface="Calibri"/>
                      </a:endParaRPr>
                    </a:p>
                  </a:txBody>
                  <a:tcPr marL="9525" marR="9525" marT="714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500" b="1" i="0" u="none" strike="noStrike" dirty="0" smtClean="0">
                          <a:solidFill>
                            <a:srgbClr val="336699"/>
                          </a:solidFill>
                          <a:latin typeface="Calibri"/>
                        </a:rPr>
                        <a:t>59,8</a:t>
                      </a:r>
                      <a:endParaRPr lang="it-IT" sz="1500" b="1" i="0" u="none" strike="noStrike" dirty="0">
                        <a:solidFill>
                          <a:srgbClr val="336699"/>
                        </a:solidFill>
                        <a:latin typeface="Calibri"/>
                      </a:endParaRPr>
                    </a:p>
                  </a:txBody>
                  <a:tcPr marL="9525" marR="9525" marT="714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744">
                <a:tc>
                  <a:txBody>
                    <a:bodyPr/>
                    <a:lstStyle/>
                    <a:p>
                      <a:pPr algn="l" fontAlgn="t"/>
                      <a:r>
                        <a:rPr lang="it-IT" sz="1500" b="0" i="0" u="none" strike="noStrike" dirty="0">
                          <a:solidFill>
                            <a:srgbClr val="336699"/>
                          </a:solidFill>
                          <a:latin typeface="Calibri"/>
                        </a:rPr>
                        <a:t>Agenti chimici</a:t>
                      </a:r>
                    </a:p>
                  </a:txBody>
                  <a:tcPr marL="9525" marR="9525" marT="7144" marB="0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500" b="1" i="0" u="none" strike="noStrike" dirty="0">
                          <a:solidFill>
                            <a:srgbClr val="336699"/>
                          </a:solidFill>
                          <a:latin typeface="Calibri"/>
                        </a:rPr>
                        <a:t>257.630</a:t>
                      </a:r>
                    </a:p>
                  </a:txBody>
                  <a:tcPr marL="9525" marR="9525" marT="714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500" b="1" i="0" u="none" strike="noStrike" dirty="0" smtClean="0">
                          <a:solidFill>
                            <a:srgbClr val="336699"/>
                          </a:solidFill>
                          <a:latin typeface="Calibri"/>
                        </a:rPr>
                        <a:t>29,3</a:t>
                      </a:r>
                      <a:endParaRPr lang="it-IT" sz="1500" b="1" i="0" u="none" strike="noStrike" dirty="0">
                        <a:solidFill>
                          <a:srgbClr val="336699"/>
                        </a:solidFill>
                        <a:latin typeface="Calibri"/>
                      </a:endParaRPr>
                    </a:p>
                  </a:txBody>
                  <a:tcPr marL="9525" marR="9525" marT="714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500" b="1" i="0" u="none" strike="noStrike" dirty="0" smtClean="0">
                          <a:solidFill>
                            <a:srgbClr val="336699"/>
                          </a:solidFill>
                          <a:latin typeface="Calibri"/>
                        </a:rPr>
                        <a:t>70,7</a:t>
                      </a:r>
                      <a:endParaRPr lang="it-IT" sz="1500" b="1" i="0" u="none" strike="noStrike" dirty="0">
                        <a:solidFill>
                          <a:srgbClr val="336699"/>
                        </a:solidFill>
                        <a:latin typeface="Calibri"/>
                      </a:endParaRPr>
                    </a:p>
                  </a:txBody>
                  <a:tcPr marL="9525" marR="9525" marT="714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744">
                <a:tc>
                  <a:txBody>
                    <a:bodyPr/>
                    <a:lstStyle/>
                    <a:p>
                      <a:pPr algn="l" fontAlgn="t"/>
                      <a:r>
                        <a:rPr lang="it-IT" sz="1500" b="0" i="0" u="none" strike="noStrike" dirty="0">
                          <a:solidFill>
                            <a:srgbClr val="336699"/>
                          </a:solidFill>
                          <a:latin typeface="Calibri"/>
                        </a:rPr>
                        <a:t>Agenti cancerogeni e mutageni</a:t>
                      </a:r>
                    </a:p>
                  </a:txBody>
                  <a:tcPr marL="9525" marR="9525" marT="7144" marB="0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500" b="1" i="0" u="none" strike="noStrike" dirty="0">
                          <a:solidFill>
                            <a:srgbClr val="336699"/>
                          </a:solidFill>
                          <a:latin typeface="Calibri"/>
                        </a:rPr>
                        <a:t>8.689</a:t>
                      </a:r>
                    </a:p>
                  </a:txBody>
                  <a:tcPr marL="9525" marR="9525" marT="714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500" b="1" i="0" u="none" strike="noStrike" dirty="0" smtClean="0">
                          <a:solidFill>
                            <a:srgbClr val="336699"/>
                          </a:solidFill>
                          <a:latin typeface="Calibri"/>
                        </a:rPr>
                        <a:t>18,3</a:t>
                      </a:r>
                      <a:endParaRPr lang="it-IT" sz="1500" b="1" i="0" u="none" strike="noStrike" dirty="0">
                        <a:solidFill>
                          <a:srgbClr val="336699"/>
                        </a:solidFill>
                        <a:latin typeface="Calibri"/>
                      </a:endParaRPr>
                    </a:p>
                  </a:txBody>
                  <a:tcPr marL="9525" marR="9525" marT="714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500" b="1" i="0" u="none" strike="noStrike" dirty="0" smtClean="0">
                          <a:solidFill>
                            <a:srgbClr val="336699"/>
                          </a:solidFill>
                          <a:latin typeface="Calibri"/>
                        </a:rPr>
                        <a:t>81,7</a:t>
                      </a:r>
                      <a:endParaRPr lang="it-IT" sz="1500" b="1" i="0" u="none" strike="noStrike" dirty="0">
                        <a:solidFill>
                          <a:srgbClr val="336699"/>
                        </a:solidFill>
                        <a:latin typeface="Calibri"/>
                      </a:endParaRPr>
                    </a:p>
                  </a:txBody>
                  <a:tcPr marL="9525" marR="9525" marT="714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744">
                <a:tc>
                  <a:txBody>
                    <a:bodyPr/>
                    <a:lstStyle/>
                    <a:p>
                      <a:pPr algn="l" fontAlgn="t"/>
                      <a:r>
                        <a:rPr lang="it-IT" sz="1500" b="0" i="0" u="none" strike="noStrike" dirty="0">
                          <a:solidFill>
                            <a:srgbClr val="336699"/>
                          </a:solidFill>
                          <a:latin typeface="Calibri"/>
                        </a:rPr>
                        <a:t>Amianto</a:t>
                      </a:r>
                    </a:p>
                  </a:txBody>
                  <a:tcPr marL="9525" marR="9525" marT="7144" marB="0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500" b="1" i="0" u="none" strike="noStrike" dirty="0">
                          <a:solidFill>
                            <a:srgbClr val="336699"/>
                          </a:solidFill>
                          <a:latin typeface="Calibri"/>
                        </a:rPr>
                        <a:t>1.968</a:t>
                      </a:r>
                    </a:p>
                  </a:txBody>
                  <a:tcPr marL="9525" marR="9525" marT="714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500" b="1" i="0" u="none" strike="noStrike" dirty="0" smtClean="0">
                          <a:solidFill>
                            <a:srgbClr val="336699"/>
                          </a:solidFill>
                          <a:latin typeface="Calibri"/>
                        </a:rPr>
                        <a:t>6,6</a:t>
                      </a:r>
                      <a:endParaRPr lang="it-IT" sz="1500" b="1" i="0" u="none" strike="noStrike" dirty="0">
                        <a:solidFill>
                          <a:srgbClr val="336699"/>
                        </a:solidFill>
                        <a:latin typeface="Calibri"/>
                      </a:endParaRPr>
                    </a:p>
                  </a:txBody>
                  <a:tcPr marL="9525" marR="9525" marT="714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500" b="1" i="0" u="none" strike="noStrike" dirty="0" smtClean="0">
                          <a:solidFill>
                            <a:srgbClr val="336699"/>
                          </a:solidFill>
                          <a:latin typeface="Calibri"/>
                        </a:rPr>
                        <a:t>93,4</a:t>
                      </a:r>
                      <a:endParaRPr lang="it-IT" sz="1500" b="1" i="0" u="none" strike="noStrike" dirty="0">
                        <a:solidFill>
                          <a:srgbClr val="336699"/>
                        </a:solidFill>
                        <a:latin typeface="Calibri"/>
                      </a:endParaRPr>
                    </a:p>
                  </a:txBody>
                  <a:tcPr marL="9525" marR="9525" marT="714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744">
                <a:tc>
                  <a:txBody>
                    <a:bodyPr/>
                    <a:lstStyle/>
                    <a:p>
                      <a:pPr algn="l" fontAlgn="t"/>
                      <a:r>
                        <a:rPr lang="it-IT" sz="1500" b="0" i="0" u="none" strike="noStrike" dirty="0">
                          <a:solidFill>
                            <a:srgbClr val="336699"/>
                          </a:solidFill>
                          <a:latin typeface="Calibri"/>
                        </a:rPr>
                        <a:t>Silice libera cristallina</a:t>
                      </a:r>
                    </a:p>
                  </a:txBody>
                  <a:tcPr marL="9525" marR="9525" marT="7144" marB="0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500" b="1" i="0" u="none" strike="noStrike" dirty="0">
                          <a:solidFill>
                            <a:srgbClr val="336699"/>
                          </a:solidFill>
                          <a:latin typeface="Calibri"/>
                        </a:rPr>
                        <a:t>3.085</a:t>
                      </a:r>
                    </a:p>
                  </a:txBody>
                  <a:tcPr marL="9525" marR="9525" marT="714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500" b="1" i="0" u="none" strike="noStrike" dirty="0" smtClean="0">
                          <a:solidFill>
                            <a:srgbClr val="336699"/>
                          </a:solidFill>
                          <a:latin typeface="Calibri"/>
                        </a:rPr>
                        <a:t>4,5</a:t>
                      </a:r>
                      <a:endParaRPr lang="it-IT" sz="1500" b="1" i="0" u="none" strike="noStrike" dirty="0">
                        <a:solidFill>
                          <a:srgbClr val="336699"/>
                        </a:solidFill>
                        <a:latin typeface="Calibri"/>
                      </a:endParaRPr>
                    </a:p>
                  </a:txBody>
                  <a:tcPr marL="9525" marR="9525" marT="714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500" b="1" i="0" u="none" strike="noStrike" dirty="0" smtClean="0">
                          <a:solidFill>
                            <a:srgbClr val="336699"/>
                          </a:solidFill>
                          <a:latin typeface="Calibri"/>
                        </a:rPr>
                        <a:t>95,5</a:t>
                      </a:r>
                      <a:endParaRPr lang="it-IT" sz="1500" b="1" i="0" u="none" strike="noStrike" dirty="0">
                        <a:solidFill>
                          <a:srgbClr val="336699"/>
                        </a:solidFill>
                        <a:latin typeface="Calibri"/>
                      </a:endParaRPr>
                    </a:p>
                  </a:txBody>
                  <a:tcPr marL="9525" marR="9525" marT="714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744">
                <a:tc>
                  <a:txBody>
                    <a:bodyPr/>
                    <a:lstStyle/>
                    <a:p>
                      <a:pPr algn="l" fontAlgn="t"/>
                      <a:r>
                        <a:rPr lang="it-IT" sz="1500" b="0" i="0" u="none" strike="noStrike" dirty="0">
                          <a:solidFill>
                            <a:srgbClr val="336699"/>
                          </a:solidFill>
                          <a:latin typeface="Calibri"/>
                        </a:rPr>
                        <a:t>Agenti biologici</a:t>
                      </a:r>
                    </a:p>
                  </a:txBody>
                  <a:tcPr marL="9525" marR="9525" marT="7144" marB="0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500" b="1" i="0" u="none" strike="noStrike" dirty="0">
                          <a:solidFill>
                            <a:srgbClr val="336699"/>
                          </a:solidFill>
                          <a:latin typeface="Calibri"/>
                        </a:rPr>
                        <a:t>214.004</a:t>
                      </a:r>
                    </a:p>
                  </a:txBody>
                  <a:tcPr marL="9525" marR="9525" marT="714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500" b="1" i="0" u="none" strike="noStrike" dirty="0" smtClean="0">
                          <a:solidFill>
                            <a:srgbClr val="336699"/>
                          </a:solidFill>
                          <a:latin typeface="Calibri"/>
                        </a:rPr>
                        <a:t>62</a:t>
                      </a:r>
                      <a:endParaRPr lang="it-IT" sz="1500" b="1" i="0" u="none" strike="noStrike" dirty="0">
                        <a:solidFill>
                          <a:srgbClr val="336699"/>
                        </a:solidFill>
                        <a:latin typeface="Calibri"/>
                      </a:endParaRPr>
                    </a:p>
                  </a:txBody>
                  <a:tcPr marL="9525" marR="9525" marT="714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500" b="1" i="0" u="none" strike="noStrike" dirty="0" smtClean="0">
                          <a:solidFill>
                            <a:srgbClr val="336699"/>
                          </a:solidFill>
                          <a:latin typeface="Calibri"/>
                        </a:rPr>
                        <a:t>38</a:t>
                      </a:r>
                      <a:endParaRPr lang="it-IT" sz="1500" b="1" i="0" u="none" strike="noStrike" dirty="0">
                        <a:solidFill>
                          <a:srgbClr val="336699"/>
                        </a:solidFill>
                        <a:latin typeface="Calibri"/>
                      </a:endParaRPr>
                    </a:p>
                  </a:txBody>
                  <a:tcPr marL="9525" marR="9525" marT="714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744">
                <a:tc>
                  <a:txBody>
                    <a:bodyPr/>
                    <a:lstStyle/>
                    <a:p>
                      <a:pPr algn="l" fontAlgn="t"/>
                      <a:r>
                        <a:rPr lang="it-IT" sz="1500" b="0" i="0" u="none" strike="noStrike" dirty="0">
                          <a:solidFill>
                            <a:srgbClr val="336699"/>
                          </a:solidFill>
                          <a:latin typeface="Calibri"/>
                        </a:rPr>
                        <a:t>Videoterminali</a:t>
                      </a:r>
                    </a:p>
                  </a:txBody>
                  <a:tcPr marL="9525" marR="9525" marT="7144" marB="0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500" b="1" i="0" u="none" strike="noStrike" dirty="0">
                          <a:solidFill>
                            <a:srgbClr val="336699"/>
                          </a:solidFill>
                          <a:latin typeface="Calibri"/>
                        </a:rPr>
                        <a:t>325.592</a:t>
                      </a:r>
                    </a:p>
                  </a:txBody>
                  <a:tcPr marL="9525" marR="9525" marT="714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500" b="1" i="0" u="none" strike="noStrike" dirty="0" smtClean="0">
                          <a:solidFill>
                            <a:srgbClr val="336699"/>
                          </a:solidFill>
                          <a:latin typeface="Calibri"/>
                        </a:rPr>
                        <a:t>49,7</a:t>
                      </a:r>
                      <a:endParaRPr lang="it-IT" sz="1500" b="1" i="0" u="none" strike="noStrike" dirty="0">
                        <a:solidFill>
                          <a:srgbClr val="336699"/>
                        </a:solidFill>
                        <a:latin typeface="Calibri"/>
                      </a:endParaRPr>
                    </a:p>
                  </a:txBody>
                  <a:tcPr marL="9525" marR="9525" marT="714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500" b="1" i="0" u="none" strike="noStrike" dirty="0" smtClean="0">
                          <a:solidFill>
                            <a:srgbClr val="336699"/>
                          </a:solidFill>
                          <a:latin typeface="Calibri"/>
                        </a:rPr>
                        <a:t>50,3</a:t>
                      </a:r>
                      <a:endParaRPr lang="it-IT" sz="1500" b="1" i="0" u="none" strike="noStrike" dirty="0">
                        <a:solidFill>
                          <a:srgbClr val="336699"/>
                        </a:solidFill>
                        <a:latin typeface="Calibri"/>
                      </a:endParaRPr>
                    </a:p>
                  </a:txBody>
                  <a:tcPr marL="9525" marR="9525" marT="714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744">
                <a:tc>
                  <a:txBody>
                    <a:bodyPr/>
                    <a:lstStyle/>
                    <a:p>
                      <a:pPr algn="l" fontAlgn="t"/>
                      <a:r>
                        <a:rPr lang="it-IT" sz="1500" b="0" i="0" u="none" strike="noStrike" dirty="0">
                          <a:solidFill>
                            <a:srgbClr val="336699"/>
                          </a:solidFill>
                          <a:latin typeface="Calibri"/>
                        </a:rPr>
                        <a:t>Vibrazioni corpo intero</a:t>
                      </a:r>
                    </a:p>
                  </a:txBody>
                  <a:tcPr marL="9525" marR="9525" marT="7144" marB="0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500" b="1" i="0" u="none" strike="noStrike" dirty="0">
                          <a:solidFill>
                            <a:srgbClr val="336699"/>
                          </a:solidFill>
                          <a:latin typeface="Calibri"/>
                        </a:rPr>
                        <a:t>52.157</a:t>
                      </a:r>
                    </a:p>
                  </a:txBody>
                  <a:tcPr marL="9525" marR="9525" marT="714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500" b="1" i="0" u="none" strike="noStrike" dirty="0" smtClean="0">
                          <a:solidFill>
                            <a:srgbClr val="336699"/>
                          </a:solidFill>
                          <a:latin typeface="Calibri"/>
                        </a:rPr>
                        <a:t>6,8</a:t>
                      </a:r>
                      <a:endParaRPr lang="it-IT" sz="1500" b="1" i="0" u="none" strike="noStrike" dirty="0">
                        <a:solidFill>
                          <a:srgbClr val="336699"/>
                        </a:solidFill>
                        <a:latin typeface="Calibri"/>
                      </a:endParaRPr>
                    </a:p>
                  </a:txBody>
                  <a:tcPr marL="9525" marR="9525" marT="714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500" b="1" i="0" u="none" strike="noStrike" dirty="0" smtClean="0">
                          <a:solidFill>
                            <a:srgbClr val="336699"/>
                          </a:solidFill>
                          <a:latin typeface="Calibri"/>
                        </a:rPr>
                        <a:t>93,2</a:t>
                      </a:r>
                      <a:endParaRPr lang="it-IT" sz="1500" b="1" i="0" u="none" strike="noStrike" dirty="0">
                        <a:solidFill>
                          <a:srgbClr val="336699"/>
                        </a:solidFill>
                        <a:latin typeface="Calibri"/>
                      </a:endParaRPr>
                    </a:p>
                  </a:txBody>
                  <a:tcPr marL="9525" marR="9525" marT="714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744">
                <a:tc>
                  <a:txBody>
                    <a:bodyPr/>
                    <a:lstStyle/>
                    <a:p>
                      <a:pPr algn="l" fontAlgn="t"/>
                      <a:r>
                        <a:rPr lang="it-IT" sz="1500" b="0" i="0" u="none" strike="noStrike">
                          <a:solidFill>
                            <a:srgbClr val="336699"/>
                          </a:solidFill>
                          <a:latin typeface="Calibri"/>
                        </a:rPr>
                        <a:t>Vibrazioni mano braccio</a:t>
                      </a:r>
                    </a:p>
                  </a:txBody>
                  <a:tcPr marL="9525" marR="9525" marT="7144" marB="0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500" b="1" i="0" u="none" strike="noStrike" dirty="0">
                          <a:solidFill>
                            <a:srgbClr val="336699"/>
                          </a:solidFill>
                          <a:latin typeface="Calibri"/>
                        </a:rPr>
                        <a:t>64.166</a:t>
                      </a:r>
                    </a:p>
                  </a:txBody>
                  <a:tcPr marL="9525" marR="9525" marT="714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500" b="1" i="0" u="none" strike="noStrike" dirty="0" smtClean="0">
                          <a:solidFill>
                            <a:srgbClr val="336699"/>
                          </a:solidFill>
                          <a:latin typeface="Calibri"/>
                        </a:rPr>
                        <a:t>6,2</a:t>
                      </a:r>
                      <a:endParaRPr lang="it-IT" sz="1500" b="1" i="0" u="none" strike="noStrike" dirty="0">
                        <a:solidFill>
                          <a:srgbClr val="336699"/>
                        </a:solidFill>
                        <a:latin typeface="Calibri"/>
                      </a:endParaRPr>
                    </a:p>
                  </a:txBody>
                  <a:tcPr marL="9525" marR="9525" marT="714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500" b="1" i="0" u="none" strike="noStrike" dirty="0" smtClean="0">
                          <a:solidFill>
                            <a:srgbClr val="336699"/>
                          </a:solidFill>
                          <a:latin typeface="Calibri"/>
                        </a:rPr>
                        <a:t>93,8</a:t>
                      </a:r>
                      <a:endParaRPr lang="it-IT" sz="1500" b="1" i="0" u="none" strike="noStrike" dirty="0">
                        <a:solidFill>
                          <a:srgbClr val="336699"/>
                        </a:solidFill>
                        <a:latin typeface="Calibri"/>
                      </a:endParaRPr>
                    </a:p>
                  </a:txBody>
                  <a:tcPr marL="9525" marR="9525" marT="714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744">
                <a:tc>
                  <a:txBody>
                    <a:bodyPr/>
                    <a:lstStyle/>
                    <a:p>
                      <a:pPr algn="l" fontAlgn="t"/>
                      <a:r>
                        <a:rPr lang="it-IT" sz="1500" b="0" i="0" u="none" strike="noStrike" dirty="0">
                          <a:solidFill>
                            <a:srgbClr val="336699"/>
                          </a:solidFill>
                          <a:latin typeface="Calibri"/>
                        </a:rPr>
                        <a:t>Rumore</a:t>
                      </a:r>
                    </a:p>
                  </a:txBody>
                  <a:tcPr marL="9525" marR="9525" marT="7144" marB="0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500" b="1" i="0" u="none" strike="noStrike" dirty="0">
                          <a:solidFill>
                            <a:srgbClr val="336699"/>
                          </a:solidFill>
                          <a:latin typeface="Calibri"/>
                        </a:rPr>
                        <a:t>180.750</a:t>
                      </a:r>
                    </a:p>
                  </a:txBody>
                  <a:tcPr marL="9525" marR="9525" marT="714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500" b="1" i="0" u="none" strike="noStrike" dirty="0" smtClean="0">
                          <a:solidFill>
                            <a:srgbClr val="336699"/>
                          </a:solidFill>
                          <a:latin typeface="Calibri"/>
                        </a:rPr>
                        <a:t>12,4</a:t>
                      </a:r>
                      <a:endParaRPr lang="it-IT" sz="1500" b="1" i="0" u="none" strike="noStrike" dirty="0">
                        <a:solidFill>
                          <a:srgbClr val="336699"/>
                        </a:solidFill>
                        <a:latin typeface="Calibri"/>
                      </a:endParaRPr>
                    </a:p>
                  </a:txBody>
                  <a:tcPr marL="9525" marR="9525" marT="714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500" b="1" i="0" u="none" strike="noStrike" dirty="0" smtClean="0">
                          <a:solidFill>
                            <a:srgbClr val="336699"/>
                          </a:solidFill>
                          <a:latin typeface="Calibri"/>
                        </a:rPr>
                        <a:t>87,6</a:t>
                      </a:r>
                      <a:endParaRPr lang="it-IT" sz="1500" b="1" i="0" u="none" strike="noStrike" dirty="0">
                        <a:solidFill>
                          <a:srgbClr val="336699"/>
                        </a:solidFill>
                        <a:latin typeface="Calibri"/>
                      </a:endParaRPr>
                    </a:p>
                  </a:txBody>
                  <a:tcPr marL="9525" marR="9525" marT="714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CasellaDiTesto 2"/>
          <p:cNvSpPr txBox="1">
            <a:spLocks noChangeArrowheads="1"/>
          </p:cNvSpPr>
          <p:nvPr/>
        </p:nvSpPr>
        <p:spPr bwMode="auto">
          <a:xfrm>
            <a:off x="179512" y="1"/>
            <a:ext cx="655272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2400" dirty="0">
                <a:latin typeface="Calibri" pitchFamily="34" charset="0"/>
              </a:rPr>
              <a:t>Lavoratori sottoposti a sorveglianza divisi per rischio regione </a:t>
            </a:r>
            <a:r>
              <a:rPr lang="it-IT" sz="2400" dirty="0" smtClean="0">
                <a:latin typeface="Calibri" pitchFamily="34" charset="0"/>
              </a:rPr>
              <a:t>Piemonte anno 2016 . Art. 40</a:t>
            </a:r>
            <a:endParaRPr lang="it-IT" sz="2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8_Equinozi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8_Equinozio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9_Equinozi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8_Equinozio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0_Equinozi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8_Equinozio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1_Equinozi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8_Equinozio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2_Equinozi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8_Equinozio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517</TotalTime>
  <Words>1394</Words>
  <Application>Microsoft Office PowerPoint</Application>
  <PresentationFormat>Presentazione su schermo (16:9)</PresentationFormat>
  <Paragraphs>383</Paragraphs>
  <Slides>25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6</vt:i4>
      </vt:variant>
      <vt:variant>
        <vt:lpstr>Titoli diapositive</vt:lpstr>
      </vt:variant>
      <vt:variant>
        <vt:i4>25</vt:i4>
      </vt:variant>
    </vt:vector>
  </HeadingPairs>
  <TitlesOfParts>
    <vt:vector size="31" baseType="lpstr">
      <vt:lpstr>Tema di Office</vt:lpstr>
      <vt:lpstr>8_Equinozio</vt:lpstr>
      <vt:lpstr>9_Equinozio</vt:lpstr>
      <vt:lpstr>10_Equinozio</vt:lpstr>
      <vt:lpstr>11_Equinozio</vt:lpstr>
      <vt:lpstr>12_Equinozio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</vt:vector>
  </TitlesOfParts>
  <Company>AB Comunicazione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Elisa</dc:creator>
  <cp:lastModifiedBy>fferraris</cp:lastModifiedBy>
  <cp:revision>39</cp:revision>
  <dcterms:created xsi:type="dcterms:W3CDTF">2016-11-24T17:34:52Z</dcterms:created>
  <dcterms:modified xsi:type="dcterms:W3CDTF">2019-03-27T07:23:41Z</dcterms:modified>
</cp:coreProperties>
</file>