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7.jpg" ContentType="image/jpg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98" r:id="rId3"/>
    <p:sldId id="313" r:id="rId4"/>
    <p:sldId id="309" r:id="rId5"/>
    <p:sldId id="310" r:id="rId6"/>
    <p:sldId id="312" r:id="rId7"/>
    <p:sldId id="304" r:id="rId8"/>
  </p:sldIdLst>
  <p:sldSz cx="9144000" cy="5143500" type="screen16x9"/>
  <p:notesSz cx="6819900" cy="99187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A9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32" autoAdjust="0"/>
    <p:restoredTop sz="94707" autoAdjust="0"/>
  </p:normalViewPr>
  <p:slideViewPr>
    <p:cSldViewPr snapToGrid="0" snapToObjects="1">
      <p:cViewPr varScale="1">
        <p:scale>
          <a:sx n="156" d="100"/>
          <a:sy n="156" d="100"/>
        </p:scale>
        <p:origin x="114" y="61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209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55291" cy="497657"/>
          </a:xfrm>
          <a:prstGeom prst="rect">
            <a:avLst/>
          </a:prstGeom>
        </p:spPr>
        <p:txBody>
          <a:bodyPr vert="horz" lIns="95563" tIns="47781" rIns="95563" bIns="47781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63033" y="3"/>
            <a:ext cx="2955291" cy="497657"/>
          </a:xfrm>
          <a:prstGeom prst="rect">
            <a:avLst/>
          </a:prstGeom>
        </p:spPr>
        <p:txBody>
          <a:bodyPr vert="horz" lIns="95563" tIns="47781" rIns="95563" bIns="47781" rtlCol="0"/>
          <a:lstStyle>
            <a:lvl1pPr algn="r">
              <a:defRPr sz="1300"/>
            </a:lvl1pPr>
          </a:lstStyle>
          <a:p>
            <a:fld id="{A1DF3726-54AA-4CE6-927E-9BA0C2083333}" type="datetimeFigureOut">
              <a:rPr lang="it-IT" smtClean="0"/>
              <a:t>27/03/2019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1045"/>
            <a:ext cx="2955291" cy="497656"/>
          </a:xfrm>
          <a:prstGeom prst="rect">
            <a:avLst/>
          </a:prstGeom>
        </p:spPr>
        <p:txBody>
          <a:bodyPr vert="horz" lIns="95563" tIns="47781" rIns="95563" bIns="47781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63033" y="9421045"/>
            <a:ext cx="2955291" cy="497656"/>
          </a:xfrm>
          <a:prstGeom prst="rect">
            <a:avLst/>
          </a:prstGeom>
        </p:spPr>
        <p:txBody>
          <a:bodyPr vert="horz" lIns="95563" tIns="47781" rIns="95563" bIns="47781" rtlCol="0" anchor="b"/>
          <a:lstStyle>
            <a:lvl1pPr algn="r">
              <a:defRPr sz="1300"/>
            </a:lvl1pPr>
          </a:lstStyle>
          <a:p>
            <a:fld id="{CD35B009-B07A-45AA-92FF-D84CAEB4CF7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30407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55291" cy="497657"/>
          </a:xfrm>
          <a:prstGeom prst="rect">
            <a:avLst/>
          </a:prstGeom>
        </p:spPr>
        <p:txBody>
          <a:bodyPr vert="horz" lIns="95563" tIns="47781" rIns="95563" bIns="47781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63033" y="3"/>
            <a:ext cx="2955291" cy="497657"/>
          </a:xfrm>
          <a:prstGeom prst="rect">
            <a:avLst/>
          </a:prstGeom>
        </p:spPr>
        <p:txBody>
          <a:bodyPr vert="horz" lIns="95563" tIns="47781" rIns="95563" bIns="47781" rtlCol="0"/>
          <a:lstStyle>
            <a:lvl1pPr algn="r">
              <a:defRPr sz="1300"/>
            </a:lvl1pPr>
          </a:lstStyle>
          <a:p>
            <a:fld id="{B2BA4E68-7278-4BE7-BA10-266C0B204DC5}" type="datetimeFigureOut">
              <a:rPr lang="it-IT" smtClean="0"/>
              <a:t>27/03/2019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33388" y="1239838"/>
            <a:ext cx="5953125" cy="3348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3" tIns="47781" rIns="95563" bIns="47781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1990" y="4773376"/>
            <a:ext cx="5455920" cy="3905487"/>
          </a:xfrm>
          <a:prstGeom prst="rect">
            <a:avLst/>
          </a:prstGeom>
        </p:spPr>
        <p:txBody>
          <a:bodyPr vert="horz" lIns="95563" tIns="47781" rIns="95563" bIns="47781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1045"/>
            <a:ext cx="2955291" cy="497656"/>
          </a:xfrm>
          <a:prstGeom prst="rect">
            <a:avLst/>
          </a:prstGeom>
        </p:spPr>
        <p:txBody>
          <a:bodyPr vert="horz" lIns="95563" tIns="47781" rIns="95563" bIns="47781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63033" y="9421045"/>
            <a:ext cx="2955291" cy="497656"/>
          </a:xfrm>
          <a:prstGeom prst="rect">
            <a:avLst/>
          </a:prstGeom>
        </p:spPr>
        <p:txBody>
          <a:bodyPr vert="horz" lIns="95563" tIns="47781" rIns="95563" bIns="47781" rtlCol="0" anchor="b"/>
          <a:lstStyle>
            <a:lvl1pPr algn="r">
              <a:defRPr sz="1300"/>
            </a:lvl1pPr>
          </a:lstStyle>
          <a:p>
            <a:fld id="{FB080F70-2AFC-4D62-9432-86ABFD7193D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5767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33388" y="1239838"/>
            <a:ext cx="5953125" cy="334803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80F70-2AFC-4D62-9432-86ABFD7193D4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7656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33388" y="1239838"/>
            <a:ext cx="5953125" cy="334803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80F70-2AFC-4D62-9432-86ABFD7193D4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2716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33388" y="1239838"/>
            <a:ext cx="5953125" cy="334803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80F70-2AFC-4D62-9432-86ABFD7193D4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2189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33388" y="1239838"/>
            <a:ext cx="5953125" cy="334803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80F70-2AFC-4D62-9432-86ABFD7193D4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5662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33388" y="1239838"/>
            <a:ext cx="5953125" cy="334803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80F70-2AFC-4D62-9432-86ABFD7193D4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1660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33388" y="1239838"/>
            <a:ext cx="5953125" cy="334803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80F70-2AFC-4D62-9432-86ABFD7193D4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90610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433388" y="1239838"/>
            <a:ext cx="5953125" cy="334803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80F70-2AFC-4D62-9432-86ABFD7193D4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5148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597827"/>
            <a:ext cx="7772400" cy="1102519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5377B-AC0F-AC4A-8A60-F8978499683E}" type="datetimeFigureOut">
              <a:rPr lang="it-IT" smtClean="0"/>
              <a:t>27/03/2019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D973-3577-E14F-BDE7-55F30EE45B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6841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146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8000" y="372994"/>
            <a:ext cx="8229600" cy="523220"/>
          </a:xfrm>
        </p:spPr>
        <p:txBody>
          <a:bodyPr lIns="72000">
            <a:spAutoFit/>
          </a:bodyPr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5377B-AC0F-AC4A-8A60-F8978499683E}" type="datetimeFigureOut">
              <a:rPr lang="it-IT" smtClean="0"/>
              <a:t>27/03/2019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D973-3577-E14F-BDE7-55F30EE45B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0625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5377B-AC0F-AC4A-8A60-F8978499683E}" type="datetimeFigureOut">
              <a:rPr lang="it-IT" smtClean="0"/>
              <a:t>27/03/2019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D973-3577-E14F-BDE7-55F30EE45B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4414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5377B-AC0F-AC4A-8A60-F8978499683E}" type="datetimeFigureOut">
              <a:rPr lang="it-IT" smtClean="0"/>
              <a:t>27/03/2019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D973-3577-E14F-BDE7-55F30EE45B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1711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3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3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31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31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5377B-AC0F-AC4A-8A60-F8978499683E}" type="datetimeFigureOut">
              <a:rPr lang="it-IT" smtClean="0"/>
              <a:t>27/03/2019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D973-3577-E14F-BDE7-55F30EE45B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9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m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34234"/>
            <a:ext cx="8229600" cy="666786"/>
          </a:xfrm>
        </p:spPr>
        <p:txBody>
          <a:bodyPr>
            <a:spAutoFit/>
          </a:bodyPr>
          <a:lstStyle>
            <a:lvl1pPr>
              <a:defRPr sz="3733">
                <a:solidFill>
                  <a:schemeClr val="accent1"/>
                </a:solidFill>
              </a:defRPr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601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6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4" y="204796"/>
            <a:ext cx="5111751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6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5377B-AC0F-AC4A-8A60-F8978499683E}" type="datetimeFigureOut">
              <a:rPr lang="it-IT" smtClean="0"/>
              <a:t>27/03/2019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D973-3577-E14F-BDE7-55F30EE45B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8343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4025511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5377B-AC0F-AC4A-8A60-F8978499683E}" type="datetimeFigureOut">
              <a:rPr lang="it-IT" smtClean="0"/>
              <a:t>27/03/2019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D973-3577-E14F-BDE7-55F30EE45B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9601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5377B-AC0F-AC4A-8A60-F8978499683E}" type="datetimeFigureOut">
              <a:rPr lang="it-IT" smtClean="0"/>
              <a:t>27/03/2019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D973-3577-E14F-BDE7-55F30EE45B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8491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5377B-AC0F-AC4A-8A60-F8978499683E}" type="datetimeFigureOut">
              <a:rPr lang="it-IT" smtClean="0"/>
              <a:t>27/03/2019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9D973-3577-E14F-BDE7-55F30EE45BA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2141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45717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2" indent="-342882" algn="l" defTabSz="457178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7" algn="l" defTabSz="457178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457178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457178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457178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emf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emf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g"/><Relationship Id="rId5" Type="http://schemas.openxmlformats.org/officeDocument/2006/relationships/image" Target="../media/image6.emf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LIDE1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780"/>
            <a:ext cx="9172027" cy="5161280"/>
          </a:xfrm>
          <a:prstGeom prst="rect">
            <a:avLst/>
          </a:prstGeom>
        </p:spPr>
      </p:pic>
      <p:sp>
        <p:nvSpPr>
          <p:cNvPr id="5" name="Sottotitolo 2"/>
          <p:cNvSpPr>
            <a:spLocks noGrp="1"/>
          </p:cNvSpPr>
          <p:nvPr>
            <p:ph type="subTitle" idx="1"/>
          </p:nvPr>
        </p:nvSpPr>
        <p:spPr>
          <a:xfrm>
            <a:off x="2985527" y="4425587"/>
            <a:ext cx="5307619" cy="548076"/>
          </a:xfrm>
        </p:spPr>
        <p:txBody>
          <a:bodyPr>
            <a:noAutofit/>
          </a:bodyPr>
          <a:lstStyle/>
          <a:p>
            <a:r>
              <a:rPr lang="it-IT" sz="1400" dirty="0">
                <a:solidFill>
                  <a:schemeClr val="bg1"/>
                </a:solidFill>
                <a:latin typeface="Cambria" pitchFamily="18" charset="0"/>
                <a:cs typeface="Museo Sans 700"/>
              </a:rPr>
              <a:t>NUOVE </a:t>
            </a:r>
            <a:r>
              <a:rPr lang="it-IT" sz="1400" dirty="0" smtClean="0">
                <a:solidFill>
                  <a:schemeClr val="bg1"/>
                </a:solidFill>
                <a:latin typeface="Cambria" pitchFamily="18" charset="0"/>
                <a:cs typeface="Museo Sans 700"/>
              </a:rPr>
              <a:t>ZOONOSI</a:t>
            </a:r>
          </a:p>
          <a:p>
            <a:r>
              <a:rPr lang="it-IT" sz="1100" dirty="0" smtClean="0">
                <a:solidFill>
                  <a:schemeClr val="bg1"/>
                </a:solidFill>
                <a:latin typeface="Cambria" pitchFamily="18" charset="0"/>
                <a:cs typeface="Museo Sans 700"/>
              </a:rPr>
              <a:t>27.03.2019 </a:t>
            </a:r>
          </a:p>
          <a:p>
            <a:endParaRPr lang="it-IT" sz="1400" dirty="0">
              <a:solidFill>
                <a:schemeClr val="bg1"/>
              </a:solidFill>
              <a:latin typeface="Cambria" pitchFamily="18" charset="0"/>
              <a:cs typeface="Museo Sans 700"/>
            </a:endParaRPr>
          </a:p>
        </p:txBody>
      </p:sp>
      <p:sp>
        <p:nvSpPr>
          <p:cNvPr id="6" name="Sottotitolo 2"/>
          <p:cNvSpPr txBox="1">
            <a:spLocks/>
          </p:cNvSpPr>
          <p:nvPr/>
        </p:nvSpPr>
        <p:spPr>
          <a:xfrm>
            <a:off x="2493159" y="3759066"/>
            <a:ext cx="4805336" cy="660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800" dirty="0">
              <a:solidFill>
                <a:schemeClr val="bg1"/>
              </a:solidFill>
              <a:latin typeface="Cambria" pitchFamily="18" charset="0"/>
              <a:cs typeface="Museo Sans 30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731995" y="751391"/>
            <a:ext cx="6308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178">
              <a:spcBef>
                <a:spcPct val="20000"/>
              </a:spcBef>
            </a:pPr>
            <a:r>
              <a:rPr lang="it-IT" sz="2800" dirty="0">
                <a:solidFill>
                  <a:prstClr val="white"/>
                </a:solidFill>
                <a:latin typeface="Cambria" pitchFamily="18" charset="0"/>
                <a:cs typeface="Museo Sans 700"/>
              </a:rPr>
              <a:t>NUOVE ZOONOSI</a:t>
            </a:r>
          </a:p>
        </p:txBody>
      </p:sp>
      <p:sp>
        <p:nvSpPr>
          <p:cNvPr id="7" name="Rettangolo 6"/>
          <p:cNvSpPr/>
          <p:nvPr/>
        </p:nvSpPr>
        <p:spPr>
          <a:xfrm>
            <a:off x="1883152" y="2446969"/>
            <a:ext cx="4572000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178">
              <a:spcBef>
                <a:spcPct val="20000"/>
              </a:spcBef>
            </a:pPr>
            <a:r>
              <a:rPr lang="it-IT" altLang="it-IT" sz="1600" dirty="0" smtClean="0">
                <a:solidFill>
                  <a:prstClr val="white"/>
                </a:solidFill>
                <a:latin typeface="Cambria" pitchFamily="18" charset="0"/>
                <a:cs typeface="Museo Sans 700"/>
              </a:rPr>
              <a:t>Dott. Francesco </a:t>
            </a:r>
            <a:r>
              <a:rPr lang="it-IT" altLang="it-IT" sz="1600" dirty="0">
                <a:solidFill>
                  <a:prstClr val="white"/>
                </a:solidFill>
                <a:latin typeface="Cambria" pitchFamily="18" charset="0"/>
                <a:cs typeface="Museo Sans 700"/>
              </a:rPr>
              <a:t>D’Aloia</a:t>
            </a:r>
          </a:p>
          <a:p>
            <a:pPr algn="ctr" defTabSz="457178">
              <a:spcBef>
                <a:spcPct val="20000"/>
              </a:spcBef>
            </a:pPr>
            <a:r>
              <a:rPr lang="it-IT" altLang="it-IT" sz="1600" dirty="0">
                <a:solidFill>
                  <a:prstClr val="white"/>
                </a:solidFill>
                <a:latin typeface="Cambria" pitchFamily="18" charset="0"/>
                <a:cs typeface="Museo Sans 700"/>
              </a:rPr>
              <a:t>Direttore S</a:t>
            </a:r>
            <a:r>
              <a:rPr lang="it-IT" altLang="it-IT" sz="1600" dirty="0" smtClean="0">
                <a:solidFill>
                  <a:prstClr val="white"/>
                </a:solidFill>
                <a:latin typeface="Cambria" pitchFamily="18" charset="0"/>
                <a:cs typeface="Museo Sans 700"/>
              </a:rPr>
              <a:t>anitario </a:t>
            </a:r>
            <a:endParaRPr lang="it-IT" altLang="it-IT" sz="1600" dirty="0">
              <a:solidFill>
                <a:prstClr val="white"/>
              </a:solidFill>
              <a:latin typeface="Cambria" pitchFamily="18" charset="0"/>
              <a:cs typeface="Museo Sans 700"/>
            </a:endParaRPr>
          </a:p>
        </p:txBody>
      </p:sp>
    </p:spTree>
    <p:extLst>
      <p:ext uri="{BB962C8B-B14F-4D97-AF65-F5344CB8AC3E}">
        <p14:creationId xmlns:p14="http://schemas.microsoft.com/office/powerpoint/2010/main" val="4057532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SLIDE162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6128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1237" y="216024"/>
            <a:ext cx="7184010" cy="461665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it-IT" sz="2400" dirty="0" smtClean="0"/>
              <a:t>Determinanti di salute</a:t>
            </a:r>
            <a:endParaRPr lang="it-IT" sz="2400" dirty="0">
              <a:latin typeface="Cambria" panose="02040503050406030204" pitchFamily="18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750631" y="52003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8" name="object 10"/>
          <p:cNvSpPr>
            <a:spLocks noChangeAspect="1"/>
          </p:cNvSpPr>
          <p:nvPr/>
        </p:nvSpPr>
        <p:spPr>
          <a:xfrm>
            <a:off x="1565207" y="1553596"/>
            <a:ext cx="4524563" cy="345805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13" name="Connettore 2 12"/>
          <p:cNvCxnSpPr/>
          <p:nvPr/>
        </p:nvCxnSpPr>
        <p:spPr>
          <a:xfrm flipH="1">
            <a:off x="5058230" y="1741714"/>
            <a:ext cx="892627" cy="2473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5407675" y="1502025"/>
            <a:ext cx="2300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schemeClr val="tx2"/>
                </a:solidFill>
              </a:rPr>
              <a:t>Determinanti distali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6628542" y="1820928"/>
            <a:ext cx="2444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tx2"/>
                </a:solidFill>
              </a:rPr>
              <a:t>Livello di istruzione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tx2"/>
                </a:solidFill>
              </a:rPr>
              <a:t>Reddito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tx2"/>
                </a:solidFill>
              </a:rPr>
              <a:t>Prestigio sociale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chemeClr val="tx2"/>
                </a:solidFill>
              </a:rPr>
              <a:t>Rete familiare</a:t>
            </a:r>
            <a:endParaRPr lang="it-IT" sz="1400" dirty="0">
              <a:solidFill>
                <a:schemeClr val="tx2"/>
              </a:solidFill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7024914" y="3282625"/>
            <a:ext cx="14603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1200" dirty="0"/>
              <a:t>I fattori </a:t>
            </a:r>
            <a:r>
              <a:rPr lang="it-IT" sz="1200" dirty="0">
                <a:solidFill>
                  <a:srgbClr val="FFC000"/>
                </a:solidFill>
              </a:rPr>
              <a:t>socio-economici</a:t>
            </a:r>
            <a:r>
              <a:rPr lang="it-IT" sz="1200" dirty="0"/>
              <a:t> e gli stili di vita contribuiscono per il 40-50%;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486950" y="704697"/>
            <a:ext cx="7018297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it-IT" sz="1600" dirty="0">
                <a:solidFill>
                  <a:srgbClr val="222222"/>
                </a:solidFill>
                <a:latin typeface="arial" panose="020B0604020202020204" pitchFamily="34" charset="0"/>
              </a:rPr>
              <a:t>“uno stato di totale benessere fisico, mentale e sociale” e non semplicemente “assenza di malattie o infermità”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03035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SLIDE162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6128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1237" y="216023"/>
            <a:ext cx="7184010" cy="461665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it-IT" sz="2400" b="1" dirty="0"/>
              <a:t>determinanti delle </a:t>
            </a:r>
            <a:r>
              <a:rPr lang="it-IT" sz="2400" b="1" dirty="0">
                <a:solidFill>
                  <a:srgbClr val="FFC000"/>
                </a:solidFill>
              </a:rPr>
              <a:t>diseguaglianze</a:t>
            </a:r>
            <a:r>
              <a:rPr lang="it-IT" sz="2400" b="1" dirty="0"/>
              <a:t> nella salute</a:t>
            </a:r>
            <a:endParaRPr lang="it-IT" sz="1400" dirty="0">
              <a:latin typeface="Cambria" panose="02040503050406030204" pitchFamily="18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750631" y="52003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060" y="834571"/>
            <a:ext cx="5854680" cy="4043520"/>
          </a:xfrm>
          <a:prstGeom prst="rect">
            <a:avLst/>
          </a:prstGeom>
        </p:spPr>
      </p:pic>
      <p:sp>
        <p:nvSpPr>
          <p:cNvPr id="6" name="Ovale 5"/>
          <p:cNvSpPr/>
          <p:nvPr/>
        </p:nvSpPr>
        <p:spPr>
          <a:xfrm>
            <a:off x="2126343" y="656671"/>
            <a:ext cx="1023257" cy="581129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6876169" y="1680836"/>
            <a:ext cx="18815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dirty="0" smtClean="0">
                <a:solidFill>
                  <a:schemeClr val="tx2"/>
                </a:solidFill>
              </a:rPr>
              <a:t>Livello di istruzione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dirty="0" smtClean="0">
                <a:solidFill>
                  <a:schemeClr val="tx2"/>
                </a:solidFill>
              </a:rPr>
              <a:t>Reddito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dirty="0" smtClean="0">
                <a:solidFill>
                  <a:schemeClr val="tx2"/>
                </a:solidFill>
              </a:rPr>
              <a:t>Prestigio sociale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dirty="0" smtClean="0">
                <a:solidFill>
                  <a:schemeClr val="tx2"/>
                </a:solidFill>
              </a:rPr>
              <a:t>Rete familiare</a:t>
            </a:r>
            <a:endParaRPr lang="it-IT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55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SLIDE162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6128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1237" y="216023"/>
            <a:ext cx="7184010" cy="461665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it-IT" sz="2400" b="1" dirty="0"/>
              <a:t>determinanti delle </a:t>
            </a:r>
            <a:r>
              <a:rPr lang="it-IT" sz="2400" b="1" dirty="0">
                <a:solidFill>
                  <a:srgbClr val="FFC000"/>
                </a:solidFill>
              </a:rPr>
              <a:t>diseguaglianze</a:t>
            </a:r>
            <a:r>
              <a:rPr lang="it-IT" sz="2400" b="1" dirty="0"/>
              <a:t> nella salute</a:t>
            </a:r>
            <a:endParaRPr lang="it-IT" sz="1400" dirty="0">
              <a:latin typeface="Cambria" panose="02040503050406030204" pitchFamily="18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750631" y="52003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107206" y="1193248"/>
            <a:ext cx="85953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i="1" dirty="0">
                <a:solidFill>
                  <a:schemeClr val="tx2"/>
                </a:solidFill>
                <a:latin typeface="Roboto"/>
              </a:rPr>
              <a:t>Solo il 13% delle persone con </a:t>
            </a:r>
            <a:r>
              <a:rPr lang="it-IT" i="1" dirty="0">
                <a:solidFill>
                  <a:srgbClr val="C00000"/>
                </a:solidFill>
                <a:latin typeface="Roboto"/>
              </a:rPr>
              <a:t>alta istruzione </a:t>
            </a:r>
            <a:r>
              <a:rPr lang="it-IT" i="1" dirty="0">
                <a:solidFill>
                  <a:schemeClr val="tx2"/>
                </a:solidFill>
                <a:latin typeface="Roboto"/>
              </a:rPr>
              <a:t>fuma, percentuale che sale al 22% tra coloro che hanno frequentato al massimo la scuola dell’obbligo. </a:t>
            </a:r>
            <a:endParaRPr lang="it-IT" i="1" dirty="0" smtClean="0">
              <a:solidFill>
                <a:schemeClr val="tx2"/>
              </a:solidFill>
              <a:latin typeface="Roboto"/>
            </a:endParaRPr>
          </a:p>
          <a:p>
            <a:endParaRPr lang="it-IT" i="1" dirty="0">
              <a:solidFill>
                <a:schemeClr val="tx2"/>
              </a:solidFill>
              <a:latin typeface="Roboto"/>
            </a:endParaRPr>
          </a:p>
          <a:p>
            <a:r>
              <a:rPr lang="it-IT" i="1" dirty="0" smtClean="0">
                <a:solidFill>
                  <a:schemeClr val="tx2"/>
                </a:solidFill>
                <a:latin typeface="Roboto"/>
              </a:rPr>
              <a:t>Analogamente</a:t>
            </a:r>
            <a:r>
              <a:rPr lang="it-IT" i="1" dirty="0">
                <a:solidFill>
                  <a:schemeClr val="tx2"/>
                </a:solidFill>
                <a:latin typeface="Roboto"/>
              </a:rPr>
              <a:t>, solo il </a:t>
            </a:r>
            <a:r>
              <a:rPr lang="it-IT" i="1" dirty="0">
                <a:solidFill>
                  <a:srgbClr val="C00000"/>
                </a:solidFill>
                <a:latin typeface="Roboto"/>
              </a:rPr>
              <a:t>7% </a:t>
            </a:r>
            <a:r>
              <a:rPr lang="it-IT" i="1" dirty="0">
                <a:solidFill>
                  <a:schemeClr val="tx2"/>
                </a:solidFill>
                <a:latin typeface="Roboto"/>
              </a:rPr>
              <a:t>di chi ha un titolo di studio elevato è obeso e il 52% è sedentario, contro il </a:t>
            </a:r>
            <a:r>
              <a:rPr lang="it-IT" i="1" dirty="0">
                <a:solidFill>
                  <a:srgbClr val="C00000"/>
                </a:solidFill>
                <a:latin typeface="Roboto"/>
              </a:rPr>
              <a:t>14% </a:t>
            </a:r>
            <a:r>
              <a:rPr lang="it-IT" i="1" dirty="0">
                <a:solidFill>
                  <a:schemeClr val="tx2"/>
                </a:solidFill>
                <a:latin typeface="Roboto"/>
              </a:rPr>
              <a:t>e il 72% rispettivamente tra i meno istruiti. </a:t>
            </a:r>
            <a:endParaRPr lang="it-IT" i="1" dirty="0" smtClean="0">
              <a:solidFill>
                <a:schemeClr val="tx2"/>
              </a:solidFill>
              <a:latin typeface="Roboto"/>
            </a:endParaRPr>
          </a:p>
          <a:p>
            <a:endParaRPr lang="it-IT" i="1" dirty="0">
              <a:solidFill>
                <a:schemeClr val="tx2"/>
              </a:solidFill>
              <a:latin typeface="Roboto"/>
            </a:endParaRPr>
          </a:p>
          <a:p>
            <a:r>
              <a:rPr lang="it-IT" i="1" dirty="0" smtClean="0">
                <a:solidFill>
                  <a:schemeClr val="tx2"/>
                </a:solidFill>
                <a:latin typeface="Roboto"/>
              </a:rPr>
              <a:t>Lo </a:t>
            </a:r>
            <a:r>
              <a:rPr lang="it-IT" i="1" dirty="0">
                <a:solidFill>
                  <a:schemeClr val="tx2"/>
                </a:solidFill>
                <a:latin typeface="Roboto"/>
              </a:rPr>
              <a:t>stesso può dirsi del consumo inadeguato di frutta e verdura, ossia al di sotto delle 3 porzioni giornaliere, soglia non raggiunta dal </a:t>
            </a:r>
            <a:r>
              <a:rPr lang="it-IT" i="1" dirty="0">
                <a:solidFill>
                  <a:srgbClr val="C00000"/>
                </a:solidFill>
                <a:latin typeface="Roboto"/>
              </a:rPr>
              <a:t>41%</a:t>
            </a:r>
            <a:r>
              <a:rPr lang="it-IT" i="1" dirty="0">
                <a:solidFill>
                  <a:schemeClr val="tx2"/>
                </a:solidFill>
                <a:latin typeface="Roboto"/>
              </a:rPr>
              <a:t> dei più istruiti, a fronte del </a:t>
            </a:r>
            <a:r>
              <a:rPr lang="it-IT" i="1" dirty="0">
                <a:solidFill>
                  <a:srgbClr val="C00000"/>
                </a:solidFill>
                <a:latin typeface="Roboto"/>
              </a:rPr>
              <a:t>58%</a:t>
            </a:r>
            <a:r>
              <a:rPr lang="it-IT" i="1" dirty="0">
                <a:solidFill>
                  <a:schemeClr val="tx2"/>
                </a:solidFill>
                <a:latin typeface="Roboto"/>
              </a:rPr>
              <a:t> dei meno istruiti.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10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SLIDE162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6128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750631" y="52003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631" y="229161"/>
            <a:ext cx="6716969" cy="4741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47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SLIDE162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64" y="-825171"/>
            <a:ext cx="9144000" cy="516128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4265" y="-335644"/>
            <a:ext cx="7184010" cy="461665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it-IT" sz="2400" b="1" dirty="0" smtClean="0">
                <a:solidFill>
                  <a:srgbClr val="FFC000"/>
                </a:solidFill>
              </a:rPr>
              <a:t>diseguaglianze</a:t>
            </a:r>
            <a:r>
              <a:rPr lang="it-IT" sz="2400" b="1" dirty="0" smtClean="0"/>
              <a:t> </a:t>
            </a:r>
            <a:r>
              <a:rPr lang="it-IT" sz="2400" b="1" dirty="0"/>
              <a:t>nella salute</a:t>
            </a:r>
            <a:endParaRPr lang="it-IT" sz="1400" dirty="0">
              <a:latin typeface="Cambria" panose="02040503050406030204" pitchFamily="18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750631" y="52003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750631" y="316018"/>
            <a:ext cx="66564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chemeClr val="tx2"/>
                </a:solidFill>
              </a:rPr>
              <a:t>In Italia le diseguaglianze sociali </a:t>
            </a:r>
            <a:r>
              <a:rPr lang="it-IT" sz="1400" dirty="0" smtClean="0">
                <a:solidFill>
                  <a:schemeClr val="tx2"/>
                </a:solidFill>
              </a:rPr>
              <a:t>nella salute </a:t>
            </a:r>
            <a:r>
              <a:rPr lang="it-IT" sz="1400" b="1" dirty="0">
                <a:solidFill>
                  <a:schemeClr val="tx2"/>
                </a:solidFill>
              </a:rPr>
              <a:t>sono a sfavore dei </a:t>
            </a:r>
            <a:r>
              <a:rPr lang="it-IT" sz="1400" b="1" dirty="0" smtClean="0">
                <a:solidFill>
                  <a:schemeClr val="tx2"/>
                </a:solidFill>
              </a:rPr>
              <a:t>più svantaggiati </a:t>
            </a:r>
            <a:r>
              <a:rPr lang="it-IT" sz="1400" b="1" dirty="0">
                <a:solidFill>
                  <a:schemeClr val="tx2"/>
                </a:solidFill>
              </a:rPr>
              <a:t>e si osservano in tutte </a:t>
            </a:r>
            <a:r>
              <a:rPr lang="it-IT" sz="1400" b="1" dirty="0" smtClean="0">
                <a:solidFill>
                  <a:schemeClr val="tx2"/>
                </a:solidFill>
              </a:rPr>
              <a:t>le dimensioni </a:t>
            </a:r>
            <a:r>
              <a:rPr lang="it-IT" sz="1400" b="1" dirty="0">
                <a:solidFill>
                  <a:schemeClr val="tx2"/>
                </a:solidFill>
              </a:rPr>
              <a:t>di salute </a:t>
            </a:r>
            <a:r>
              <a:rPr lang="it-IT" sz="1400" dirty="0" smtClean="0">
                <a:solidFill>
                  <a:schemeClr val="tx2"/>
                </a:solidFill>
              </a:rPr>
              <a:t>(incidenza</a:t>
            </a:r>
            <a:r>
              <a:rPr lang="it-IT" sz="1400" dirty="0">
                <a:solidFill>
                  <a:schemeClr val="tx2"/>
                </a:solidFill>
              </a:rPr>
              <a:t>,</a:t>
            </a:r>
          </a:p>
          <a:p>
            <a:r>
              <a:rPr lang="it-IT" sz="1400" dirty="0">
                <a:solidFill>
                  <a:schemeClr val="tx2"/>
                </a:solidFill>
              </a:rPr>
              <a:t>prevalenza, letalità) </a:t>
            </a:r>
            <a:r>
              <a:rPr lang="it-IT" sz="1400" b="1" dirty="0">
                <a:solidFill>
                  <a:schemeClr val="tx2"/>
                </a:solidFill>
              </a:rPr>
              <a:t>e tutte </a:t>
            </a:r>
            <a:r>
              <a:rPr lang="it-IT" sz="1400" b="1" dirty="0" smtClean="0">
                <a:solidFill>
                  <a:schemeClr val="tx2"/>
                </a:solidFill>
              </a:rPr>
              <a:t>le dimensioni </a:t>
            </a:r>
            <a:r>
              <a:rPr lang="it-IT" sz="1400" b="1" dirty="0">
                <a:solidFill>
                  <a:schemeClr val="tx2"/>
                </a:solidFill>
              </a:rPr>
              <a:t>della posizione sociale </a:t>
            </a:r>
            <a:r>
              <a:rPr lang="it-IT" sz="1400" b="1" dirty="0" smtClean="0">
                <a:solidFill>
                  <a:schemeClr val="tx2"/>
                </a:solidFill>
              </a:rPr>
              <a:t>sia a </a:t>
            </a:r>
            <a:r>
              <a:rPr lang="it-IT" sz="1400" b="1" dirty="0">
                <a:solidFill>
                  <a:schemeClr val="tx2"/>
                </a:solidFill>
              </a:rPr>
              <a:t>carattere relazionale </a:t>
            </a:r>
            <a:r>
              <a:rPr lang="it-IT" sz="1400" b="1" dirty="0" smtClean="0">
                <a:solidFill>
                  <a:schemeClr val="tx2"/>
                </a:solidFill>
              </a:rPr>
              <a:t>che distributivo </a:t>
            </a:r>
            <a:r>
              <a:rPr lang="it-IT" sz="1400" b="1" dirty="0">
                <a:solidFill>
                  <a:schemeClr val="tx2"/>
                </a:solidFill>
              </a:rPr>
              <a:t>delle risorse </a:t>
            </a:r>
            <a:r>
              <a:rPr lang="it-IT" sz="1400" dirty="0">
                <a:solidFill>
                  <a:schemeClr val="tx2"/>
                </a:solidFill>
              </a:rPr>
              <a:t>(es reddito)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975342">
            <a:off x="6877866" y="416217"/>
            <a:ext cx="1656000" cy="2475720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1757277" y="1531733"/>
            <a:ext cx="515889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>
                <a:solidFill>
                  <a:schemeClr val="tx2"/>
                </a:solidFill>
                <a:latin typeface="Calibri-Bold"/>
              </a:rPr>
              <a:t>Ciò fa si che le diseguaglianze anche in </a:t>
            </a:r>
            <a:r>
              <a:rPr lang="it-IT" sz="1400" b="1" dirty="0" smtClean="0">
                <a:solidFill>
                  <a:schemeClr val="tx2"/>
                </a:solidFill>
                <a:latin typeface="Calibri-Bold"/>
              </a:rPr>
              <a:t>Italia debbano </a:t>
            </a:r>
            <a:r>
              <a:rPr lang="it-IT" sz="1400" b="1" dirty="0">
                <a:solidFill>
                  <a:schemeClr val="tx2"/>
                </a:solidFill>
                <a:latin typeface="Calibri-Bold"/>
              </a:rPr>
              <a:t>essere considerate una priorità per chi</a:t>
            </a:r>
          </a:p>
          <a:p>
            <a:r>
              <a:rPr lang="it-IT" sz="1400" b="1" dirty="0">
                <a:solidFill>
                  <a:schemeClr val="tx2"/>
                </a:solidFill>
                <a:latin typeface="Calibri-Bold"/>
              </a:rPr>
              <a:t>vuole migliorare la salute della popolazione</a:t>
            </a:r>
            <a:endParaRPr lang="it-IT" sz="1400" dirty="0">
              <a:solidFill>
                <a:schemeClr val="tx2"/>
              </a:solidFill>
            </a:endParaRPr>
          </a:p>
        </p:txBody>
      </p:sp>
      <p:sp>
        <p:nvSpPr>
          <p:cNvPr id="10" name="object 5"/>
          <p:cNvSpPr>
            <a:spLocks noChangeAspect="1"/>
          </p:cNvSpPr>
          <p:nvPr/>
        </p:nvSpPr>
        <p:spPr>
          <a:xfrm rot="18884041">
            <a:off x="608530" y="1710151"/>
            <a:ext cx="1097280" cy="159258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54684" y="3107859"/>
            <a:ext cx="5203371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sz="1100" dirty="0" smtClean="0"/>
              <a:t>riduzione </a:t>
            </a:r>
            <a:r>
              <a:rPr lang="it-IT" sz="1100" dirty="0"/>
              <a:t>del carico di malattia;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100" dirty="0" smtClean="0"/>
              <a:t>l’investimento </a:t>
            </a:r>
            <a:r>
              <a:rPr lang="it-IT" sz="1100" dirty="0"/>
              <a:t>sul benessere dei </a:t>
            </a:r>
            <a:r>
              <a:rPr lang="it-IT" sz="1100" dirty="0" smtClean="0"/>
              <a:t>giovani;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100" dirty="0" smtClean="0"/>
              <a:t>il </a:t>
            </a:r>
            <a:r>
              <a:rPr lang="it-IT" sz="1100" dirty="0"/>
              <a:t>rafforzamento e la conferma </a:t>
            </a:r>
            <a:r>
              <a:rPr lang="it-IT" sz="1100" dirty="0" smtClean="0"/>
              <a:t>del patrimonio </a:t>
            </a:r>
            <a:r>
              <a:rPr lang="it-IT" sz="1100" dirty="0"/>
              <a:t>comune delle pratiche  preventive;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600" dirty="0">
                <a:solidFill>
                  <a:srgbClr val="C00000"/>
                </a:solidFill>
              </a:rPr>
              <a:t>La lotta alle diseguaglianze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100" dirty="0"/>
              <a:t>il rafforzamento degli interventi per la  prevenzione di disabilità;</a:t>
            </a:r>
          </a:p>
        </p:txBody>
      </p:sp>
    </p:spTree>
    <p:extLst>
      <p:ext uri="{BB962C8B-B14F-4D97-AF65-F5344CB8AC3E}">
        <p14:creationId xmlns:p14="http://schemas.microsoft.com/office/powerpoint/2010/main" val="79823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SLIDE162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6128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1237" y="101081"/>
            <a:ext cx="7184010" cy="523220"/>
          </a:xfrm>
        </p:spPr>
        <p:txBody>
          <a:bodyPr wrap="square">
            <a:spAutoFit/>
          </a:bodyPr>
          <a:lstStyle/>
          <a:p>
            <a:endParaRPr lang="it-IT" sz="2800" dirty="0">
              <a:latin typeface="Cambria" panose="02040503050406030204" pitchFamily="18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750631" y="52003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530550" y="2661958"/>
            <a:ext cx="4433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C00000"/>
                </a:solidFill>
              </a:rPr>
              <a:t>Grazie per l’attenzione</a:t>
            </a:r>
            <a:endParaRPr lang="it-IT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996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2114</TotalTime>
  <Words>303</Words>
  <Application>Microsoft Office PowerPoint</Application>
  <PresentationFormat>Presentazione su schermo (16:9)</PresentationFormat>
  <Paragraphs>42</Paragraphs>
  <Slides>7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6" baseType="lpstr">
      <vt:lpstr>arial</vt:lpstr>
      <vt:lpstr>arial</vt:lpstr>
      <vt:lpstr>Calibri</vt:lpstr>
      <vt:lpstr>Calibri-Bold</vt:lpstr>
      <vt:lpstr>Cambria</vt:lpstr>
      <vt:lpstr>Museo Sans 300</vt:lpstr>
      <vt:lpstr>Museo Sans 700</vt:lpstr>
      <vt:lpstr>Roboto</vt:lpstr>
      <vt:lpstr>Tema di Office</vt:lpstr>
      <vt:lpstr>Presentazione standard di PowerPoint</vt:lpstr>
      <vt:lpstr>Determinanti di salute</vt:lpstr>
      <vt:lpstr>determinanti delle diseguaglianze nella salute</vt:lpstr>
      <vt:lpstr>determinanti delle diseguaglianze nella salute</vt:lpstr>
      <vt:lpstr>Presentazione standard di PowerPoint</vt:lpstr>
      <vt:lpstr>diseguaglianze nella salute</vt:lpstr>
      <vt:lpstr>Presentazione standard di PowerPoint</vt:lpstr>
    </vt:vector>
  </TitlesOfParts>
  <Company>AB Comunicazione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Francesco D'Aloia</dc:creator>
  <cp:lastModifiedBy>francesco d'aloia</cp:lastModifiedBy>
  <cp:revision>149</cp:revision>
  <cp:lastPrinted>2019-03-12T18:06:07Z</cp:lastPrinted>
  <dcterms:created xsi:type="dcterms:W3CDTF">2016-11-24T17:34:52Z</dcterms:created>
  <dcterms:modified xsi:type="dcterms:W3CDTF">2019-03-27T08:17:50Z</dcterms:modified>
</cp:coreProperties>
</file>